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sigs" ContentType="application/vnd.openxmlformats-package.digital-signature-origin"/>
  <Override PartName="/ppt/diagrams/data1.xml" ContentType="application/vnd.openxmlformats-officedocument.drawingml.diagramData+xml"/>
  <Override PartName="/ppt/diagrams/data2.xml" ContentType="application/vnd.openxmlformats-officedocument.drawingml.diagramData+xml"/>
  <Override PartName="/ppt/presentation.xml" ContentType="application/vnd.openxmlformats-officedocument.presentationml.presentation.main+xml"/>
  <Override PartName="/ppt/slides/slide8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slides/slide1.xml" ContentType="application/vnd.openxmlformats-officedocument.presentationml.slide+xml"/>
  <Override PartName="/ppt/slides/slide11.xml" ContentType="application/vnd.openxmlformats-officedocument.presentationml.slide+xml"/>
  <Override PartName="/ppt/slides/slide13.xml" ContentType="application/vnd.openxmlformats-officedocument.presentationml.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0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notesSlides/notesSlide1.xml" ContentType="application/vnd.openxmlformats-officedocument.presentationml.notesSlide+xml"/>
  <Override PartName="/ppt/slideLayouts/slideLayout11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diagrams/drawing2.xml" ContentType="application/vnd.ms-office.drawingml.diagramDrawing+xml"/>
  <Override PartName="/ppt/theme/theme2.xml" ContentType="application/vnd.openxmlformats-officedocument.theme+xml"/>
  <Override PartName="/ppt/theme/theme1.xml" ContentType="application/vnd.openxmlformats-officedocument.theme+xml"/>
  <Override PartName="/ppt/diagrams/colors2.xml" ContentType="application/vnd.openxmlformats-officedocument.drawingml.diagramColors+xml"/>
  <Override PartName="/ppt/diagrams/quickStyle2.xml" ContentType="application/vnd.openxmlformats-officedocument.drawingml.diagramStyle+xml"/>
  <Override PartName="/ppt/notesMasters/notesMaster1.xml" ContentType="application/vnd.openxmlformats-officedocument.presentationml.notesMaster+xml"/>
  <Override PartName="/ppt/diagrams/layout2.xml" ContentType="application/vnd.openxmlformats-officedocument.drawingml.diagramLayout+xml"/>
  <Override PartName="/ppt/diagrams/drawing1.xml" ContentType="application/vnd.ms-office.drawingml.diagramDrawing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_xmlsignatures/sig1.xml" ContentType="application/vnd.openxmlformats-package.digital-signature-xmlsignatur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5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</p:sldIdLst>
  <p:sldSz cx="12192000" cy="6858000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22" d="100"/>
          <a:sy n="122" d="100"/>
        </p:scale>
        <p:origin x="96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03E9954-8FCB-406E-998F-6424DB8B380D}" type="doc">
      <dgm:prSet loTypeId="urn:microsoft.com/office/officeart/2005/8/layout/lProcess3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AC4785C4-814B-4075-BC82-48F8F84167A9}">
      <dgm:prSet custT="1"/>
      <dgm:spPr/>
      <dgm:t>
        <a:bodyPr/>
        <a:lstStyle/>
        <a:p>
          <a:pPr rtl="0"/>
          <a:r>
            <a:rPr lang="ru-RU" sz="1800" dirty="0" smtClean="0"/>
            <a:t>Алгоритм действий</a:t>
          </a:r>
          <a:br>
            <a:rPr lang="ru-RU" sz="1800" dirty="0" smtClean="0"/>
          </a:br>
          <a:r>
            <a:rPr lang="ru-RU" sz="1800" dirty="0" smtClean="0"/>
            <a:t>собственников МКД после опубликования региональной программы капитального ремонта</a:t>
          </a:r>
          <a:endParaRPr lang="ru-RU" sz="1800" dirty="0"/>
        </a:p>
      </dgm:t>
    </dgm:pt>
    <dgm:pt modelId="{A9C65CC5-D8C5-4477-917A-2D829D941AA8}" type="parTrans" cxnId="{7DDE7934-7FAA-4C8A-949D-91139232D00E}">
      <dgm:prSet/>
      <dgm:spPr/>
      <dgm:t>
        <a:bodyPr/>
        <a:lstStyle/>
        <a:p>
          <a:endParaRPr lang="ru-RU"/>
        </a:p>
      </dgm:t>
    </dgm:pt>
    <dgm:pt modelId="{E0D716FB-6B7A-47DD-8D51-60739C87513F}" type="sibTrans" cxnId="{7DDE7934-7FAA-4C8A-949D-91139232D00E}">
      <dgm:prSet/>
      <dgm:spPr/>
      <dgm:t>
        <a:bodyPr/>
        <a:lstStyle/>
        <a:p>
          <a:endParaRPr lang="ru-RU"/>
        </a:p>
      </dgm:t>
    </dgm:pt>
    <dgm:pt modelId="{89FC87B4-1A2E-408D-9BE6-9BA2DF09238B}" type="pres">
      <dgm:prSet presAssocID="{603E9954-8FCB-406E-998F-6424DB8B380D}" presName="Name0" presStyleCnt="0">
        <dgm:presLayoutVars>
          <dgm:chPref val="3"/>
          <dgm:dir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265935EB-051B-4F42-8414-480280414867}" type="pres">
      <dgm:prSet presAssocID="{AC4785C4-814B-4075-BC82-48F8F84167A9}" presName="horFlow" presStyleCnt="0"/>
      <dgm:spPr/>
    </dgm:pt>
    <dgm:pt modelId="{97F8D88B-9BE5-4EEB-B79D-535BEAEE0F88}" type="pres">
      <dgm:prSet presAssocID="{AC4785C4-814B-4075-BC82-48F8F84167A9}" presName="bigChev" presStyleLbl="node1" presStyleIdx="0" presStyleCnt="1" custScaleX="235673" custLinFactNeighborX="852" custLinFactNeighborY="51140"/>
      <dgm:spPr/>
      <dgm:t>
        <a:bodyPr/>
        <a:lstStyle/>
        <a:p>
          <a:endParaRPr lang="ru-RU"/>
        </a:p>
      </dgm:t>
    </dgm:pt>
  </dgm:ptLst>
  <dgm:cxnLst>
    <dgm:cxn modelId="{A2A4F710-0594-4C10-B02C-B60BB03B4557}" type="presOf" srcId="{AC4785C4-814B-4075-BC82-48F8F84167A9}" destId="{97F8D88B-9BE5-4EEB-B79D-535BEAEE0F88}" srcOrd="0" destOrd="0" presId="urn:microsoft.com/office/officeart/2005/8/layout/lProcess3"/>
    <dgm:cxn modelId="{33D5C912-75FC-4012-90F8-40B694C50765}" type="presOf" srcId="{603E9954-8FCB-406E-998F-6424DB8B380D}" destId="{89FC87B4-1A2E-408D-9BE6-9BA2DF09238B}" srcOrd="0" destOrd="0" presId="urn:microsoft.com/office/officeart/2005/8/layout/lProcess3"/>
    <dgm:cxn modelId="{7DDE7934-7FAA-4C8A-949D-91139232D00E}" srcId="{603E9954-8FCB-406E-998F-6424DB8B380D}" destId="{AC4785C4-814B-4075-BC82-48F8F84167A9}" srcOrd="0" destOrd="0" parTransId="{A9C65CC5-D8C5-4477-917A-2D829D941AA8}" sibTransId="{E0D716FB-6B7A-47DD-8D51-60739C87513F}"/>
    <dgm:cxn modelId="{9EDFDA5F-F531-45BA-8CE3-896B10DE66AB}" type="presParOf" srcId="{89FC87B4-1A2E-408D-9BE6-9BA2DF09238B}" destId="{265935EB-051B-4F42-8414-480280414867}" srcOrd="0" destOrd="0" presId="urn:microsoft.com/office/officeart/2005/8/layout/lProcess3"/>
    <dgm:cxn modelId="{EE1E5407-A7ED-4070-B8EE-67447C0DEFCE}" type="presParOf" srcId="{265935EB-051B-4F42-8414-480280414867}" destId="{97F8D88B-9BE5-4EEB-B79D-535BEAEE0F88}" srcOrd="0" destOrd="0" presId="urn:microsoft.com/office/officeart/2005/8/layout/lProcess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03E9954-8FCB-406E-998F-6424DB8B380D}" type="doc">
      <dgm:prSet loTypeId="urn:microsoft.com/office/officeart/2005/8/layout/lProcess3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89FC87B4-1A2E-408D-9BE6-9BA2DF09238B}" type="pres">
      <dgm:prSet presAssocID="{603E9954-8FCB-406E-998F-6424DB8B380D}" presName="Name0" presStyleCnt="0">
        <dgm:presLayoutVars>
          <dgm:chPref val="3"/>
          <dgm:dir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</dgm:ptLst>
  <dgm:cxnLst>
    <dgm:cxn modelId="{97596CCB-FF20-4D50-B859-DEF357486A65}" type="presOf" srcId="{603E9954-8FCB-406E-998F-6424DB8B380D}" destId="{89FC87B4-1A2E-408D-9BE6-9BA2DF09238B}" srcOrd="0" destOrd="0" presId="urn:microsoft.com/office/officeart/2005/8/layout/lProcess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7F8D88B-9BE5-4EEB-B79D-535BEAEE0F88}">
      <dsp:nvSpPr>
        <dsp:cNvPr id="0" name=""/>
        <dsp:cNvSpPr/>
      </dsp:nvSpPr>
      <dsp:spPr>
        <a:xfrm>
          <a:off x="4" y="73176"/>
          <a:ext cx="6224731" cy="1056503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11430" rIns="0" bIns="1143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Алгоритм действий</a:t>
          </a:r>
          <a:br>
            <a:rPr lang="ru-RU" sz="1800" kern="1200" dirty="0" smtClean="0"/>
          </a:br>
          <a:r>
            <a:rPr lang="ru-RU" sz="1800" kern="1200" dirty="0" smtClean="0"/>
            <a:t>собственников МКД после опубликования региональной программы капитального ремонта</a:t>
          </a:r>
          <a:endParaRPr lang="ru-RU" sz="1800" kern="1200" dirty="0"/>
        </a:p>
      </dsp:txBody>
      <dsp:txXfrm>
        <a:off x="528256" y="73176"/>
        <a:ext cx="5168228" cy="105650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Process3">
  <dgm:title val=""/>
  <dgm:desc val=""/>
  <dgm:catLst>
    <dgm:cat type="process" pri="11000"/>
    <dgm:cat type="convert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51" srcId="1" destId="11" srcOrd="0" destOrd="0"/>
        <dgm:cxn modelId="61" srcId="2" destId="21" srcOrd="0" destOrd="0"/>
        <dgm:cxn modelId="71" srcId="3" destId="31" srcOrd="0" destOrd="0"/>
        <dgm:cxn modelId="81" srcId="4" destId="41" srcOrd="0" destOrd="0"/>
      </dgm:cxnLst>
      <dgm:bg/>
      <dgm:whole/>
    </dgm:dataModel>
  </dgm:clrData>
  <dgm:layoutNode name="Name0">
    <dgm:varLst>
      <dgm:chPref val="3"/>
      <dgm:dir/>
      <dgm:animLvl val="lvl"/>
      <dgm:resizeHandles/>
    </dgm:varLst>
    <dgm:choose name="Name1">
      <dgm:if name="Name2" func="var" arg="dir" op="equ" val="norm">
        <dgm:alg type="lin">
          <dgm:param type="linDir" val="fromT"/>
          <dgm:param type="vertAlign" val="mid"/>
          <dgm:param type="nodeHorzAlign" val="l"/>
          <dgm:param type="nodeVertAlign" val="t"/>
          <dgm:param type="fallback" val="2D"/>
        </dgm:alg>
      </dgm:if>
      <dgm:else name="Name3">
        <dgm:alg type="lin">
          <dgm:param type="linDir" val="fromT"/>
          <dgm:param type="vertAlign" val="mid"/>
          <dgm:param type="nodeHorzAlign" val="r"/>
          <dgm:param type="nodeVertAlign" val="t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bigChev" refType="w"/>
      <dgm:constr type="h" for="des" forName="bigChev" refType="w" refFor="des" refForName="bigChev" op="equ" fact="0.4"/>
      <dgm:constr type="w" for="des" forName="node" refType="w" refFor="des" refForName="bigChev" fact="0.83"/>
      <dgm:constr type="h" for="des" forName="node" refType="w" refFor="des" refForName="node" op="equ" fact="0.4"/>
      <dgm:constr type="w" for="des" forName="parTrans" refType="w" refFor="des" refForName="bigChev" op="equ" fact="-0.13"/>
      <dgm:constr type="w" for="des" forName="sibTrans" refType="w" refFor="des" refForName="node" op="equ" fact="-0.14"/>
      <dgm:constr type="h" for="ch" forName="vSp" refType="h" refFor="des" refForName="bigChev" op="equ" fact="0.14"/>
      <dgm:constr type="primFontSz" for="des" forName="node" op="equ"/>
      <dgm:constr type="primFontSz" for="des" forName="bigChev" op="equ"/>
    </dgm:constrLst>
    <dgm:ruleLst/>
    <dgm:forEach name="Name4" axis="ch" ptType="node">
      <dgm:layoutNode name="horFlow">
        <dgm:choose name="Name5">
          <dgm:if name="Name6" func="var" arg="dir" op="equ" val="norm">
            <dgm:alg type="lin">
              <dgm:param type="linDir" val="fromL"/>
              <dgm:param type="nodeHorzAlign" val="l"/>
              <dgm:param type="nodeVertAlign" val="mid"/>
              <dgm:param type="fallback" val="2D"/>
            </dgm:alg>
          </dgm:if>
          <dgm:else name="Name7">
            <dgm:alg type="lin">
              <dgm:param type="linDir" val="fromR"/>
              <dgm:param type="nodeHorzAlign" val="r"/>
              <dgm:param type="nodeVertAlign" val="mid"/>
              <dgm:param type="fallback" val="2D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bigChev" styleLbl="node1">
          <dgm:alg type="tx"/>
          <dgm:choose name="Name8">
            <dgm:if name="Name9" func="var" arg="dir" op="equ" val="norm">
              <dgm:shape xmlns:r="http://schemas.openxmlformats.org/officeDocument/2006/relationships" type="chevron" r:blip="">
                <dgm:adjLst/>
              </dgm:shape>
              <dgm:presOf axis="self"/>
              <dgm:constrLst>
                <dgm:constr type="primFontSz" val="65"/>
                <dgm:constr type="rMarg"/>
                <dgm:constr type="lMarg" refType="primFontSz" fact="0.1"/>
                <dgm:constr type="tMarg" refType="primFontSz" fact="0.05"/>
                <dgm:constr type="bMarg" refType="primFontSz" fact="0.05"/>
              </dgm:constrLst>
            </dgm:if>
            <dgm:else name="Name10">
              <dgm:shape xmlns:r="http://schemas.openxmlformats.org/officeDocument/2006/relationships" rot="180" type="chevron" r:blip="">
                <dgm:adjLst/>
              </dgm:shape>
              <dgm:presOf axis="self"/>
              <dgm:constrLst>
                <dgm:constr type="primFontSz" val="65"/>
                <dgm:constr type="lMarg"/>
                <dgm:constr type="rMarg" refType="primFontSz" fact="0.1"/>
                <dgm:constr type="tMarg" refType="primFontSz" fact="0.05"/>
                <dgm:constr type="bMarg" refType="primFontSz" fact="0.05"/>
              </dgm:constrLst>
            </dgm:else>
          </dgm:choose>
          <dgm:ruleLst>
            <dgm:rule type="primFontSz" val="5" fact="NaN" max="NaN"/>
          </dgm:ruleLst>
        </dgm:layoutNode>
        <dgm:forEach name="parTransForEach" axis="ch" ptType="parTrans" cnt="1">
          <dgm:layoutNode name="par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  <dgm:forEach name="Name11" axis="ch" ptType="node">
          <dgm:layoutNode name="node" styleLbl="alignAccFollowNode1">
            <dgm:varLst>
              <dgm:bulletEnabled val="1"/>
            </dgm:varLst>
            <dgm:alg type="tx"/>
            <dgm:choose name="Name12">
              <dgm:if name="Name13" func="var" arg="dir" op="equ" val="norm">
                <dgm:shape xmlns:r="http://schemas.openxmlformats.org/officeDocument/2006/relationships" type="chevron" r:blip="">
                  <dgm:adjLst/>
                </dgm:shape>
                <dgm:presOf axis="desOrSelf" ptType="node"/>
                <dgm:constrLst>
                  <dgm:constr type="primFontSz" val="65"/>
                  <dgm:constr type="rMarg"/>
                  <dgm:constr type="lMarg" refType="primFontSz" fact="0.1"/>
                  <dgm:constr type="tMarg" refType="primFontSz" fact="0.05"/>
                  <dgm:constr type="bMarg" refType="primFontSz" fact="0.05"/>
                </dgm:constrLst>
              </dgm:if>
              <dgm:else name="Name14">
                <dgm:shape xmlns:r="http://schemas.openxmlformats.org/officeDocument/2006/relationships" rot="180" type="chevron" r:blip="">
                  <dgm:adjLst/>
                </dgm:shape>
                <dgm:presOf axis="desOrSelf" ptType="node"/>
                <dgm:constrLst>
                  <dgm:constr type="primFontSz" val="65"/>
                  <dgm:constr type="lMarg"/>
                  <dgm:constr type="rMarg" refType="primFontSz" fact="0.1"/>
                  <dgm:constr type="tMarg" refType="primFontSz" fact="0.05"/>
                  <dgm:constr type="bMarg" refType="primFontSz" fact="0.05"/>
                </dgm:constrLst>
              </dgm:else>
            </dgm:choose>
            <dgm:ruleLst>
              <dgm:rule type="primFontSz" val="5" fact="NaN" max="NaN"/>
            </dgm:ruleLst>
          </dgm:layoutNode>
          <dgm:forEach name="sibTransForEach" axis="followSib" ptType="sibTrans" cnt="1">
            <dgm:layoutNode name="sibTrans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layoutNode>
      <dgm:choose name="Name15">
        <dgm:if name="Name16" axis="self" ptType="node" func="revPos" op="gte" val="2">
          <dgm:layoutNode name="vSp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7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Process3">
  <dgm:title val=""/>
  <dgm:desc val=""/>
  <dgm:catLst>
    <dgm:cat type="process" pri="11000"/>
    <dgm:cat type="convert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51" srcId="1" destId="11" srcOrd="0" destOrd="0"/>
        <dgm:cxn modelId="61" srcId="2" destId="21" srcOrd="0" destOrd="0"/>
        <dgm:cxn modelId="71" srcId="3" destId="31" srcOrd="0" destOrd="0"/>
        <dgm:cxn modelId="81" srcId="4" destId="41" srcOrd="0" destOrd="0"/>
      </dgm:cxnLst>
      <dgm:bg/>
      <dgm:whole/>
    </dgm:dataModel>
  </dgm:clrData>
  <dgm:layoutNode name="Name0">
    <dgm:varLst>
      <dgm:chPref val="3"/>
      <dgm:dir/>
      <dgm:animLvl val="lvl"/>
      <dgm:resizeHandles/>
    </dgm:varLst>
    <dgm:choose name="Name1">
      <dgm:if name="Name2" func="var" arg="dir" op="equ" val="norm">
        <dgm:alg type="lin">
          <dgm:param type="linDir" val="fromT"/>
          <dgm:param type="vertAlign" val="mid"/>
          <dgm:param type="nodeHorzAlign" val="l"/>
          <dgm:param type="nodeVertAlign" val="t"/>
          <dgm:param type="fallback" val="2D"/>
        </dgm:alg>
      </dgm:if>
      <dgm:else name="Name3">
        <dgm:alg type="lin">
          <dgm:param type="linDir" val="fromT"/>
          <dgm:param type="vertAlign" val="mid"/>
          <dgm:param type="nodeHorzAlign" val="r"/>
          <dgm:param type="nodeVertAlign" val="t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bigChev" refType="w"/>
      <dgm:constr type="h" for="des" forName="bigChev" refType="w" refFor="des" refForName="bigChev" op="equ" fact="0.4"/>
      <dgm:constr type="w" for="des" forName="node" refType="w" refFor="des" refForName="bigChev" fact="0.83"/>
      <dgm:constr type="h" for="des" forName="node" refType="w" refFor="des" refForName="node" op="equ" fact="0.4"/>
      <dgm:constr type="w" for="des" forName="parTrans" refType="w" refFor="des" refForName="bigChev" op="equ" fact="-0.13"/>
      <dgm:constr type="w" for="des" forName="sibTrans" refType="w" refFor="des" refForName="node" op="equ" fact="-0.14"/>
      <dgm:constr type="h" for="ch" forName="vSp" refType="h" refFor="des" refForName="bigChev" op="equ" fact="0.14"/>
      <dgm:constr type="primFontSz" for="des" forName="node" op="equ"/>
      <dgm:constr type="primFontSz" for="des" forName="bigChev" op="equ"/>
    </dgm:constrLst>
    <dgm:ruleLst/>
    <dgm:forEach name="Name4" axis="ch" ptType="node">
      <dgm:layoutNode name="horFlow">
        <dgm:choose name="Name5">
          <dgm:if name="Name6" func="var" arg="dir" op="equ" val="norm">
            <dgm:alg type="lin">
              <dgm:param type="linDir" val="fromL"/>
              <dgm:param type="nodeHorzAlign" val="l"/>
              <dgm:param type="nodeVertAlign" val="mid"/>
              <dgm:param type="fallback" val="2D"/>
            </dgm:alg>
          </dgm:if>
          <dgm:else name="Name7">
            <dgm:alg type="lin">
              <dgm:param type="linDir" val="fromR"/>
              <dgm:param type="nodeHorzAlign" val="r"/>
              <dgm:param type="nodeVertAlign" val="mid"/>
              <dgm:param type="fallback" val="2D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bigChev" styleLbl="node1">
          <dgm:alg type="tx"/>
          <dgm:choose name="Name8">
            <dgm:if name="Name9" func="var" arg="dir" op="equ" val="norm">
              <dgm:shape xmlns:r="http://schemas.openxmlformats.org/officeDocument/2006/relationships" type="chevron" r:blip="">
                <dgm:adjLst/>
              </dgm:shape>
              <dgm:presOf axis="self"/>
              <dgm:constrLst>
                <dgm:constr type="primFontSz" val="65"/>
                <dgm:constr type="rMarg"/>
                <dgm:constr type="lMarg" refType="primFontSz" fact="0.1"/>
                <dgm:constr type="tMarg" refType="primFontSz" fact="0.05"/>
                <dgm:constr type="bMarg" refType="primFontSz" fact="0.05"/>
              </dgm:constrLst>
            </dgm:if>
            <dgm:else name="Name10">
              <dgm:shape xmlns:r="http://schemas.openxmlformats.org/officeDocument/2006/relationships" rot="180" type="chevron" r:blip="">
                <dgm:adjLst/>
              </dgm:shape>
              <dgm:presOf axis="self"/>
              <dgm:constrLst>
                <dgm:constr type="primFontSz" val="65"/>
                <dgm:constr type="lMarg"/>
                <dgm:constr type="rMarg" refType="primFontSz" fact="0.1"/>
                <dgm:constr type="tMarg" refType="primFontSz" fact="0.05"/>
                <dgm:constr type="bMarg" refType="primFontSz" fact="0.05"/>
              </dgm:constrLst>
            </dgm:else>
          </dgm:choose>
          <dgm:ruleLst>
            <dgm:rule type="primFontSz" val="5" fact="NaN" max="NaN"/>
          </dgm:ruleLst>
        </dgm:layoutNode>
        <dgm:forEach name="parTransForEach" axis="ch" ptType="parTrans" cnt="1">
          <dgm:layoutNode name="par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  <dgm:forEach name="Name11" axis="ch" ptType="node">
          <dgm:layoutNode name="node" styleLbl="alignAccFollowNode1">
            <dgm:varLst>
              <dgm:bulletEnabled val="1"/>
            </dgm:varLst>
            <dgm:alg type="tx"/>
            <dgm:choose name="Name12">
              <dgm:if name="Name13" func="var" arg="dir" op="equ" val="norm">
                <dgm:shape xmlns:r="http://schemas.openxmlformats.org/officeDocument/2006/relationships" type="chevron" r:blip="">
                  <dgm:adjLst/>
                </dgm:shape>
                <dgm:presOf axis="desOrSelf" ptType="node"/>
                <dgm:constrLst>
                  <dgm:constr type="primFontSz" val="65"/>
                  <dgm:constr type="rMarg"/>
                  <dgm:constr type="lMarg" refType="primFontSz" fact="0.1"/>
                  <dgm:constr type="tMarg" refType="primFontSz" fact="0.05"/>
                  <dgm:constr type="bMarg" refType="primFontSz" fact="0.05"/>
                </dgm:constrLst>
              </dgm:if>
              <dgm:else name="Name14">
                <dgm:shape xmlns:r="http://schemas.openxmlformats.org/officeDocument/2006/relationships" rot="180" type="chevron" r:blip="">
                  <dgm:adjLst/>
                </dgm:shape>
                <dgm:presOf axis="desOrSelf" ptType="node"/>
                <dgm:constrLst>
                  <dgm:constr type="primFontSz" val="65"/>
                  <dgm:constr type="lMarg"/>
                  <dgm:constr type="rMarg" refType="primFontSz" fact="0.1"/>
                  <dgm:constr type="tMarg" refType="primFontSz" fact="0.05"/>
                  <dgm:constr type="bMarg" refType="primFontSz" fact="0.05"/>
                </dgm:constrLst>
              </dgm:else>
            </dgm:choose>
            <dgm:ruleLst>
              <dgm:rule type="primFontSz" val="5" fact="NaN" max="NaN"/>
            </dgm:ruleLst>
          </dgm:layoutNode>
          <dgm:forEach name="sibTransForEach" axis="followSib" ptType="sibTrans" cnt="1">
            <dgm:layoutNode name="sibTrans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layoutNode>
      <dgm:choose name="Name15">
        <dgm:if name="Name16" axis="self" ptType="node" func="revPos" op="gte" val="2">
          <dgm:layoutNode name="vSp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7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8FCA237-554C-45B6-81C2-D7A0262517C4}" type="datetimeFigureOut">
              <a:rPr lang="ru-RU" smtClean="0"/>
              <a:t>17.11.2014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B5B584D-F6D3-4EC2-99C4-40CDFC01424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676700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5B584D-F6D3-4EC2-99C4-40CDFC014242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435057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E8494D-8C87-4358-9F95-115FFAE33969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17.11.2014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58BFF8-3F39-4A8C-827B-CFBF8A867B55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501954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E8494D-8C87-4358-9F95-115FFAE33969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17.11.2014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58BFF8-3F39-4A8C-827B-CFBF8A867B55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55868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E8494D-8C87-4358-9F95-115FFAE33969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17.11.2014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58BFF8-3F39-4A8C-827B-CFBF8A867B55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0366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E8494D-8C87-4358-9F95-115FFAE33969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17.11.2014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58BFF8-3F39-4A8C-827B-CFBF8A867B55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17960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E8494D-8C87-4358-9F95-115FFAE33969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17.11.2014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58BFF8-3F39-4A8C-827B-CFBF8A867B55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51847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E8494D-8C87-4358-9F95-115FFAE33969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17.11.2014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58BFF8-3F39-4A8C-827B-CFBF8A867B55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01894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E8494D-8C87-4358-9F95-115FFAE33969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17.11.2014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58BFF8-3F39-4A8C-827B-CFBF8A867B55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50816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E8494D-8C87-4358-9F95-115FFAE33969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17.11.2014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58BFF8-3F39-4A8C-827B-CFBF8A867B55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52363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E8494D-8C87-4358-9F95-115FFAE33969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17.11.2014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58BFF8-3F39-4A8C-827B-CFBF8A867B55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49037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E8494D-8C87-4358-9F95-115FFAE33969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17.11.2014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58BFF8-3F39-4A8C-827B-CFBF8A867B55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718720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E8494D-8C87-4358-9F95-115FFAE33969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17.11.2014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58BFF8-3F39-4A8C-827B-CFBF8A867B55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84335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E8494D-8C87-4358-9F95-115FFAE33969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17.11.2014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58BFF8-3F39-4A8C-827B-CFBF8A867B55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797356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e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cbr.ru/credit/listfz.asp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7" Type="http://schemas.openxmlformats.org/officeDocument/2006/relationships/image" Target="../media/image1.jpeg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r>
              <a:rPr lang="ru-RU" sz="3300" b="1" dirty="0">
                <a:solidFill>
                  <a:schemeClr val="tx2"/>
                </a:solidFill>
              </a:rPr>
              <a:t>10 ШАГОВ СОБСТВЕННИКОВ МКД К ПРОВЕДЕНИЮ КАПИТАЛЬНОГО РЕМОНТА</a:t>
            </a:r>
          </a:p>
        </p:txBody>
      </p:sp>
      <p:graphicFrame>
        <p:nvGraphicFramePr>
          <p:cNvPr id="4" name="Схема 3"/>
          <p:cNvGraphicFramePr/>
          <p:nvPr>
            <p:extLst/>
          </p:nvPr>
        </p:nvGraphicFramePr>
        <p:xfrm>
          <a:off x="2895600" y="4509120"/>
          <a:ext cx="6224736" cy="11296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1026" name="Picture 2" descr="C:\Users\pc1\Google Диск\ЖКХ\О ФОНДЕ\лого.jpg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5561" y="476673"/>
            <a:ext cx="2016224" cy="11649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Заголовок 1"/>
          <p:cNvSpPr txBox="1">
            <a:spLocks/>
          </p:cNvSpPr>
          <p:nvPr/>
        </p:nvSpPr>
        <p:spPr>
          <a:xfrm>
            <a:off x="4295800" y="612156"/>
            <a:ext cx="5588518" cy="893961"/>
          </a:xfrm>
          <a:prstGeom prst="rect">
            <a:avLst/>
          </a:prstGeom>
          <a:effectLst>
            <a:outerShdw blurRad="25400" dist="12700" dir="1800000" algn="tl" rotWithShape="0">
              <a:prstClr val="black">
                <a:alpha val="40000"/>
              </a:prstClr>
            </a:outerShdw>
            <a:softEdge rad="50800"/>
          </a:effectLst>
        </p:spPr>
        <p:txBody>
          <a:bodyPr vert="horz" lIns="91440" tIns="45720" rIns="91440" bIns="45720" rtlCol="0" anchor="ctr">
            <a:normAutofit fontScale="47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3600" dirty="0">
                <a:solidFill>
                  <a:prstClr val="black"/>
                </a:solidFill>
              </a:rPr>
              <a:t>ФОНД КАПИТАЛЬНОГО РЕМОНТА </a:t>
            </a:r>
            <a:br>
              <a:rPr lang="ru-RU" sz="3600" dirty="0">
                <a:solidFill>
                  <a:prstClr val="black"/>
                </a:solidFill>
              </a:rPr>
            </a:br>
            <a:r>
              <a:rPr lang="ru-RU" sz="3600" dirty="0">
                <a:solidFill>
                  <a:prstClr val="black"/>
                </a:solidFill>
              </a:rPr>
              <a:t>ОБЩЕГО ИМУЩЕСТВА В МНОГОКВАРТИРНЫХ ДОМАХ</a:t>
            </a:r>
          </a:p>
          <a:p>
            <a:r>
              <a:rPr lang="ru-RU" sz="3600" dirty="0">
                <a:solidFill>
                  <a:prstClr val="black"/>
                </a:solidFill>
              </a:rPr>
              <a:t>КАЛИНИНГРАДСКОЙ ОБЛАСТИ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705154" y="6287851"/>
            <a:ext cx="316112" cy="1846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00" dirty="0" smtClean="0">
                <a:solidFill>
                  <a:schemeClr val="bg1">
                    <a:lumMod val="75000"/>
                  </a:schemeClr>
                </a:solidFill>
              </a:rPr>
              <a:t>v0.4</a:t>
            </a:r>
            <a:endParaRPr lang="ru-RU" sz="600" dirty="0">
              <a:solidFill>
                <a:schemeClr val="bg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89802554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847528" y="620688"/>
            <a:ext cx="8587702" cy="576064"/>
          </a:xfrm>
          <a:prstGeom prst="rect">
            <a:avLst/>
          </a:prstGeom>
          <a:ln>
            <a:noFill/>
          </a:ln>
          <a:effectLst>
            <a:glow>
              <a:schemeClr val="accent1"/>
            </a:glow>
            <a:softEdge rad="12700"/>
          </a:effectLst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lIns="180000" tIns="108000" rIns="180000" bIns="108000" rtlCol="0">
            <a:noAutofit/>
          </a:bodyPr>
          <a:lstStyle/>
          <a:p>
            <a:pPr algn="ctr">
              <a:lnSpc>
                <a:spcPct val="114000"/>
              </a:lnSpc>
            </a:pPr>
            <a:r>
              <a:rPr lang="ru-RU" sz="2000" b="1" dirty="0">
                <a:solidFill>
                  <a:prstClr val="black"/>
                </a:solidFill>
              </a:rPr>
              <a:t>Отправить копии протоколов</a:t>
            </a:r>
          </a:p>
          <a:p>
            <a:pPr algn="ctr">
              <a:lnSpc>
                <a:spcPct val="114000"/>
              </a:lnSpc>
            </a:pPr>
            <a:endParaRPr lang="ru-RU" sz="2000" b="1" dirty="0">
              <a:solidFill>
                <a:prstClr val="black"/>
              </a:solidFill>
            </a:endParaRPr>
          </a:p>
          <a:p>
            <a:pPr algn="just">
              <a:lnSpc>
                <a:spcPct val="114000"/>
              </a:lnSpc>
            </a:pPr>
            <a:endParaRPr lang="ru-RU" sz="1400" dirty="0">
              <a:solidFill>
                <a:prstClr val="black"/>
              </a:solidFill>
            </a:endParaRPr>
          </a:p>
          <a:p>
            <a:pPr algn="just">
              <a:lnSpc>
                <a:spcPct val="114000"/>
              </a:lnSpc>
            </a:pPr>
            <a:endParaRPr lang="ru-RU" sz="1400" dirty="0">
              <a:solidFill>
                <a:prstClr val="black"/>
              </a:solidFill>
            </a:endParaRPr>
          </a:p>
        </p:txBody>
      </p:sp>
      <p:sp>
        <p:nvSpPr>
          <p:cNvPr id="2" name="Скругленный прямоугольник 1"/>
          <p:cNvSpPr/>
          <p:nvPr/>
        </p:nvSpPr>
        <p:spPr>
          <a:xfrm>
            <a:off x="5051884" y="182960"/>
            <a:ext cx="2088232" cy="509736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>
                <a:solidFill>
                  <a:prstClr val="white"/>
                </a:solidFill>
              </a:rPr>
              <a:t>ШАГ №9</a:t>
            </a:r>
          </a:p>
        </p:txBody>
      </p:sp>
      <p:pic>
        <p:nvPicPr>
          <p:cNvPr id="10" name="Picture 2" descr="C:\Users\pc1\Google Диск\ЖКХ\О ФОНДЕ\лого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31704" y="6005837"/>
            <a:ext cx="1440160" cy="8320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Заголовок 1"/>
          <p:cNvSpPr txBox="1">
            <a:spLocks/>
          </p:cNvSpPr>
          <p:nvPr/>
        </p:nvSpPr>
        <p:spPr>
          <a:xfrm>
            <a:off x="3884475" y="6093296"/>
            <a:ext cx="5588518" cy="657174"/>
          </a:xfrm>
          <a:prstGeom prst="rect">
            <a:avLst/>
          </a:prstGeom>
          <a:effectLst>
            <a:outerShdw blurRad="25400" dist="12700" dir="1800000" algn="tl" rotWithShape="0">
              <a:prstClr val="black">
                <a:alpha val="40000"/>
              </a:prstClr>
            </a:outerShdw>
            <a:softEdge rad="50800"/>
          </a:effectLst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1200" b="1" dirty="0">
                <a:solidFill>
                  <a:prstClr val="black"/>
                </a:solidFill>
              </a:rPr>
              <a:t>ФОНД КАПИТАЛЬНОГО РЕМОНТА </a:t>
            </a:r>
            <a:br>
              <a:rPr lang="ru-RU" sz="1200" b="1" dirty="0">
                <a:solidFill>
                  <a:prstClr val="black"/>
                </a:solidFill>
              </a:rPr>
            </a:br>
            <a:r>
              <a:rPr lang="ru-RU" sz="1200" b="1" dirty="0">
                <a:solidFill>
                  <a:prstClr val="black"/>
                </a:solidFill>
              </a:rPr>
              <a:t>ОБЩЕГО ИМУЩЕСТВА В МНОГОКВАРТИРНЫХ ДОМАХ</a:t>
            </a:r>
            <a:endParaRPr lang="ru-RU" sz="1200" dirty="0">
              <a:solidFill>
                <a:prstClr val="black"/>
              </a:solidFill>
            </a:endParaRPr>
          </a:p>
          <a:p>
            <a:r>
              <a:rPr lang="ru-RU" sz="1200" dirty="0">
                <a:solidFill>
                  <a:prstClr val="black"/>
                </a:solidFill>
              </a:rPr>
              <a:t>Калининградской области</a:t>
            </a:r>
          </a:p>
        </p:txBody>
      </p:sp>
      <p:grpSp>
        <p:nvGrpSpPr>
          <p:cNvPr id="14" name="Группа 13"/>
          <p:cNvGrpSpPr/>
          <p:nvPr/>
        </p:nvGrpSpPr>
        <p:grpSpPr>
          <a:xfrm>
            <a:off x="1847528" y="1214372"/>
            <a:ext cx="8587702" cy="4662900"/>
            <a:chOff x="323528" y="1437418"/>
            <a:chExt cx="4176464" cy="4649845"/>
          </a:xfrm>
        </p:grpSpPr>
        <p:sp>
          <p:nvSpPr>
            <p:cNvPr id="15" name="Полилиния 14"/>
            <p:cNvSpPr/>
            <p:nvPr/>
          </p:nvSpPr>
          <p:spPr>
            <a:xfrm>
              <a:off x="323528" y="1437418"/>
              <a:ext cx="4176464" cy="508028"/>
            </a:xfrm>
            <a:custGeom>
              <a:avLst/>
              <a:gdLst>
                <a:gd name="connsiteX0" fmla="*/ 0 w 3899794"/>
                <a:gd name="connsiteY0" fmla="*/ 0 h 864000"/>
                <a:gd name="connsiteX1" fmla="*/ 3899794 w 3899794"/>
                <a:gd name="connsiteY1" fmla="*/ 0 h 864000"/>
                <a:gd name="connsiteX2" fmla="*/ 3899794 w 3899794"/>
                <a:gd name="connsiteY2" fmla="*/ 864000 h 864000"/>
                <a:gd name="connsiteX3" fmla="*/ 0 w 3899794"/>
                <a:gd name="connsiteY3" fmla="*/ 864000 h 864000"/>
                <a:gd name="connsiteX4" fmla="*/ 0 w 3899794"/>
                <a:gd name="connsiteY4" fmla="*/ 0 h 864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899794" h="864000">
                  <a:moveTo>
                    <a:pt x="0" y="0"/>
                  </a:moveTo>
                  <a:lnTo>
                    <a:pt x="3899794" y="0"/>
                  </a:lnTo>
                  <a:lnTo>
                    <a:pt x="3899794" y="864000"/>
                  </a:lnTo>
                  <a:lnTo>
                    <a:pt x="0" y="864000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1">
              <a:schemeClr val="accent1"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06680" tIns="60960" rIns="106680" bIns="60960" numCol="1" spcCol="1270" anchor="ctr" anchorCtr="0">
              <a:noAutofit/>
            </a:bodyPr>
            <a:lstStyle/>
            <a:p>
              <a:pPr algn="ctr" defTabSz="666750">
                <a:spcBef>
                  <a:spcPct val="0"/>
                </a:spcBef>
              </a:pPr>
              <a:r>
                <a:rPr lang="ru-RU" sz="1500" dirty="0">
                  <a:solidFill>
                    <a:prstClr val="white"/>
                  </a:solidFill>
                </a:rPr>
                <a:t>Копии протоколов собрания отправляются:</a:t>
              </a:r>
              <a:endParaRPr lang="ru-RU" sz="1000" dirty="0">
                <a:solidFill>
                  <a:prstClr val="white"/>
                </a:solidFill>
              </a:endParaRPr>
            </a:p>
          </p:txBody>
        </p:sp>
        <p:sp>
          <p:nvSpPr>
            <p:cNvPr id="16" name="Полилиния 15"/>
            <p:cNvSpPr/>
            <p:nvPr/>
          </p:nvSpPr>
          <p:spPr>
            <a:xfrm>
              <a:off x="323528" y="1979602"/>
              <a:ext cx="4176464" cy="4107661"/>
            </a:xfrm>
            <a:custGeom>
              <a:avLst/>
              <a:gdLst>
                <a:gd name="connsiteX0" fmla="*/ 0 w 3575365"/>
                <a:gd name="connsiteY0" fmla="*/ 0 h 1729350"/>
                <a:gd name="connsiteX1" fmla="*/ 3575365 w 3575365"/>
                <a:gd name="connsiteY1" fmla="*/ 0 h 1729350"/>
                <a:gd name="connsiteX2" fmla="*/ 3575365 w 3575365"/>
                <a:gd name="connsiteY2" fmla="*/ 1729350 h 1729350"/>
                <a:gd name="connsiteX3" fmla="*/ 0 w 3575365"/>
                <a:gd name="connsiteY3" fmla="*/ 1729350 h 1729350"/>
                <a:gd name="connsiteX4" fmla="*/ 0 w 3575365"/>
                <a:gd name="connsiteY4" fmla="*/ 0 h 17293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575365" h="1729350">
                  <a:moveTo>
                    <a:pt x="0" y="0"/>
                  </a:moveTo>
                  <a:lnTo>
                    <a:pt x="3575365" y="0"/>
                  </a:lnTo>
                  <a:lnTo>
                    <a:pt x="3575365" y="1729350"/>
                  </a:lnTo>
                  <a:lnTo>
                    <a:pt x="0" y="1729350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1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72000" tIns="144000" rIns="144000" bIns="144000" numCol="1" spcCol="1270" anchor="t" anchorCtr="0">
              <a:noAutofit/>
            </a:bodyPr>
            <a:lstStyle/>
            <a:p>
              <a:pPr marL="342900" lvl="1" indent="-342900" algn="just" defTabSz="1333500">
                <a:lnSpc>
                  <a:spcPct val="114000"/>
                </a:lnSpc>
                <a:spcBef>
                  <a:spcPct val="0"/>
                </a:spcBef>
                <a:spcAft>
                  <a:spcPct val="15000"/>
                </a:spcAft>
                <a:buFont typeface="+mj-lt"/>
                <a:buAutoNum type="arabicPeriod"/>
              </a:pPr>
              <a:r>
                <a:rPr lang="ru-RU" sz="1400" dirty="0">
                  <a:solidFill>
                    <a:prstClr val="black">
                      <a:hueOff val="0"/>
                      <a:satOff val="0"/>
                      <a:lumOff val="0"/>
                      <a:alphaOff val="0"/>
                    </a:prstClr>
                  </a:solidFill>
                </a:rPr>
                <a:t>В адрес Регионального оператора, если собственники решили накапливать средства на </a:t>
              </a:r>
              <a:r>
                <a:rPr lang="ru-RU" sz="1400" dirty="0" smtClean="0">
                  <a:solidFill>
                    <a:prstClr val="black">
                      <a:hueOff val="0"/>
                      <a:satOff val="0"/>
                      <a:lumOff val="0"/>
                      <a:alphaOff val="0"/>
                    </a:prstClr>
                  </a:solidFill>
                </a:rPr>
                <a:t>счете регионального оператора </a:t>
              </a:r>
              <a:r>
                <a:rPr lang="ru-RU" sz="1400" dirty="0">
                  <a:solidFill>
                    <a:prstClr val="black">
                      <a:hueOff val="0"/>
                      <a:satOff val="0"/>
                      <a:lumOff val="0"/>
                      <a:alphaOff val="0"/>
                    </a:prstClr>
                  </a:solidFill>
                </a:rPr>
                <a:t>или специальном </a:t>
              </a:r>
              <a:r>
                <a:rPr lang="ru-RU" sz="1400" dirty="0" smtClean="0">
                  <a:solidFill>
                    <a:prstClr val="black">
                      <a:hueOff val="0"/>
                      <a:satOff val="0"/>
                      <a:lumOff val="0"/>
                      <a:alphaOff val="0"/>
                    </a:prstClr>
                  </a:solidFill>
                </a:rPr>
                <a:t>счете, владельцем которого выбрали регионального </a:t>
              </a:r>
              <a:r>
                <a:rPr lang="ru-RU" sz="1400" dirty="0">
                  <a:solidFill>
                    <a:prstClr val="black">
                      <a:hueOff val="0"/>
                      <a:satOff val="0"/>
                      <a:lumOff val="0"/>
                      <a:alphaOff val="0"/>
                    </a:prstClr>
                  </a:solidFill>
                </a:rPr>
                <a:t>оператора;</a:t>
              </a:r>
            </a:p>
            <a:p>
              <a:pPr marL="342900" lvl="1" indent="-342900" algn="just" defTabSz="1333500">
                <a:lnSpc>
                  <a:spcPct val="114000"/>
                </a:lnSpc>
                <a:spcBef>
                  <a:spcPct val="0"/>
                </a:spcBef>
                <a:spcAft>
                  <a:spcPct val="15000"/>
                </a:spcAft>
                <a:buFont typeface="+mj-lt"/>
                <a:buAutoNum type="arabicPeriod"/>
              </a:pPr>
              <a:r>
                <a:rPr lang="ru-RU" sz="1400" dirty="0">
                  <a:solidFill>
                    <a:prstClr val="black">
                      <a:hueOff val="0"/>
                      <a:satOff val="0"/>
                      <a:lumOff val="0"/>
                      <a:alphaOff val="0"/>
                    </a:prstClr>
                  </a:solidFill>
                </a:rPr>
                <a:t>В адрес Государственной жилищной инспекции Калининградской области, если собственники приняли решение накапливать взносы на специальном </a:t>
              </a:r>
              <a:r>
                <a:rPr lang="ru-RU" sz="1400" dirty="0" smtClean="0">
                  <a:solidFill>
                    <a:prstClr val="black">
                      <a:hueOff val="0"/>
                      <a:satOff val="0"/>
                      <a:lumOff val="0"/>
                      <a:alphaOff val="0"/>
                    </a:prstClr>
                  </a:solidFill>
                </a:rPr>
                <a:t>счете;</a:t>
              </a:r>
              <a:endParaRPr lang="ru-RU" sz="1400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</a:endParaRPr>
            </a:p>
            <a:p>
              <a:pPr marL="342900" lvl="1" indent="-342900" algn="just" defTabSz="1333500">
                <a:lnSpc>
                  <a:spcPct val="114000"/>
                </a:lnSpc>
                <a:spcBef>
                  <a:spcPct val="0"/>
                </a:spcBef>
                <a:spcAft>
                  <a:spcPct val="15000"/>
                </a:spcAft>
                <a:buFont typeface="+mj-lt"/>
                <a:buAutoNum type="arabicPeriod"/>
              </a:pPr>
              <a:endParaRPr lang="ru-RU" sz="1400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</a:endParaRPr>
            </a:p>
            <a:p>
              <a:pPr marL="342900" lvl="1" indent="-342900" algn="just" defTabSz="1333500">
                <a:lnSpc>
                  <a:spcPct val="114000"/>
                </a:lnSpc>
                <a:spcBef>
                  <a:spcPct val="0"/>
                </a:spcBef>
                <a:spcAft>
                  <a:spcPct val="15000"/>
                </a:spcAft>
                <a:buFont typeface="+mj-lt"/>
                <a:buAutoNum type="arabicPeriod"/>
              </a:pPr>
              <a:endParaRPr lang="ru-RU" sz="1400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</a:endParaRPr>
            </a:p>
            <a:p>
              <a:pPr marL="1257300" lvl="3" indent="-342900" algn="just" defTabSz="1333500">
                <a:lnSpc>
                  <a:spcPct val="114000"/>
                </a:lnSpc>
                <a:spcBef>
                  <a:spcPct val="0"/>
                </a:spcBef>
                <a:spcAft>
                  <a:spcPct val="15000"/>
                </a:spcAft>
                <a:buFont typeface="Arial" panose="020B0604020202020204" pitchFamily="34" charset="0"/>
                <a:buChar char="•"/>
              </a:pPr>
              <a:endParaRPr lang="ru-RU" sz="1400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</a:endParaRPr>
            </a:p>
            <a:p>
              <a:pPr marL="342900" lvl="1" indent="-342900" algn="just" defTabSz="1333500">
                <a:lnSpc>
                  <a:spcPct val="114000"/>
                </a:lnSpc>
                <a:spcBef>
                  <a:spcPct val="0"/>
                </a:spcBef>
                <a:spcAft>
                  <a:spcPct val="15000"/>
                </a:spcAft>
                <a:buFont typeface="+mj-lt"/>
                <a:buAutoNum type="arabicPeriod"/>
              </a:pPr>
              <a:endParaRPr lang="ru-RU" sz="1400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</a:endParaRPr>
            </a:p>
            <a:p>
              <a:pPr marL="342900" lvl="1" indent="-342900" algn="just" defTabSz="1333500">
                <a:lnSpc>
                  <a:spcPct val="114000"/>
                </a:lnSpc>
                <a:spcBef>
                  <a:spcPct val="0"/>
                </a:spcBef>
                <a:spcAft>
                  <a:spcPct val="15000"/>
                </a:spcAft>
                <a:buFont typeface="+mj-lt"/>
                <a:buAutoNum type="arabicPeriod"/>
              </a:pPr>
              <a:endParaRPr lang="ru-RU" sz="1400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73212881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892907" y="510813"/>
            <a:ext cx="8587702" cy="576064"/>
          </a:xfrm>
          <a:prstGeom prst="rect">
            <a:avLst/>
          </a:prstGeom>
          <a:ln>
            <a:noFill/>
          </a:ln>
          <a:effectLst>
            <a:glow>
              <a:schemeClr val="accent1"/>
            </a:glow>
            <a:softEdge rad="12700"/>
          </a:effectLst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lIns="180000" tIns="108000" rIns="180000" bIns="108000" rtlCol="0">
            <a:noAutofit/>
          </a:bodyPr>
          <a:lstStyle/>
          <a:p>
            <a:pPr algn="ctr">
              <a:lnSpc>
                <a:spcPct val="114000"/>
              </a:lnSpc>
            </a:pPr>
            <a:r>
              <a:rPr lang="ru-RU" sz="2000" b="1" dirty="0">
                <a:solidFill>
                  <a:prstClr val="black"/>
                </a:solidFill>
              </a:rPr>
              <a:t>Заключить договор с </a:t>
            </a:r>
            <a:r>
              <a:rPr lang="ru-RU" sz="2000" b="1" dirty="0" smtClean="0">
                <a:solidFill>
                  <a:prstClr val="black"/>
                </a:solidFill>
              </a:rPr>
              <a:t>региональным </a:t>
            </a:r>
            <a:r>
              <a:rPr lang="ru-RU" sz="2000" b="1" dirty="0">
                <a:solidFill>
                  <a:prstClr val="black"/>
                </a:solidFill>
              </a:rPr>
              <a:t>оператором </a:t>
            </a:r>
            <a:br>
              <a:rPr lang="ru-RU" sz="2000" b="1" dirty="0">
                <a:solidFill>
                  <a:prstClr val="black"/>
                </a:solidFill>
              </a:rPr>
            </a:br>
            <a:r>
              <a:rPr lang="ru-RU" sz="2000" b="1" dirty="0">
                <a:solidFill>
                  <a:prstClr val="black"/>
                </a:solidFill>
              </a:rPr>
              <a:t>или открыть специальный счет</a:t>
            </a:r>
          </a:p>
          <a:p>
            <a:pPr algn="r">
              <a:lnSpc>
                <a:spcPct val="50000"/>
              </a:lnSpc>
            </a:pPr>
            <a:endParaRPr lang="ru-RU" sz="1000" dirty="0">
              <a:solidFill>
                <a:prstClr val="black"/>
              </a:solidFill>
            </a:endParaRPr>
          </a:p>
          <a:p>
            <a:pPr algn="ctr">
              <a:lnSpc>
                <a:spcPct val="114000"/>
              </a:lnSpc>
            </a:pPr>
            <a:endParaRPr lang="ru-RU" sz="2000" b="1" dirty="0">
              <a:solidFill>
                <a:prstClr val="black"/>
              </a:solidFill>
            </a:endParaRPr>
          </a:p>
          <a:p>
            <a:pPr algn="just">
              <a:lnSpc>
                <a:spcPct val="114000"/>
              </a:lnSpc>
            </a:pPr>
            <a:endParaRPr lang="ru-RU" sz="1400" dirty="0">
              <a:solidFill>
                <a:prstClr val="black"/>
              </a:solidFill>
            </a:endParaRPr>
          </a:p>
          <a:p>
            <a:pPr algn="just">
              <a:lnSpc>
                <a:spcPct val="114000"/>
              </a:lnSpc>
            </a:pPr>
            <a:endParaRPr lang="ru-RU" sz="1400" dirty="0">
              <a:solidFill>
                <a:prstClr val="black"/>
              </a:solidFill>
            </a:endParaRPr>
          </a:p>
        </p:txBody>
      </p:sp>
      <p:sp>
        <p:nvSpPr>
          <p:cNvPr id="2" name="Скругленный прямоугольник 1"/>
          <p:cNvSpPr/>
          <p:nvPr/>
        </p:nvSpPr>
        <p:spPr>
          <a:xfrm>
            <a:off x="5051884" y="182960"/>
            <a:ext cx="2088232" cy="509736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>
                <a:solidFill>
                  <a:prstClr val="white"/>
                </a:solidFill>
              </a:rPr>
              <a:t>ШАГ №10</a:t>
            </a:r>
          </a:p>
        </p:txBody>
      </p:sp>
      <p:pic>
        <p:nvPicPr>
          <p:cNvPr id="10" name="Picture 2" descr="C:\Users\pc1\Google Диск\ЖКХ\О ФОНДЕ\лого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31704" y="6005837"/>
            <a:ext cx="1440160" cy="8320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Заголовок 1"/>
          <p:cNvSpPr txBox="1">
            <a:spLocks/>
          </p:cNvSpPr>
          <p:nvPr/>
        </p:nvSpPr>
        <p:spPr>
          <a:xfrm>
            <a:off x="3884475" y="6093296"/>
            <a:ext cx="5588518" cy="657174"/>
          </a:xfrm>
          <a:prstGeom prst="rect">
            <a:avLst/>
          </a:prstGeom>
          <a:effectLst>
            <a:outerShdw blurRad="25400" dist="12700" dir="1800000" algn="tl" rotWithShape="0">
              <a:prstClr val="black">
                <a:alpha val="40000"/>
              </a:prstClr>
            </a:outerShdw>
            <a:softEdge rad="50800"/>
          </a:effectLst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1200" b="1" dirty="0">
                <a:solidFill>
                  <a:prstClr val="black"/>
                </a:solidFill>
              </a:rPr>
              <a:t>ФОНД КАПИТАЛЬНОГО РЕМОНТА </a:t>
            </a:r>
            <a:br>
              <a:rPr lang="ru-RU" sz="1200" b="1" dirty="0">
                <a:solidFill>
                  <a:prstClr val="black"/>
                </a:solidFill>
              </a:rPr>
            </a:br>
            <a:r>
              <a:rPr lang="ru-RU" sz="1200" b="1" dirty="0">
                <a:solidFill>
                  <a:prstClr val="black"/>
                </a:solidFill>
              </a:rPr>
              <a:t>ОБЩЕГО ИМУЩЕСТВА В МНОГОКВАРТИРНЫХ ДОМАХ</a:t>
            </a:r>
            <a:endParaRPr lang="ru-RU" sz="1200" dirty="0">
              <a:solidFill>
                <a:prstClr val="black"/>
              </a:solidFill>
            </a:endParaRPr>
          </a:p>
          <a:p>
            <a:r>
              <a:rPr lang="ru-RU" sz="1200" dirty="0">
                <a:solidFill>
                  <a:prstClr val="black"/>
                </a:solidFill>
              </a:rPr>
              <a:t>Калининградской области</a:t>
            </a:r>
          </a:p>
        </p:txBody>
      </p:sp>
      <p:grpSp>
        <p:nvGrpSpPr>
          <p:cNvPr id="14" name="Группа 13"/>
          <p:cNvGrpSpPr/>
          <p:nvPr/>
        </p:nvGrpSpPr>
        <p:grpSpPr>
          <a:xfrm>
            <a:off x="890954" y="1320800"/>
            <a:ext cx="9472268" cy="3976540"/>
            <a:chOff x="323528" y="1437418"/>
            <a:chExt cx="8587702" cy="3377053"/>
          </a:xfrm>
        </p:grpSpPr>
        <p:sp>
          <p:nvSpPr>
            <p:cNvPr id="15" name="Полилиния 14"/>
            <p:cNvSpPr/>
            <p:nvPr/>
          </p:nvSpPr>
          <p:spPr>
            <a:xfrm>
              <a:off x="323528" y="1437418"/>
              <a:ext cx="4176464" cy="508028"/>
            </a:xfrm>
            <a:custGeom>
              <a:avLst/>
              <a:gdLst>
                <a:gd name="connsiteX0" fmla="*/ 0 w 3899794"/>
                <a:gd name="connsiteY0" fmla="*/ 0 h 864000"/>
                <a:gd name="connsiteX1" fmla="*/ 3899794 w 3899794"/>
                <a:gd name="connsiteY1" fmla="*/ 0 h 864000"/>
                <a:gd name="connsiteX2" fmla="*/ 3899794 w 3899794"/>
                <a:gd name="connsiteY2" fmla="*/ 864000 h 864000"/>
                <a:gd name="connsiteX3" fmla="*/ 0 w 3899794"/>
                <a:gd name="connsiteY3" fmla="*/ 864000 h 864000"/>
                <a:gd name="connsiteX4" fmla="*/ 0 w 3899794"/>
                <a:gd name="connsiteY4" fmla="*/ 0 h 864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899794" h="864000">
                  <a:moveTo>
                    <a:pt x="0" y="0"/>
                  </a:moveTo>
                  <a:lnTo>
                    <a:pt x="3899794" y="0"/>
                  </a:lnTo>
                  <a:lnTo>
                    <a:pt x="3899794" y="864000"/>
                  </a:lnTo>
                  <a:lnTo>
                    <a:pt x="0" y="864000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1">
              <a:schemeClr val="accent1"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06680" tIns="60960" rIns="106680" bIns="60960" numCol="1" spcCol="1270" anchor="ctr" anchorCtr="0">
              <a:noAutofit/>
            </a:bodyPr>
            <a:lstStyle/>
            <a:p>
              <a:pPr algn="ctr" defTabSz="6667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1500" dirty="0" smtClean="0">
                  <a:solidFill>
                    <a:prstClr val="white"/>
                  </a:solidFill>
                </a:rPr>
                <a:t>Счет регионального оператора</a:t>
              </a:r>
              <a:endParaRPr lang="ru-RU" sz="1500" dirty="0">
                <a:solidFill>
                  <a:prstClr val="white"/>
                </a:solidFill>
              </a:endParaRPr>
            </a:p>
          </p:txBody>
        </p:sp>
        <p:sp>
          <p:nvSpPr>
            <p:cNvPr id="16" name="Полилиния 15"/>
            <p:cNvSpPr/>
            <p:nvPr/>
          </p:nvSpPr>
          <p:spPr>
            <a:xfrm>
              <a:off x="323528" y="1979604"/>
              <a:ext cx="4176464" cy="2834867"/>
            </a:xfrm>
            <a:custGeom>
              <a:avLst/>
              <a:gdLst>
                <a:gd name="connsiteX0" fmla="*/ 0 w 3575365"/>
                <a:gd name="connsiteY0" fmla="*/ 0 h 1729350"/>
                <a:gd name="connsiteX1" fmla="*/ 3575365 w 3575365"/>
                <a:gd name="connsiteY1" fmla="*/ 0 h 1729350"/>
                <a:gd name="connsiteX2" fmla="*/ 3575365 w 3575365"/>
                <a:gd name="connsiteY2" fmla="*/ 1729350 h 1729350"/>
                <a:gd name="connsiteX3" fmla="*/ 0 w 3575365"/>
                <a:gd name="connsiteY3" fmla="*/ 1729350 h 1729350"/>
                <a:gd name="connsiteX4" fmla="*/ 0 w 3575365"/>
                <a:gd name="connsiteY4" fmla="*/ 0 h 17293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575365" h="1729350">
                  <a:moveTo>
                    <a:pt x="0" y="0"/>
                  </a:moveTo>
                  <a:lnTo>
                    <a:pt x="3575365" y="0"/>
                  </a:lnTo>
                  <a:lnTo>
                    <a:pt x="3575365" y="1729350"/>
                  </a:lnTo>
                  <a:lnTo>
                    <a:pt x="0" y="1729350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1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72000" tIns="72000" rIns="72000" bIns="72000" numCol="1" spcCol="1270" anchor="t" anchorCtr="0">
              <a:noAutofit/>
            </a:bodyPr>
            <a:lstStyle/>
            <a:p>
              <a:pPr marL="0" lvl="1" defTabSz="13335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</a:pPr>
              <a:r>
                <a:rPr lang="ru-RU" sz="1200" dirty="0">
                  <a:solidFill>
                    <a:prstClr val="black">
                      <a:hueOff val="0"/>
                      <a:satOff val="0"/>
                      <a:lumOff val="0"/>
                      <a:alphaOff val="0"/>
                    </a:prstClr>
                  </a:solidFill>
                </a:rPr>
                <a:t>В случае выбора накопления фонда капитального ремонта на счете </a:t>
              </a:r>
              <a:r>
                <a:rPr lang="ru-RU" sz="1200" dirty="0" smtClean="0">
                  <a:solidFill>
                    <a:prstClr val="black">
                      <a:hueOff val="0"/>
                      <a:satOff val="0"/>
                      <a:lumOff val="0"/>
                      <a:alphaOff val="0"/>
                    </a:prstClr>
                  </a:solidFill>
                </a:rPr>
                <a:t>регионального </a:t>
              </a:r>
              <a:r>
                <a:rPr lang="ru-RU" sz="1200" dirty="0">
                  <a:solidFill>
                    <a:prstClr val="black">
                      <a:hueOff val="0"/>
                      <a:satOff val="0"/>
                      <a:lumOff val="0"/>
                      <a:alphaOff val="0"/>
                    </a:prstClr>
                  </a:solidFill>
                </a:rPr>
                <a:t>оператора, или непринятия решения о способе накопления </a:t>
              </a:r>
              <a:r>
                <a:rPr lang="ru-RU" sz="1200" dirty="0" smtClean="0">
                  <a:solidFill>
                    <a:prstClr val="black">
                      <a:hueOff val="0"/>
                      <a:satOff val="0"/>
                      <a:lumOff val="0"/>
                      <a:alphaOff val="0"/>
                    </a:prstClr>
                  </a:solidFill>
                </a:rPr>
                <a:t>фонда в </a:t>
              </a:r>
              <a:r>
                <a:rPr lang="ru-RU" sz="1200" dirty="0">
                  <a:solidFill>
                    <a:prstClr val="black">
                      <a:hueOff val="0"/>
                      <a:satOff val="0"/>
                      <a:lumOff val="0"/>
                      <a:alphaOff val="0"/>
                    </a:prstClr>
                  </a:solidFill>
                </a:rPr>
                <a:t>установленные сроки, собственники обязаны:</a:t>
              </a:r>
            </a:p>
            <a:p>
              <a:pPr marL="342900" lvl="1" indent="-342900" defTabSz="13335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Font typeface="+mj-lt"/>
                <a:buAutoNum type="arabicPeriod"/>
              </a:pPr>
              <a:r>
                <a:rPr lang="ru-RU" sz="1200" dirty="0">
                  <a:solidFill>
                    <a:prstClr val="black">
                      <a:hueOff val="0"/>
                      <a:satOff val="0"/>
                      <a:lumOff val="0"/>
                      <a:alphaOff val="0"/>
                    </a:prstClr>
                  </a:solidFill>
                </a:rPr>
                <a:t>Заключить договор с </a:t>
              </a:r>
              <a:r>
                <a:rPr lang="ru-RU" sz="1200" dirty="0" smtClean="0">
                  <a:solidFill>
                    <a:prstClr val="black">
                      <a:hueOff val="0"/>
                      <a:satOff val="0"/>
                      <a:lumOff val="0"/>
                      <a:alphaOff val="0"/>
                    </a:prstClr>
                  </a:solidFill>
                </a:rPr>
                <a:t>региональным </a:t>
              </a:r>
              <a:r>
                <a:rPr lang="ru-RU" sz="1200" dirty="0">
                  <a:solidFill>
                    <a:prstClr val="black">
                      <a:hueOff val="0"/>
                      <a:satOff val="0"/>
                      <a:lumOff val="0"/>
                      <a:alphaOff val="0"/>
                    </a:prstClr>
                  </a:solidFill>
                </a:rPr>
                <a:t>оператором </a:t>
              </a:r>
              <a:r>
                <a:rPr lang="ru-RU" sz="1200" dirty="0" smtClean="0">
                  <a:solidFill>
                    <a:prstClr val="black">
                      <a:hueOff val="0"/>
                      <a:satOff val="0"/>
                      <a:lumOff val="0"/>
                      <a:alphaOff val="0"/>
                    </a:prstClr>
                  </a:solidFill>
                </a:rPr>
                <a:t>(ч.1 </a:t>
              </a:r>
              <a:r>
                <a:rPr lang="ru-RU" sz="1200" dirty="0">
                  <a:solidFill>
                    <a:prstClr val="black">
                      <a:hueOff val="0"/>
                      <a:satOff val="0"/>
                      <a:lumOff val="0"/>
                      <a:alphaOff val="0"/>
                    </a:prstClr>
                  </a:solidFill>
                </a:rPr>
                <a:t>ст.181 ЖК РФ);</a:t>
              </a:r>
            </a:p>
            <a:p>
              <a:pPr marL="342900" lvl="1" indent="-342900" defTabSz="13335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Font typeface="+mj-lt"/>
                <a:buAutoNum type="arabicPeriod"/>
              </a:pPr>
              <a:r>
                <a:rPr lang="ru-RU" sz="1200" dirty="0">
                  <a:solidFill>
                    <a:prstClr val="black">
                      <a:hueOff val="0"/>
                      <a:satOff val="0"/>
                      <a:lumOff val="0"/>
                      <a:alphaOff val="0"/>
                    </a:prstClr>
                  </a:solidFill>
                </a:rPr>
                <a:t>Всю отчетность </a:t>
              </a:r>
              <a:r>
                <a:rPr lang="ru-RU" sz="1200" dirty="0" smtClean="0">
                  <a:solidFill>
                    <a:prstClr val="black">
                      <a:hueOff val="0"/>
                      <a:satOff val="0"/>
                      <a:lumOff val="0"/>
                      <a:alphaOff val="0"/>
                    </a:prstClr>
                  </a:solidFill>
                </a:rPr>
                <a:t>региональный </a:t>
              </a:r>
              <a:r>
                <a:rPr lang="ru-RU" sz="1200" dirty="0">
                  <a:solidFill>
                    <a:prstClr val="black">
                      <a:hueOff val="0"/>
                      <a:satOff val="0"/>
                      <a:lumOff val="0"/>
                      <a:alphaOff val="0"/>
                    </a:prstClr>
                  </a:solidFill>
                </a:rPr>
                <a:t>оператор предоставляет сам в соответствии с требованиями законодательства.</a:t>
              </a:r>
            </a:p>
          </p:txBody>
        </p:sp>
        <p:sp>
          <p:nvSpPr>
            <p:cNvPr id="17" name="Полилиния 16"/>
            <p:cNvSpPr/>
            <p:nvPr/>
          </p:nvSpPr>
          <p:spPr>
            <a:xfrm>
              <a:off x="4734766" y="1437418"/>
              <a:ext cx="4176464" cy="508028"/>
            </a:xfrm>
            <a:custGeom>
              <a:avLst/>
              <a:gdLst>
                <a:gd name="connsiteX0" fmla="*/ 0 w 3807514"/>
                <a:gd name="connsiteY0" fmla="*/ 0 h 864000"/>
                <a:gd name="connsiteX1" fmla="*/ 3807514 w 3807514"/>
                <a:gd name="connsiteY1" fmla="*/ 0 h 864000"/>
                <a:gd name="connsiteX2" fmla="*/ 3807514 w 3807514"/>
                <a:gd name="connsiteY2" fmla="*/ 864000 h 864000"/>
                <a:gd name="connsiteX3" fmla="*/ 0 w 3807514"/>
                <a:gd name="connsiteY3" fmla="*/ 864000 h 864000"/>
                <a:gd name="connsiteX4" fmla="*/ 0 w 3807514"/>
                <a:gd name="connsiteY4" fmla="*/ 0 h 864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807514" h="864000">
                  <a:moveTo>
                    <a:pt x="0" y="0"/>
                  </a:moveTo>
                  <a:lnTo>
                    <a:pt x="3807514" y="0"/>
                  </a:lnTo>
                  <a:lnTo>
                    <a:pt x="3807514" y="864000"/>
                  </a:lnTo>
                  <a:lnTo>
                    <a:pt x="0" y="864000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1">
              <a:schemeClr val="accent1"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06680" tIns="60960" rIns="106680" bIns="60960" numCol="1" spcCol="1270" anchor="t" anchorCtr="0">
              <a:noAutofit/>
            </a:bodyPr>
            <a:lstStyle/>
            <a:p>
              <a:pPr algn="ctr" defTabSz="6667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1500" dirty="0">
                  <a:solidFill>
                    <a:prstClr val="white"/>
                  </a:solidFill>
                </a:rPr>
                <a:t>ТСЖ, ЖСК, ЖК и иные СК – </a:t>
              </a:r>
              <a:br>
                <a:rPr lang="ru-RU" sz="1500" dirty="0">
                  <a:solidFill>
                    <a:prstClr val="white"/>
                  </a:solidFill>
                </a:rPr>
              </a:br>
              <a:r>
                <a:rPr lang="ru-RU" sz="1500" dirty="0">
                  <a:solidFill>
                    <a:prstClr val="white"/>
                  </a:solidFill>
                </a:rPr>
                <a:t>владельцы специального счета</a:t>
              </a:r>
            </a:p>
          </p:txBody>
        </p:sp>
        <p:sp>
          <p:nvSpPr>
            <p:cNvPr id="18" name="Прямоугольник 17"/>
            <p:cNvSpPr/>
            <p:nvPr/>
          </p:nvSpPr>
          <p:spPr>
            <a:xfrm>
              <a:off x="4734766" y="1979603"/>
              <a:ext cx="4176464" cy="2834868"/>
            </a:xfrm>
            <a:prstGeom prst="rect">
              <a:avLst/>
            </a:prstGeom>
          </p:spPr>
          <p:style>
            <a:lnRef idx="1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72000" tIns="72000" rIns="72000" bIns="72000" numCol="1" spcCol="1270" anchor="t" anchorCtr="0">
              <a:noAutofit/>
            </a:bodyPr>
            <a:lstStyle/>
            <a:p>
              <a:pPr marL="228600" indent="-228600" algn="just" defTabSz="13335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Font typeface="+mj-lt"/>
                <a:buAutoNum type="arabicPeriod"/>
              </a:pPr>
              <a:r>
                <a:rPr lang="ru-RU" sz="1200" dirty="0">
                  <a:solidFill>
                    <a:prstClr val="black">
                      <a:hueOff val="0"/>
                      <a:satOff val="0"/>
                      <a:lumOff val="0"/>
                      <a:alphaOff val="0"/>
                    </a:prstClr>
                  </a:solidFill>
                </a:rPr>
                <a:t>Открыть специальный счет в кредитной организации, размер собственных средств которой составляет не менее 20 млрд. рублей </a:t>
              </a:r>
              <a:r>
                <a:rPr lang="ru-RU" sz="1200" dirty="0" smtClean="0">
                  <a:solidFill>
                    <a:prstClr val="black">
                      <a:hueOff val="0"/>
                      <a:satOff val="0"/>
                      <a:lumOff val="0"/>
                      <a:alphaOff val="0"/>
                    </a:prstClr>
                  </a:solidFill>
                </a:rPr>
                <a:t>(ч.2 </a:t>
              </a:r>
              <a:r>
                <a:rPr lang="ru-RU" sz="1200" dirty="0">
                  <a:solidFill>
                    <a:prstClr val="black">
                      <a:hueOff val="0"/>
                      <a:satOff val="0"/>
                      <a:lumOff val="0"/>
                      <a:alphaOff val="0"/>
                    </a:prstClr>
                  </a:solidFill>
                </a:rPr>
                <a:t>ст.176 ЖК РФ);</a:t>
              </a:r>
            </a:p>
            <a:p>
              <a:pPr marL="228600" indent="-228600" algn="just" defTabSz="13335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Font typeface="+mj-lt"/>
                <a:buAutoNum type="arabicPeriod"/>
              </a:pPr>
              <a:r>
                <a:rPr lang="ru-RU" sz="1200" dirty="0">
                  <a:solidFill>
                    <a:prstClr val="black">
                      <a:hueOff val="0"/>
                      <a:satOff val="0"/>
                      <a:lumOff val="0"/>
                      <a:alphaOff val="0"/>
                    </a:prstClr>
                  </a:solidFill>
                </a:rPr>
                <a:t>Владелец специального счета в течение </a:t>
              </a:r>
              <a:r>
                <a:rPr lang="ru-RU" sz="1200" b="1" dirty="0">
                  <a:solidFill>
                    <a:prstClr val="black">
                      <a:hueOff val="0"/>
                      <a:satOff val="0"/>
                      <a:lumOff val="0"/>
                      <a:alphaOff val="0"/>
                    </a:prstClr>
                  </a:solidFill>
                </a:rPr>
                <a:t>пяти рабочих дней </a:t>
              </a:r>
              <a:r>
                <a:rPr lang="ru-RU" sz="1200" dirty="0">
                  <a:solidFill>
                    <a:prstClr val="black">
                      <a:hueOff val="0"/>
                      <a:satOff val="0"/>
                      <a:lumOff val="0"/>
                      <a:alphaOff val="0"/>
                    </a:prstClr>
                  </a:solidFill>
                </a:rPr>
                <a:t>со дня его открытия обязан уведомить Государственную Жилищную Инспекцию, с приложением копий: протокола общего собрания, списка собственников МКД, справки банка об открытии специального счета </a:t>
              </a:r>
              <a:r>
                <a:rPr lang="ru-RU" sz="1200" dirty="0" smtClean="0">
                  <a:solidFill>
                    <a:prstClr val="black">
                      <a:hueOff val="0"/>
                      <a:satOff val="0"/>
                      <a:lumOff val="0"/>
                      <a:alphaOff val="0"/>
                    </a:prstClr>
                  </a:solidFill>
                </a:rPr>
                <a:t>(ч.1 </a:t>
              </a:r>
              <a:r>
                <a:rPr lang="ru-RU" sz="1200" dirty="0">
                  <a:solidFill>
                    <a:prstClr val="black">
                      <a:hueOff val="0"/>
                      <a:satOff val="0"/>
                      <a:lumOff val="0"/>
                      <a:alphaOff val="0"/>
                    </a:prstClr>
                  </a:solidFill>
                </a:rPr>
                <a:t>ст.6 Закона КО №293);</a:t>
              </a:r>
            </a:p>
            <a:p>
              <a:pPr marL="228600" indent="-228600" algn="just" defTabSz="13335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Font typeface="+mj-lt"/>
                <a:buAutoNum type="arabicPeriod"/>
              </a:pPr>
              <a:r>
                <a:rPr lang="ru-RU" sz="1200" dirty="0">
                  <a:solidFill>
                    <a:prstClr val="black">
                      <a:hueOff val="0"/>
                      <a:satOff val="0"/>
                      <a:lumOff val="0"/>
                      <a:alphaOff val="0"/>
                    </a:prstClr>
                  </a:solidFill>
                </a:rPr>
                <a:t>Ежегодно, до 1 февраля предоставлять в ГЖИ сведения о размере остатка средств на специальном </a:t>
              </a:r>
              <a:r>
                <a:rPr lang="ru-RU" sz="1200" dirty="0" smtClean="0">
                  <a:solidFill>
                    <a:prstClr val="black">
                      <a:hueOff val="0"/>
                      <a:satOff val="0"/>
                      <a:lumOff val="0"/>
                      <a:alphaOff val="0"/>
                    </a:prstClr>
                  </a:solidFill>
                </a:rPr>
                <a:t>счете(ч.3 </a:t>
              </a:r>
              <a:r>
                <a:rPr lang="ru-RU" sz="1200" dirty="0">
                  <a:solidFill>
                    <a:prstClr val="black">
                      <a:hueOff val="0"/>
                      <a:satOff val="0"/>
                      <a:lumOff val="0"/>
                      <a:alphaOff val="0"/>
                    </a:prstClr>
                  </a:solidFill>
                </a:rPr>
                <a:t>ст.6 Закона КО №293);</a:t>
              </a:r>
            </a:p>
            <a:p>
              <a:pPr marL="228600" indent="-228600" algn="just" defTabSz="13335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Font typeface="+mj-lt"/>
                <a:buAutoNum type="arabicPeriod"/>
              </a:pPr>
              <a:r>
                <a:rPr lang="ru-RU" sz="1200" dirty="0">
                  <a:solidFill>
                    <a:prstClr val="black">
                      <a:hueOff val="0"/>
                      <a:satOff val="0"/>
                      <a:lumOff val="0"/>
                      <a:alphaOff val="0"/>
                    </a:prstClr>
                  </a:solidFill>
                </a:rPr>
                <a:t>Ежемесячно, в срок до 25 числа месяца, следующего за отчетным предоставлять в ГЖИ сведения о поступлении взносов </a:t>
              </a:r>
              <a:r>
                <a:rPr lang="ru-RU" sz="1200" dirty="0" smtClean="0">
                  <a:solidFill>
                    <a:prstClr val="black">
                      <a:hueOff val="0"/>
                      <a:satOff val="0"/>
                      <a:lumOff val="0"/>
                      <a:alphaOff val="0"/>
                    </a:prstClr>
                  </a:solidFill>
                </a:rPr>
                <a:t>(ч.3 </a:t>
              </a:r>
              <a:r>
                <a:rPr lang="ru-RU" sz="1200" dirty="0">
                  <a:solidFill>
                    <a:prstClr val="black">
                      <a:hueOff val="0"/>
                      <a:satOff val="0"/>
                      <a:lumOff val="0"/>
                      <a:alphaOff val="0"/>
                    </a:prstClr>
                  </a:solidFill>
                </a:rPr>
                <a:t>ст.6 Закона КО №293</a:t>
              </a:r>
              <a:r>
                <a:rPr lang="ru-RU" sz="1200" dirty="0" smtClean="0">
                  <a:solidFill>
                    <a:prstClr val="black">
                      <a:hueOff val="0"/>
                      <a:satOff val="0"/>
                      <a:lumOff val="0"/>
                      <a:alphaOff val="0"/>
                    </a:prstClr>
                  </a:solidFill>
                </a:rPr>
                <a:t>)</a:t>
              </a:r>
            </a:p>
            <a:p>
              <a:pPr marL="228600" indent="-228600" algn="just" defTabSz="13335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Font typeface="+mj-lt"/>
                <a:buAutoNum type="arabicPeriod"/>
              </a:pPr>
              <a:r>
                <a:rPr lang="ru-RU" sz="1200" dirty="0" smtClean="0">
                  <a:solidFill>
                    <a:prstClr val="black">
                      <a:hueOff val="0"/>
                      <a:satOff val="0"/>
                      <a:lumOff val="0"/>
                      <a:alphaOff val="0"/>
                    </a:prstClr>
                  </a:solidFill>
                </a:rPr>
                <a:t>В случае, если владелец специального счета – региональный оператор, собственникам необходимо передать протокол ОСС региональному оператору, процедура открытия специального счета и предоставление отчетности в ГЖИ осуществляется региональным оператором.</a:t>
              </a:r>
              <a:endParaRPr lang="ru-RU" sz="1200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</a:endParaRPr>
            </a:p>
            <a:p>
              <a:pPr marL="228600" indent="-228600" algn="just" defTabSz="13335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Font typeface="+mj-lt"/>
                <a:buAutoNum type="arabicPeriod"/>
              </a:pPr>
              <a:endParaRPr lang="ru-RU" sz="1200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</a:endParaRPr>
            </a:p>
            <a:p>
              <a:pPr marL="228600" indent="-228600" algn="just" defTabSz="13335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Font typeface="+mj-lt"/>
                <a:buAutoNum type="arabicPeriod"/>
              </a:pPr>
              <a:endParaRPr lang="ru-RU" sz="1200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</a:endParaRPr>
            </a:p>
            <a:p>
              <a:pPr marL="228600" indent="-228600" algn="just" defTabSz="13335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Font typeface="+mj-lt"/>
                <a:buAutoNum type="arabicPeriod"/>
              </a:pPr>
              <a:endParaRPr lang="ru-RU" sz="1200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</a:endParaRPr>
            </a:p>
            <a:p>
              <a:pPr algn="just" defTabSz="13335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</a:pPr>
              <a:endParaRPr lang="ru-RU" sz="1200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</a:endParaRPr>
            </a:p>
          </p:txBody>
        </p:sp>
      </p:grpSp>
      <p:sp>
        <p:nvSpPr>
          <p:cNvPr id="19" name="Прямоугольник 18"/>
          <p:cNvSpPr/>
          <p:nvPr/>
        </p:nvSpPr>
        <p:spPr>
          <a:xfrm>
            <a:off x="890954" y="5384799"/>
            <a:ext cx="9472268" cy="664767"/>
          </a:xfrm>
          <a:prstGeom prst="rect">
            <a:avLst/>
          </a:prstGeom>
        </p:spPr>
        <p:style>
          <a:lnRef idx="1"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lnRef>
          <a:fillRef idx="1"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72000" tIns="72000" rIns="72000" bIns="72000" numCol="1" spcCol="1270" anchor="t" anchorCtr="0">
            <a:noAutofit/>
          </a:bodyPr>
          <a:lstStyle/>
          <a:p>
            <a:pPr algn="ctr" defTabSz="13335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</a:pPr>
            <a:r>
              <a:rPr lang="ru-RU" sz="1200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</a:rPr>
              <a:t>Предельный срок </a:t>
            </a:r>
            <a:r>
              <a:rPr lang="ru-RU" sz="1200" u="sng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</a:rPr>
              <a:t>реализации</a:t>
            </a:r>
            <a:r>
              <a:rPr lang="ru-RU" sz="1200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</a:rPr>
              <a:t> решения о выборе способа формирования фонда капитального ремонта составляет</a:t>
            </a:r>
          </a:p>
          <a:p>
            <a:pPr algn="ctr" defTabSz="13335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</a:pPr>
            <a:r>
              <a:rPr lang="ru-RU" sz="1400" b="1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</a:rPr>
              <a:t>6 месяцев </a:t>
            </a:r>
          </a:p>
          <a:p>
            <a:pPr algn="ctr" defTabSz="13335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</a:pPr>
            <a:r>
              <a:rPr lang="ru-RU" sz="1200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</a:rPr>
              <a:t>с даты официального опубликования утвержденной региональной программы капитального ремонта МКД</a:t>
            </a:r>
          </a:p>
          <a:p>
            <a:pPr marL="228600" indent="-228600" algn="just" defTabSz="13335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Font typeface="+mj-lt"/>
              <a:buAutoNum type="arabicPeriod"/>
            </a:pPr>
            <a:endParaRPr lang="ru-RU" sz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</a:endParaRPr>
          </a:p>
          <a:p>
            <a:pPr algn="just" defTabSz="13335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</a:pPr>
            <a:endParaRPr lang="ru-RU" sz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200876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847528" y="222599"/>
            <a:ext cx="8587702" cy="576064"/>
          </a:xfrm>
          <a:prstGeom prst="rect">
            <a:avLst/>
          </a:prstGeom>
          <a:ln>
            <a:noFill/>
          </a:ln>
          <a:effectLst>
            <a:glow>
              <a:schemeClr val="accent1"/>
            </a:glow>
            <a:softEdge rad="12700"/>
          </a:effectLst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lIns="180000" tIns="108000" rIns="180000" bIns="108000" rtlCol="0">
            <a:noAutofit/>
          </a:bodyPr>
          <a:lstStyle/>
          <a:p>
            <a:pPr algn="ctr">
              <a:lnSpc>
                <a:spcPct val="114000"/>
              </a:lnSpc>
            </a:pPr>
            <a:r>
              <a:rPr lang="ru-RU" sz="2000" b="1" dirty="0">
                <a:solidFill>
                  <a:prstClr val="black"/>
                </a:solidFill>
              </a:rPr>
              <a:t>Специальный счет и кредитные организации</a:t>
            </a:r>
          </a:p>
          <a:p>
            <a:pPr algn="just">
              <a:lnSpc>
                <a:spcPct val="114000"/>
              </a:lnSpc>
            </a:pPr>
            <a:endParaRPr lang="ru-RU" sz="1400" dirty="0">
              <a:solidFill>
                <a:prstClr val="black"/>
              </a:solidFill>
            </a:endParaRPr>
          </a:p>
          <a:p>
            <a:pPr algn="just">
              <a:lnSpc>
                <a:spcPct val="114000"/>
              </a:lnSpc>
            </a:pPr>
            <a:endParaRPr lang="ru-RU" sz="1400" dirty="0">
              <a:solidFill>
                <a:prstClr val="black"/>
              </a:solidFill>
            </a:endParaRPr>
          </a:p>
        </p:txBody>
      </p:sp>
      <p:pic>
        <p:nvPicPr>
          <p:cNvPr id="10" name="Picture 2" descr="C:\Users\pc1\Google Диск\ЖКХ\О ФОНДЕ\лого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31704" y="6005837"/>
            <a:ext cx="1440160" cy="8320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Заголовок 1"/>
          <p:cNvSpPr txBox="1">
            <a:spLocks/>
          </p:cNvSpPr>
          <p:nvPr/>
        </p:nvSpPr>
        <p:spPr>
          <a:xfrm>
            <a:off x="3884475" y="6093296"/>
            <a:ext cx="5588518" cy="657174"/>
          </a:xfrm>
          <a:prstGeom prst="rect">
            <a:avLst/>
          </a:prstGeom>
          <a:effectLst>
            <a:outerShdw blurRad="25400" dist="12700" dir="1800000" algn="tl" rotWithShape="0">
              <a:prstClr val="black">
                <a:alpha val="40000"/>
              </a:prstClr>
            </a:outerShdw>
            <a:softEdge rad="50800"/>
          </a:effectLst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1200" b="1" dirty="0">
                <a:solidFill>
                  <a:prstClr val="black"/>
                </a:solidFill>
              </a:rPr>
              <a:t>ФОНД КАПИТАЛЬНОГО РЕМОНТА </a:t>
            </a:r>
            <a:br>
              <a:rPr lang="ru-RU" sz="1200" b="1" dirty="0">
                <a:solidFill>
                  <a:prstClr val="black"/>
                </a:solidFill>
              </a:rPr>
            </a:br>
            <a:r>
              <a:rPr lang="ru-RU" sz="1200" b="1" dirty="0">
                <a:solidFill>
                  <a:prstClr val="black"/>
                </a:solidFill>
              </a:rPr>
              <a:t>ОБЩЕГО ИМУЩЕСТВА В МНОГОКВАРТИРНЫХ ДОМАХ</a:t>
            </a:r>
            <a:endParaRPr lang="ru-RU" sz="1200" dirty="0">
              <a:solidFill>
                <a:prstClr val="black"/>
              </a:solidFill>
            </a:endParaRPr>
          </a:p>
          <a:p>
            <a:r>
              <a:rPr lang="ru-RU" sz="1200" dirty="0">
                <a:solidFill>
                  <a:prstClr val="black"/>
                </a:solidFill>
              </a:rPr>
              <a:t>Калининградской области</a:t>
            </a:r>
          </a:p>
        </p:txBody>
      </p:sp>
      <p:grpSp>
        <p:nvGrpSpPr>
          <p:cNvPr id="14" name="Группа 13"/>
          <p:cNvGrpSpPr/>
          <p:nvPr/>
        </p:nvGrpSpPr>
        <p:grpSpPr>
          <a:xfrm>
            <a:off x="1847528" y="886122"/>
            <a:ext cx="8587702" cy="5032256"/>
            <a:chOff x="323528" y="1437418"/>
            <a:chExt cx="4176464" cy="4649845"/>
          </a:xfrm>
        </p:grpSpPr>
        <p:sp>
          <p:nvSpPr>
            <p:cNvPr id="15" name="Полилиния 14"/>
            <p:cNvSpPr/>
            <p:nvPr/>
          </p:nvSpPr>
          <p:spPr>
            <a:xfrm>
              <a:off x="323528" y="1437418"/>
              <a:ext cx="4176464" cy="508028"/>
            </a:xfrm>
            <a:custGeom>
              <a:avLst/>
              <a:gdLst>
                <a:gd name="connsiteX0" fmla="*/ 0 w 3899794"/>
                <a:gd name="connsiteY0" fmla="*/ 0 h 864000"/>
                <a:gd name="connsiteX1" fmla="*/ 3899794 w 3899794"/>
                <a:gd name="connsiteY1" fmla="*/ 0 h 864000"/>
                <a:gd name="connsiteX2" fmla="*/ 3899794 w 3899794"/>
                <a:gd name="connsiteY2" fmla="*/ 864000 h 864000"/>
                <a:gd name="connsiteX3" fmla="*/ 0 w 3899794"/>
                <a:gd name="connsiteY3" fmla="*/ 864000 h 864000"/>
                <a:gd name="connsiteX4" fmla="*/ 0 w 3899794"/>
                <a:gd name="connsiteY4" fmla="*/ 0 h 864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899794" h="864000">
                  <a:moveTo>
                    <a:pt x="0" y="0"/>
                  </a:moveTo>
                  <a:lnTo>
                    <a:pt x="3899794" y="0"/>
                  </a:lnTo>
                  <a:lnTo>
                    <a:pt x="3899794" y="864000"/>
                  </a:lnTo>
                  <a:lnTo>
                    <a:pt x="0" y="864000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1">
              <a:schemeClr val="accent1"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06680" tIns="60960" rIns="106680" bIns="60960" numCol="1" spcCol="1270" anchor="ctr" anchorCtr="0">
              <a:noAutofit/>
            </a:bodyPr>
            <a:lstStyle/>
            <a:p>
              <a:pPr algn="ctr" defTabSz="666750">
                <a:spcBef>
                  <a:spcPct val="0"/>
                </a:spcBef>
              </a:pPr>
              <a:r>
                <a:rPr lang="ru-RU" sz="1500" dirty="0">
                  <a:solidFill>
                    <a:prstClr val="white"/>
                  </a:solidFill>
                </a:rPr>
                <a:t>Особенности открытия специального счета в кредитных организациях*:</a:t>
              </a:r>
              <a:endParaRPr lang="ru-RU" sz="1000" dirty="0">
                <a:solidFill>
                  <a:prstClr val="white"/>
                </a:solidFill>
              </a:endParaRPr>
            </a:p>
          </p:txBody>
        </p:sp>
        <p:sp>
          <p:nvSpPr>
            <p:cNvPr id="16" name="Полилиния 15"/>
            <p:cNvSpPr/>
            <p:nvPr/>
          </p:nvSpPr>
          <p:spPr>
            <a:xfrm>
              <a:off x="323528" y="1979602"/>
              <a:ext cx="4176464" cy="4107661"/>
            </a:xfrm>
            <a:custGeom>
              <a:avLst/>
              <a:gdLst>
                <a:gd name="connsiteX0" fmla="*/ 0 w 3575365"/>
                <a:gd name="connsiteY0" fmla="*/ 0 h 1729350"/>
                <a:gd name="connsiteX1" fmla="*/ 3575365 w 3575365"/>
                <a:gd name="connsiteY1" fmla="*/ 0 h 1729350"/>
                <a:gd name="connsiteX2" fmla="*/ 3575365 w 3575365"/>
                <a:gd name="connsiteY2" fmla="*/ 1729350 h 1729350"/>
                <a:gd name="connsiteX3" fmla="*/ 0 w 3575365"/>
                <a:gd name="connsiteY3" fmla="*/ 1729350 h 1729350"/>
                <a:gd name="connsiteX4" fmla="*/ 0 w 3575365"/>
                <a:gd name="connsiteY4" fmla="*/ 0 h 17293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575365" h="1729350">
                  <a:moveTo>
                    <a:pt x="0" y="0"/>
                  </a:moveTo>
                  <a:lnTo>
                    <a:pt x="3575365" y="0"/>
                  </a:lnTo>
                  <a:lnTo>
                    <a:pt x="3575365" y="1729350"/>
                  </a:lnTo>
                  <a:lnTo>
                    <a:pt x="0" y="1729350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1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72000" tIns="144000" rIns="144000" bIns="144000" numCol="1" spcCol="1270" anchor="t" anchorCtr="0">
              <a:noAutofit/>
            </a:bodyPr>
            <a:lstStyle/>
            <a:p>
              <a:pPr marL="342900" lvl="1" indent="-342900" algn="just" defTabSz="1333500">
                <a:lnSpc>
                  <a:spcPct val="114000"/>
                </a:lnSpc>
                <a:spcBef>
                  <a:spcPct val="0"/>
                </a:spcBef>
                <a:spcAft>
                  <a:spcPct val="15000"/>
                </a:spcAft>
                <a:buFont typeface="+mj-lt"/>
                <a:buAutoNum type="arabicPeriod"/>
              </a:pPr>
              <a:r>
                <a:rPr lang="ru-RU" sz="1400" dirty="0">
                  <a:solidFill>
                    <a:prstClr val="black">
                      <a:hueOff val="0"/>
                      <a:satOff val="0"/>
                      <a:lumOff val="0"/>
                      <a:alphaOff val="0"/>
                    </a:prstClr>
                  </a:solidFill>
                </a:rPr>
                <a:t>Специальный счет может быть только один </a:t>
              </a:r>
              <a:r>
                <a:rPr lang="ru-RU" sz="1400" dirty="0" smtClean="0">
                  <a:solidFill>
                    <a:prstClr val="black">
                      <a:hueOff val="0"/>
                      <a:satOff val="0"/>
                      <a:lumOff val="0"/>
                      <a:alphaOff val="0"/>
                    </a:prstClr>
                  </a:solidFill>
                </a:rPr>
                <a:t>на МКД</a:t>
              </a:r>
              <a:r>
                <a:rPr lang="ru-RU" sz="1400" dirty="0">
                  <a:solidFill>
                    <a:prstClr val="black">
                      <a:hueOff val="0"/>
                      <a:satOff val="0"/>
                      <a:lumOff val="0"/>
                      <a:alphaOff val="0"/>
                    </a:prstClr>
                  </a:solidFill>
                </a:rPr>
                <a:t>;</a:t>
              </a:r>
            </a:p>
            <a:p>
              <a:pPr marL="342900" lvl="1" indent="-342900" algn="just" defTabSz="1333500">
                <a:lnSpc>
                  <a:spcPct val="114000"/>
                </a:lnSpc>
                <a:spcBef>
                  <a:spcPct val="0"/>
                </a:spcBef>
                <a:spcAft>
                  <a:spcPct val="15000"/>
                </a:spcAft>
                <a:buFont typeface="+mj-lt"/>
                <a:buAutoNum type="arabicPeriod"/>
              </a:pPr>
              <a:r>
                <a:rPr lang="ru-RU" sz="1400" dirty="0">
                  <a:solidFill>
                    <a:prstClr val="black">
                      <a:hueOff val="0"/>
                      <a:satOff val="0"/>
                      <a:lumOff val="0"/>
                      <a:alphaOff val="0"/>
                    </a:prstClr>
                  </a:solidFill>
                </a:rPr>
                <a:t>Владельцем специального счета может быть: </a:t>
              </a:r>
              <a:r>
                <a:rPr lang="ru-RU" sz="1400" dirty="0" smtClean="0">
                  <a:solidFill>
                    <a:prstClr val="black">
                      <a:hueOff val="0"/>
                      <a:satOff val="0"/>
                      <a:lumOff val="0"/>
                      <a:alphaOff val="0"/>
                    </a:prstClr>
                  </a:solidFill>
                </a:rPr>
                <a:t>региональный оператор, </a:t>
              </a:r>
              <a:r>
                <a:rPr lang="ru-RU" sz="1400" dirty="0">
                  <a:solidFill>
                    <a:prstClr val="black">
                      <a:hueOff val="0"/>
                      <a:satOff val="0"/>
                      <a:lumOff val="0"/>
                      <a:alphaOff val="0"/>
                    </a:prstClr>
                  </a:solidFill>
                </a:rPr>
                <a:t>ТСЖ, ЖК, ЖСК или иной </a:t>
              </a:r>
              <a:r>
                <a:rPr lang="ru-RU" sz="1400" dirty="0" smtClean="0">
                  <a:solidFill>
                    <a:prstClr val="black">
                      <a:hueOff val="0"/>
                      <a:satOff val="0"/>
                      <a:lumOff val="0"/>
                      <a:alphaOff val="0"/>
                    </a:prstClr>
                  </a:solidFill>
                </a:rPr>
                <a:t>СПК, и с 2015г – УО;</a:t>
              </a:r>
              <a:endParaRPr lang="ru-RU" sz="1400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</a:endParaRPr>
            </a:p>
            <a:p>
              <a:pPr marL="342900" lvl="1" indent="-342900" algn="just" defTabSz="1333500">
                <a:lnSpc>
                  <a:spcPct val="114000"/>
                </a:lnSpc>
                <a:spcBef>
                  <a:spcPct val="0"/>
                </a:spcBef>
                <a:spcAft>
                  <a:spcPct val="15000"/>
                </a:spcAft>
                <a:buFont typeface="+mj-lt"/>
                <a:buAutoNum type="arabicPeriod"/>
              </a:pPr>
              <a:r>
                <a:rPr lang="ru-RU" sz="1400" dirty="0">
                  <a:solidFill>
                    <a:prstClr val="black">
                      <a:hueOff val="0"/>
                      <a:satOff val="0"/>
                      <a:lumOff val="0"/>
                      <a:alphaOff val="0"/>
                    </a:prstClr>
                  </a:solidFill>
                </a:rPr>
                <a:t>Специальный счет может быть открыт только в российских кредитных организациях, величина собственных средств которых составляет не менее 20 млрд. рублей </a:t>
              </a:r>
              <a:r>
                <a:rPr lang="ru-RU" sz="1400" dirty="0" smtClean="0">
                  <a:solidFill>
                    <a:prstClr val="black">
                      <a:hueOff val="0"/>
                      <a:satOff val="0"/>
                      <a:lumOff val="0"/>
                      <a:alphaOff val="0"/>
                    </a:prstClr>
                  </a:solidFill>
                </a:rPr>
                <a:t>(ч.2 </a:t>
              </a:r>
              <a:r>
                <a:rPr lang="ru-RU" sz="1400" dirty="0">
                  <a:solidFill>
                    <a:prstClr val="black">
                      <a:hueOff val="0"/>
                      <a:satOff val="0"/>
                      <a:lumOff val="0"/>
                      <a:alphaOff val="0"/>
                    </a:prstClr>
                  </a:solidFill>
                </a:rPr>
                <a:t>ст.176 ЖК РФ);</a:t>
              </a:r>
            </a:p>
            <a:p>
              <a:pPr marL="342900" lvl="1" indent="-342900" algn="just" defTabSz="1333500">
                <a:lnSpc>
                  <a:spcPct val="114000"/>
                </a:lnSpc>
                <a:spcBef>
                  <a:spcPct val="0"/>
                </a:spcBef>
                <a:spcAft>
                  <a:spcPct val="15000"/>
                </a:spcAft>
                <a:buFont typeface="+mj-lt"/>
                <a:buAutoNum type="arabicPeriod"/>
              </a:pPr>
              <a:r>
                <a:rPr lang="ru-RU" sz="1400" dirty="0">
                  <a:solidFill>
                    <a:prstClr val="black">
                      <a:hueOff val="0"/>
                      <a:satOff val="0"/>
                      <a:lumOff val="0"/>
                      <a:alphaOff val="0"/>
                    </a:prstClr>
                  </a:solidFill>
                </a:rPr>
                <a:t>Операции по специальному счету четко регламентированы ст. 177 ЖК РФ, а объем фонда сформированного из расчета минимального размера взноса </a:t>
              </a:r>
              <a:r>
                <a:rPr lang="ru-RU" sz="1400" dirty="0" smtClean="0">
                  <a:solidFill>
                    <a:prstClr val="black">
                      <a:hueOff val="0"/>
                      <a:satOff val="0"/>
                      <a:lumOff val="0"/>
                      <a:alphaOff val="0"/>
                    </a:prstClr>
                  </a:solidFill>
                </a:rPr>
                <a:t>предусматривает </a:t>
              </a:r>
              <a:r>
                <a:rPr lang="ru-RU" sz="1400" dirty="0">
                  <a:solidFill>
                    <a:prstClr val="black">
                      <a:hueOff val="0"/>
                      <a:satOff val="0"/>
                      <a:lumOff val="0"/>
                      <a:alphaOff val="0"/>
                    </a:prstClr>
                  </a:solidFill>
                </a:rPr>
                <a:t>расходование средств только на цели капитального ремонта </a:t>
              </a:r>
              <a:r>
                <a:rPr lang="ru-RU" sz="1400" dirty="0" smtClean="0">
                  <a:solidFill>
                    <a:prstClr val="black">
                      <a:hueOff val="0"/>
                      <a:satOff val="0"/>
                      <a:lumOff val="0"/>
                      <a:alphaOff val="0"/>
                    </a:prstClr>
                  </a:solidFill>
                </a:rPr>
                <a:t>(ч.1 </a:t>
              </a:r>
              <a:r>
                <a:rPr lang="ru-RU" sz="1400" dirty="0">
                  <a:solidFill>
                    <a:prstClr val="black">
                      <a:hueOff val="0"/>
                      <a:satOff val="0"/>
                      <a:lumOff val="0"/>
                      <a:alphaOff val="0"/>
                    </a:prstClr>
                  </a:solidFill>
                </a:rPr>
                <a:t>ст. 174 ЖК РФ).</a:t>
              </a:r>
            </a:p>
            <a:p>
              <a:pPr marL="0" lvl="1" algn="just" defTabSz="1333500">
                <a:lnSpc>
                  <a:spcPct val="114000"/>
                </a:lnSpc>
                <a:spcBef>
                  <a:spcPct val="0"/>
                </a:spcBef>
                <a:spcAft>
                  <a:spcPct val="15000"/>
                </a:spcAft>
              </a:pPr>
              <a:r>
                <a:rPr lang="ru-RU" sz="1400" dirty="0">
                  <a:solidFill>
                    <a:prstClr val="black">
                      <a:hueOff val="0"/>
                      <a:satOff val="0"/>
                      <a:lumOff val="0"/>
                      <a:alphaOff val="0"/>
                    </a:prstClr>
                  </a:solidFill>
                </a:rPr>
                <a:t>Перечень кредитных организаций удовлетворяющих условиям ЖК РФ для открытия специального счета ежеквартально публикуется на сайте Центрального банка РФ ( </a:t>
              </a:r>
              <a:r>
                <a:rPr lang="en-US" sz="1400" dirty="0">
                  <a:solidFill>
                    <a:prstClr val="black">
                      <a:hueOff val="0"/>
                      <a:satOff val="0"/>
                      <a:lumOff val="0"/>
                      <a:alphaOff val="0"/>
                    </a:prstClr>
                  </a:solidFill>
                  <a:hlinkClick r:id="rId3"/>
                </a:rPr>
                <a:t>http://cbr.ru/credit/listfz.asp</a:t>
              </a:r>
              <a:r>
                <a:rPr lang="ru-RU" sz="1400" dirty="0">
                  <a:solidFill>
                    <a:prstClr val="black">
                      <a:hueOff val="0"/>
                      <a:satOff val="0"/>
                      <a:lumOff val="0"/>
                      <a:alphaOff val="0"/>
                    </a:prstClr>
                  </a:solidFill>
                </a:rPr>
                <a:t> ). </a:t>
              </a:r>
              <a:endParaRPr lang="ru-RU" sz="1400" dirty="0" smtClean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</a:endParaRPr>
            </a:p>
            <a:p>
              <a:pPr marL="0" lvl="1" algn="just" defTabSz="1333500">
                <a:lnSpc>
                  <a:spcPct val="114000"/>
                </a:lnSpc>
                <a:spcBef>
                  <a:spcPct val="0"/>
                </a:spcBef>
                <a:spcAft>
                  <a:spcPct val="15000"/>
                </a:spcAft>
              </a:pPr>
              <a:endParaRPr lang="ru-RU" sz="1000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</a:endParaRPr>
            </a:p>
            <a:p>
              <a:pPr marL="0" lvl="1" algn="just" defTabSz="1333500">
                <a:lnSpc>
                  <a:spcPct val="114000"/>
                </a:lnSpc>
                <a:spcBef>
                  <a:spcPct val="0"/>
                </a:spcBef>
                <a:spcAft>
                  <a:spcPct val="15000"/>
                </a:spcAft>
              </a:pPr>
              <a:r>
                <a:rPr lang="ru-RU" sz="1400" dirty="0">
                  <a:solidFill>
                    <a:prstClr val="black">
                      <a:hueOff val="0"/>
                      <a:satOff val="0"/>
                      <a:lumOff val="0"/>
                      <a:alphaOff val="0"/>
                    </a:prstClr>
                  </a:solidFill>
                </a:rPr>
                <a:t>Если собственники МКД примут решение накопление фонда на специальном счете и владельцем специального счета выберут </a:t>
              </a:r>
              <a:r>
                <a:rPr lang="ru-RU" sz="1400" dirty="0" smtClean="0">
                  <a:solidFill>
                    <a:prstClr val="black">
                      <a:hueOff val="0"/>
                      <a:satOff val="0"/>
                      <a:lumOff val="0"/>
                      <a:alphaOff val="0"/>
                    </a:prstClr>
                  </a:solidFill>
                </a:rPr>
                <a:t>регионального </a:t>
              </a:r>
              <a:r>
                <a:rPr lang="ru-RU" sz="1400" dirty="0">
                  <a:solidFill>
                    <a:prstClr val="black">
                      <a:hueOff val="0"/>
                      <a:satOff val="0"/>
                      <a:lumOff val="0"/>
                      <a:alphaOff val="0"/>
                    </a:prstClr>
                  </a:solidFill>
                </a:rPr>
                <a:t>оператора, то кредитная организация, в которой будет открыт специальный счет должна осуществлять деятельность на территории Калининградской области </a:t>
              </a:r>
              <a:r>
                <a:rPr lang="ru-RU" sz="1400" dirty="0" smtClean="0">
                  <a:solidFill>
                    <a:prstClr val="black">
                      <a:hueOff val="0"/>
                      <a:satOff val="0"/>
                      <a:lumOff val="0"/>
                      <a:alphaOff val="0"/>
                    </a:prstClr>
                  </a:solidFill>
                </a:rPr>
                <a:t>(ч.4.5 </a:t>
              </a:r>
              <a:r>
                <a:rPr lang="ru-RU" sz="1400" dirty="0">
                  <a:solidFill>
                    <a:prstClr val="black">
                      <a:hueOff val="0"/>
                      <a:satOff val="0"/>
                      <a:lumOff val="0"/>
                      <a:alphaOff val="0"/>
                    </a:prstClr>
                  </a:solidFill>
                </a:rPr>
                <a:t>ст.170 ЖК РФ).</a:t>
              </a:r>
            </a:p>
            <a:p>
              <a:pPr marL="342900" lvl="1" indent="-342900" algn="just" defTabSz="1333500">
                <a:lnSpc>
                  <a:spcPct val="114000"/>
                </a:lnSpc>
                <a:spcBef>
                  <a:spcPct val="0"/>
                </a:spcBef>
                <a:spcAft>
                  <a:spcPct val="15000"/>
                </a:spcAft>
                <a:buFont typeface="+mj-lt"/>
                <a:buAutoNum type="arabicPeriod"/>
              </a:pPr>
              <a:endParaRPr lang="ru-RU" sz="1400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</a:endParaRPr>
            </a:p>
            <a:p>
              <a:pPr marL="342900" lvl="1" indent="-342900" algn="just" defTabSz="1333500">
                <a:lnSpc>
                  <a:spcPct val="114000"/>
                </a:lnSpc>
                <a:spcBef>
                  <a:spcPct val="0"/>
                </a:spcBef>
                <a:spcAft>
                  <a:spcPct val="15000"/>
                </a:spcAft>
                <a:buFont typeface="+mj-lt"/>
                <a:buAutoNum type="arabicPeriod"/>
              </a:pPr>
              <a:endParaRPr lang="ru-RU" sz="1400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</a:endParaRPr>
            </a:p>
            <a:p>
              <a:pPr marL="342900" lvl="1" indent="-342900" algn="just" defTabSz="1333500">
                <a:lnSpc>
                  <a:spcPct val="114000"/>
                </a:lnSpc>
                <a:spcBef>
                  <a:spcPct val="0"/>
                </a:spcBef>
                <a:spcAft>
                  <a:spcPct val="15000"/>
                </a:spcAft>
                <a:buFont typeface="+mj-lt"/>
                <a:buAutoNum type="arabicPeriod"/>
              </a:pPr>
              <a:endParaRPr lang="ru-RU" sz="1400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</a:endParaRPr>
            </a:p>
            <a:p>
              <a:pPr marL="1257300" lvl="3" indent="-342900" algn="just" defTabSz="1333500">
                <a:lnSpc>
                  <a:spcPct val="114000"/>
                </a:lnSpc>
                <a:spcBef>
                  <a:spcPct val="0"/>
                </a:spcBef>
                <a:spcAft>
                  <a:spcPct val="15000"/>
                </a:spcAft>
                <a:buFont typeface="Arial" panose="020B0604020202020204" pitchFamily="34" charset="0"/>
                <a:buChar char="•"/>
              </a:pPr>
              <a:endParaRPr lang="ru-RU" sz="1400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</a:endParaRPr>
            </a:p>
            <a:p>
              <a:pPr marL="342900" lvl="1" indent="-342900" algn="just" defTabSz="1333500">
                <a:lnSpc>
                  <a:spcPct val="114000"/>
                </a:lnSpc>
                <a:spcBef>
                  <a:spcPct val="0"/>
                </a:spcBef>
                <a:spcAft>
                  <a:spcPct val="15000"/>
                </a:spcAft>
                <a:buFont typeface="+mj-lt"/>
                <a:buAutoNum type="arabicPeriod"/>
              </a:pPr>
              <a:endParaRPr lang="ru-RU" sz="1400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</a:endParaRPr>
            </a:p>
            <a:p>
              <a:pPr marL="342900" lvl="1" indent="-342900" algn="just" defTabSz="1333500">
                <a:lnSpc>
                  <a:spcPct val="114000"/>
                </a:lnSpc>
                <a:spcBef>
                  <a:spcPct val="0"/>
                </a:spcBef>
                <a:spcAft>
                  <a:spcPct val="15000"/>
                </a:spcAft>
                <a:buFont typeface="+mj-lt"/>
                <a:buAutoNum type="arabicPeriod"/>
              </a:pPr>
              <a:endParaRPr lang="ru-RU" sz="1400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</a:endParaRPr>
            </a:p>
          </p:txBody>
        </p:sp>
      </p:grpSp>
      <p:sp>
        <p:nvSpPr>
          <p:cNvPr id="9" name="TextBox 8"/>
          <p:cNvSpPr txBox="1"/>
          <p:nvPr/>
        </p:nvSpPr>
        <p:spPr>
          <a:xfrm>
            <a:off x="8993810" y="1208192"/>
            <a:ext cx="144142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000" dirty="0">
                <a:solidFill>
                  <a:prstClr val="white"/>
                </a:solidFill>
              </a:rPr>
              <a:t>*в соотв. с гл.16 ЖК РФ</a:t>
            </a:r>
          </a:p>
        </p:txBody>
      </p:sp>
    </p:spTree>
    <p:extLst>
      <p:ext uri="{BB962C8B-B14F-4D97-AF65-F5344CB8AC3E}">
        <p14:creationId xmlns:p14="http://schemas.microsoft.com/office/powerpoint/2010/main" val="95663236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хема 3"/>
          <p:cNvGraphicFramePr/>
          <p:nvPr>
            <p:extLst/>
          </p:nvPr>
        </p:nvGraphicFramePr>
        <p:xfrm>
          <a:off x="2895600" y="4509120"/>
          <a:ext cx="6224736" cy="11296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1026" name="Picture 2" descr="C:\Users\pc1\Google Диск\ЖКХ\О ФОНДЕ\лого.jp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23793" y="548680"/>
            <a:ext cx="3380903" cy="19534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Заголовок 1"/>
          <p:cNvSpPr txBox="1">
            <a:spLocks/>
          </p:cNvSpPr>
          <p:nvPr/>
        </p:nvSpPr>
        <p:spPr>
          <a:xfrm>
            <a:off x="2279577" y="3140969"/>
            <a:ext cx="8064897" cy="1736725"/>
          </a:xfrm>
          <a:prstGeom prst="rect">
            <a:avLst/>
          </a:prstGeom>
          <a:effectLst>
            <a:outerShdw blurRad="25400" dist="12700" dir="1800000" algn="tl" rotWithShape="0">
              <a:prstClr val="black">
                <a:alpha val="40000"/>
              </a:prstClr>
            </a:outerShdw>
            <a:softEdge rad="50800"/>
          </a:effectLst>
        </p:spPr>
        <p:txBody>
          <a:bodyPr vert="horz" lIns="91440" tIns="45720" rIns="91440" bIns="45720" rtlCol="0" anchor="ctr">
            <a:normAutofit fontScale="8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3600" dirty="0">
                <a:ln w="0">
                  <a:solidFill>
                    <a:schemeClr val="tx1">
                      <a:lumMod val="95000"/>
                      <a:lumOff val="5000"/>
                    </a:schemeClr>
                  </a:solidFill>
                </a:ln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</a:rPr>
              <a:t>ФОНД КАПИТАЛЬНОГО РЕМОНТА </a:t>
            </a:r>
            <a:br>
              <a:rPr lang="ru-RU" sz="3600" dirty="0">
                <a:ln w="0">
                  <a:solidFill>
                    <a:schemeClr val="tx1">
                      <a:lumMod val="95000"/>
                      <a:lumOff val="5000"/>
                    </a:schemeClr>
                  </a:solidFill>
                </a:ln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</a:rPr>
            </a:br>
            <a:r>
              <a:rPr lang="ru-RU" sz="3600" dirty="0">
                <a:ln w="0">
                  <a:solidFill>
                    <a:schemeClr val="tx1">
                      <a:lumMod val="95000"/>
                      <a:lumOff val="5000"/>
                    </a:schemeClr>
                  </a:solidFill>
                </a:ln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</a:rPr>
              <a:t>общего имущества в </a:t>
            </a:r>
            <a:br>
              <a:rPr lang="ru-RU" sz="3600" dirty="0">
                <a:ln w="0">
                  <a:solidFill>
                    <a:schemeClr val="tx1">
                      <a:lumMod val="95000"/>
                      <a:lumOff val="5000"/>
                    </a:schemeClr>
                  </a:solidFill>
                </a:ln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</a:rPr>
            </a:br>
            <a:r>
              <a:rPr lang="ru-RU" sz="3600" dirty="0">
                <a:ln w="0">
                  <a:solidFill>
                    <a:schemeClr val="tx1">
                      <a:lumMod val="95000"/>
                      <a:lumOff val="5000"/>
                    </a:schemeClr>
                  </a:solidFill>
                </a:ln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</a:rPr>
              <a:t>многоквартирных домах</a:t>
            </a:r>
          </a:p>
          <a:p>
            <a:r>
              <a:rPr lang="ru-RU" sz="3600" dirty="0">
                <a:ln w="0">
                  <a:solidFill>
                    <a:schemeClr val="tx1">
                      <a:lumMod val="95000"/>
                      <a:lumOff val="5000"/>
                    </a:schemeClr>
                  </a:solidFill>
                </a:ln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</a:rPr>
              <a:t>Калининградской области</a:t>
            </a:r>
          </a:p>
        </p:txBody>
      </p:sp>
    </p:spTree>
    <p:extLst>
      <p:ext uri="{BB962C8B-B14F-4D97-AF65-F5344CB8AC3E}">
        <p14:creationId xmlns:p14="http://schemas.microsoft.com/office/powerpoint/2010/main" val="33795215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847528" y="620688"/>
            <a:ext cx="8587702" cy="576064"/>
          </a:xfrm>
          <a:prstGeom prst="rect">
            <a:avLst/>
          </a:prstGeom>
          <a:ln>
            <a:noFill/>
          </a:ln>
          <a:effectLst>
            <a:glow>
              <a:schemeClr val="accent1"/>
            </a:glow>
            <a:softEdge rad="12700"/>
          </a:effectLst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lIns="180000" tIns="108000" rIns="180000" bIns="108000" rtlCol="0">
            <a:noAutofit/>
          </a:bodyPr>
          <a:lstStyle/>
          <a:p>
            <a:pPr algn="ctr">
              <a:lnSpc>
                <a:spcPct val="114000"/>
              </a:lnSpc>
            </a:pPr>
            <a:r>
              <a:rPr lang="ru-RU" sz="2000" b="1" dirty="0">
                <a:solidFill>
                  <a:prstClr val="black"/>
                </a:solidFill>
              </a:rPr>
              <a:t>Определиться со способом формирования фонда*</a:t>
            </a:r>
          </a:p>
          <a:p>
            <a:pPr algn="r">
              <a:lnSpc>
                <a:spcPct val="50000"/>
              </a:lnSpc>
            </a:pPr>
            <a:r>
              <a:rPr lang="ru-RU" sz="1000" dirty="0" smtClean="0">
                <a:solidFill>
                  <a:prstClr val="black"/>
                </a:solidFill>
              </a:rPr>
              <a:t>*ч.3 </a:t>
            </a:r>
            <a:r>
              <a:rPr lang="ru-RU" sz="1000" dirty="0">
                <a:solidFill>
                  <a:prstClr val="black"/>
                </a:solidFill>
              </a:rPr>
              <a:t>ст.170 ЖК РФ</a:t>
            </a:r>
          </a:p>
          <a:p>
            <a:pPr algn="ctr">
              <a:lnSpc>
                <a:spcPct val="114000"/>
              </a:lnSpc>
            </a:pPr>
            <a:endParaRPr lang="ru-RU" sz="2000" b="1" dirty="0">
              <a:solidFill>
                <a:prstClr val="black"/>
              </a:solidFill>
            </a:endParaRPr>
          </a:p>
          <a:p>
            <a:pPr algn="just">
              <a:lnSpc>
                <a:spcPct val="114000"/>
              </a:lnSpc>
            </a:pPr>
            <a:endParaRPr lang="ru-RU" sz="1400" dirty="0">
              <a:solidFill>
                <a:prstClr val="black"/>
              </a:solidFill>
            </a:endParaRPr>
          </a:p>
          <a:p>
            <a:pPr algn="just">
              <a:lnSpc>
                <a:spcPct val="114000"/>
              </a:lnSpc>
            </a:pPr>
            <a:endParaRPr lang="ru-RU" sz="1400" dirty="0">
              <a:solidFill>
                <a:prstClr val="black"/>
              </a:solidFill>
            </a:endParaRPr>
          </a:p>
        </p:txBody>
      </p:sp>
      <p:sp>
        <p:nvSpPr>
          <p:cNvPr id="2" name="Скругленный прямоугольник 1"/>
          <p:cNvSpPr/>
          <p:nvPr/>
        </p:nvSpPr>
        <p:spPr>
          <a:xfrm>
            <a:off x="5051884" y="182960"/>
            <a:ext cx="2088232" cy="509736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>
                <a:solidFill>
                  <a:prstClr val="white"/>
                </a:solidFill>
              </a:rPr>
              <a:t>ШАГ №1</a:t>
            </a:r>
          </a:p>
        </p:txBody>
      </p:sp>
      <p:pic>
        <p:nvPicPr>
          <p:cNvPr id="10" name="Picture 2" descr="C:\Users\pc1\Google Диск\ЖКХ\О ФОНДЕ\лого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31704" y="6005837"/>
            <a:ext cx="1440160" cy="8320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Заголовок 1"/>
          <p:cNvSpPr txBox="1">
            <a:spLocks/>
          </p:cNvSpPr>
          <p:nvPr/>
        </p:nvSpPr>
        <p:spPr>
          <a:xfrm>
            <a:off x="3884475" y="6093296"/>
            <a:ext cx="5588518" cy="657174"/>
          </a:xfrm>
          <a:prstGeom prst="rect">
            <a:avLst/>
          </a:prstGeom>
          <a:effectLst>
            <a:outerShdw blurRad="25400" dist="12700" dir="1800000" algn="tl" rotWithShape="0">
              <a:prstClr val="black">
                <a:alpha val="40000"/>
              </a:prstClr>
            </a:outerShdw>
            <a:softEdge rad="50800"/>
          </a:effectLst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1200" b="1" dirty="0">
                <a:solidFill>
                  <a:prstClr val="black"/>
                </a:solidFill>
              </a:rPr>
              <a:t>ФОНД КАПИТАЛЬНОГО РЕМОНТА </a:t>
            </a:r>
            <a:br>
              <a:rPr lang="ru-RU" sz="1200" b="1" dirty="0">
                <a:solidFill>
                  <a:prstClr val="black"/>
                </a:solidFill>
              </a:rPr>
            </a:br>
            <a:r>
              <a:rPr lang="ru-RU" sz="1200" b="1" dirty="0">
                <a:solidFill>
                  <a:prstClr val="black"/>
                </a:solidFill>
              </a:rPr>
              <a:t>ОБЩЕГО ИМУЩЕСТВА В МНОГОКВАРТИРНЫХ ДОМАХ</a:t>
            </a:r>
            <a:endParaRPr lang="ru-RU" sz="1200" dirty="0">
              <a:solidFill>
                <a:prstClr val="black"/>
              </a:solidFill>
            </a:endParaRPr>
          </a:p>
          <a:p>
            <a:r>
              <a:rPr lang="ru-RU" sz="1200" dirty="0">
                <a:solidFill>
                  <a:prstClr val="black"/>
                </a:solidFill>
              </a:rPr>
              <a:t>Калининградской области</a:t>
            </a:r>
          </a:p>
        </p:txBody>
      </p:sp>
      <p:grpSp>
        <p:nvGrpSpPr>
          <p:cNvPr id="14" name="Группа 13"/>
          <p:cNvGrpSpPr/>
          <p:nvPr/>
        </p:nvGrpSpPr>
        <p:grpSpPr>
          <a:xfrm>
            <a:off x="1820885" y="1196752"/>
            <a:ext cx="8587702" cy="4680520"/>
            <a:chOff x="323528" y="1437418"/>
            <a:chExt cx="8587702" cy="4439854"/>
          </a:xfrm>
        </p:grpSpPr>
        <p:sp>
          <p:nvSpPr>
            <p:cNvPr id="15" name="Полилиния 14"/>
            <p:cNvSpPr/>
            <p:nvPr/>
          </p:nvSpPr>
          <p:spPr>
            <a:xfrm>
              <a:off x="323528" y="1437418"/>
              <a:ext cx="4176464" cy="508028"/>
            </a:xfrm>
            <a:custGeom>
              <a:avLst/>
              <a:gdLst>
                <a:gd name="connsiteX0" fmla="*/ 0 w 3899794"/>
                <a:gd name="connsiteY0" fmla="*/ 0 h 864000"/>
                <a:gd name="connsiteX1" fmla="*/ 3899794 w 3899794"/>
                <a:gd name="connsiteY1" fmla="*/ 0 h 864000"/>
                <a:gd name="connsiteX2" fmla="*/ 3899794 w 3899794"/>
                <a:gd name="connsiteY2" fmla="*/ 864000 h 864000"/>
                <a:gd name="connsiteX3" fmla="*/ 0 w 3899794"/>
                <a:gd name="connsiteY3" fmla="*/ 864000 h 864000"/>
                <a:gd name="connsiteX4" fmla="*/ 0 w 3899794"/>
                <a:gd name="connsiteY4" fmla="*/ 0 h 864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899794" h="864000">
                  <a:moveTo>
                    <a:pt x="0" y="0"/>
                  </a:moveTo>
                  <a:lnTo>
                    <a:pt x="3899794" y="0"/>
                  </a:lnTo>
                  <a:lnTo>
                    <a:pt x="3899794" y="864000"/>
                  </a:lnTo>
                  <a:lnTo>
                    <a:pt x="0" y="864000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1">
              <a:schemeClr val="accent1"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06680" tIns="60960" rIns="106680" bIns="60960" numCol="1" spcCol="1270" anchor="t" anchorCtr="0">
              <a:noAutofit/>
            </a:bodyPr>
            <a:lstStyle/>
            <a:p>
              <a:pPr algn="ctr" defTabSz="6667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1500" dirty="0">
                  <a:solidFill>
                    <a:prstClr val="white"/>
                  </a:solidFill>
                </a:rPr>
                <a:t>1. Формирование фонда на счете </a:t>
              </a:r>
              <a:br>
                <a:rPr lang="ru-RU" sz="1500" dirty="0">
                  <a:solidFill>
                    <a:prstClr val="white"/>
                  </a:solidFill>
                </a:rPr>
              </a:br>
              <a:r>
                <a:rPr lang="ru-RU" sz="1500" dirty="0">
                  <a:solidFill>
                    <a:prstClr val="white"/>
                  </a:solidFill>
                </a:rPr>
                <a:t>Регионального оператора</a:t>
              </a:r>
            </a:p>
          </p:txBody>
        </p:sp>
        <p:sp>
          <p:nvSpPr>
            <p:cNvPr id="16" name="Полилиния 15"/>
            <p:cNvSpPr/>
            <p:nvPr/>
          </p:nvSpPr>
          <p:spPr>
            <a:xfrm>
              <a:off x="323528" y="1979602"/>
              <a:ext cx="4176464" cy="3897670"/>
            </a:xfrm>
            <a:custGeom>
              <a:avLst/>
              <a:gdLst>
                <a:gd name="connsiteX0" fmla="*/ 0 w 3575365"/>
                <a:gd name="connsiteY0" fmla="*/ 0 h 1729350"/>
                <a:gd name="connsiteX1" fmla="*/ 3575365 w 3575365"/>
                <a:gd name="connsiteY1" fmla="*/ 0 h 1729350"/>
                <a:gd name="connsiteX2" fmla="*/ 3575365 w 3575365"/>
                <a:gd name="connsiteY2" fmla="*/ 1729350 h 1729350"/>
                <a:gd name="connsiteX3" fmla="*/ 0 w 3575365"/>
                <a:gd name="connsiteY3" fmla="*/ 1729350 h 1729350"/>
                <a:gd name="connsiteX4" fmla="*/ 0 w 3575365"/>
                <a:gd name="connsiteY4" fmla="*/ 0 h 17293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575365" h="1729350">
                  <a:moveTo>
                    <a:pt x="0" y="0"/>
                  </a:moveTo>
                  <a:lnTo>
                    <a:pt x="3575365" y="0"/>
                  </a:lnTo>
                  <a:lnTo>
                    <a:pt x="3575365" y="1729350"/>
                  </a:lnTo>
                  <a:lnTo>
                    <a:pt x="0" y="1729350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1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72000" tIns="72000" rIns="72000" bIns="72000" numCol="1" spcCol="1270" anchor="t" anchorCtr="0">
              <a:noAutofit/>
            </a:bodyPr>
            <a:lstStyle/>
            <a:p>
              <a:pPr marL="0" lvl="1" defTabSz="13335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</a:pPr>
              <a:r>
                <a:rPr lang="ru-RU" sz="1400" dirty="0">
                  <a:solidFill>
                    <a:prstClr val="black">
                      <a:hueOff val="0"/>
                      <a:satOff val="0"/>
                      <a:lumOff val="0"/>
                      <a:alphaOff val="0"/>
                    </a:prstClr>
                  </a:solidFill>
                </a:rPr>
                <a:t>Рассматриваются вопросы:</a:t>
              </a:r>
            </a:p>
            <a:p>
              <a:pPr marL="342900" lvl="1" indent="-342900" defTabSz="13335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Font typeface="+mj-lt"/>
                <a:buAutoNum type="arabicPeriod"/>
              </a:pPr>
              <a:r>
                <a:rPr lang="ru-RU" sz="1400" b="1" dirty="0">
                  <a:solidFill>
                    <a:prstClr val="black">
                      <a:hueOff val="0"/>
                      <a:satOff val="0"/>
                      <a:lumOff val="0"/>
                      <a:alphaOff val="0"/>
                    </a:prstClr>
                  </a:solidFill>
                </a:rPr>
                <a:t>Выбор </a:t>
              </a:r>
              <a:r>
                <a:rPr lang="ru-RU" sz="1400" b="1" dirty="0" smtClean="0">
                  <a:solidFill>
                    <a:prstClr val="black">
                      <a:hueOff val="0"/>
                      <a:satOff val="0"/>
                      <a:lumOff val="0"/>
                      <a:alphaOff val="0"/>
                    </a:prstClr>
                  </a:solidFill>
                </a:rPr>
                <a:t>способа формирования </a:t>
              </a:r>
              <a:r>
                <a:rPr lang="ru-RU" sz="1400" b="1" dirty="0">
                  <a:solidFill>
                    <a:prstClr val="black">
                      <a:hueOff val="0"/>
                      <a:satOff val="0"/>
                      <a:lumOff val="0"/>
                      <a:alphaOff val="0"/>
                    </a:prstClr>
                  </a:solidFill>
                </a:rPr>
                <a:t>Фонда </a:t>
              </a:r>
              <a:r>
                <a:rPr lang="ru-RU" sz="1400" dirty="0">
                  <a:solidFill>
                    <a:prstClr val="black">
                      <a:hueOff val="0"/>
                      <a:satOff val="0"/>
                      <a:lumOff val="0"/>
                      <a:alphaOff val="0"/>
                    </a:prstClr>
                  </a:solidFill>
                </a:rPr>
                <a:t>на счете Регионального оператора</a:t>
              </a:r>
            </a:p>
          </p:txBody>
        </p:sp>
        <p:sp>
          <p:nvSpPr>
            <p:cNvPr id="17" name="Полилиния 16"/>
            <p:cNvSpPr/>
            <p:nvPr/>
          </p:nvSpPr>
          <p:spPr>
            <a:xfrm>
              <a:off x="4734766" y="1437418"/>
              <a:ext cx="4176464" cy="508028"/>
            </a:xfrm>
            <a:custGeom>
              <a:avLst/>
              <a:gdLst>
                <a:gd name="connsiteX0" fmla="*/ 0 w 3807514"/>
                <a:gd name="connsiteY0" fmla="*/ 0 h 864000"/>
                <a:gd name="connsiteX1" fmla="*/ 3807514 w 3807514"/>
                <a:gd name="connsiteY1" fmla="*/ 0 h 864000"/>
                <a:gd name="connsiteX2" fmla="*/ 3807514 w 3807514"/>
                <a:gd name="connsiteY2" fmla="*/ 864000 h 864000"/>
                <a:gd name="connsiteX3" fmla="*/ 0 w 3807514"/>
                <a:gd name="connsiteY3" fmla="*/ 864000 h 864000"/>
                <a:gd name="connsiteX4" fmla="*/ 0 w 3807514"/>
                <a:gd name="connsiteY4" fmla="*/ 0 h 864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807514" h="864000">
                  <a:moveTo>
                    <a:pt x="0" y="0"/>
                  </a:moveTo>
                  <a:lnTo>
                    <a:pt x="3807514" y="0"/>
                  </a:lnTo>
                  <a:lnTo>
                    <a:pt x="3807514" y="864000"/>
                  </a:lnTo>
                  <a:lnTo>
                    <a:pt x="0" y="864000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1">
              <a:schemeClr val="accent1"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06680" tIns="60960" rIns="106680" bIns="60960" numCol="1" spcCol="1270" anchor="t" anchorCtr="0">
              <a:noAutofit/>
            </a:bodyPr>
            <a:lstStyle/>
            <a:p>
              <a:pPr algn="ctr" defTabSz="6667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1500" dirty="0">
                  <a:solidFill>
                    <a:prstClr val="white"/>
                  </a:solidFill>
                </a:rPr>
                <a:t>2. Формирование фонда на </a:t>
              </a:r>
              <a:br>
                <a:rPr lang="ru-RU" sz="1500" dirty="0">
                  <a:solidFill>
                    <a:prstClr val="white"/>
                  </a:solidFill>
                </a:rPr>
              </a:br>
              <a:r>
                <a:rPr lang="ru-RU" sz="1500" dirty="0">
                  <a:solidFill>
                    <a:prstClr val="white"/>
                  </a:solidFill>
                </a:rPr>
                <a:t>специальном счете</a:t>
              </a:r>
            </a:p>
          </p:txBody>
        </p:sp>
        <p:sp>
          <p:nvSpPr>
            <p:cNvPr id="18" name="Прямоугольник 17"/>
            <p:cNvSpPr/>
            <p:nvPr/>
          </p:nvSpPr>
          <p:spPr>
            <a:xfrm>
              <a:off x="4734766" y="1979602"/>
              <a:ext cx="4176464" cy="3897670"/>
            </a:xfrm>
            <a:prstGeom prst="rect">
              <a:avLst/>
            </a:prstGeom>
          </p:spPr>
          <p:style>
            <a:lnRef idx="1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72000" tIns="72000" rIns="72000" bIns="72000" numCol="1" spcCol="1270" anchor="t" anchorCtr="0">
              <a:noAutofit/>
            </a:bodyPr>
            <a:lstStyle/>
            <a:p>
              <a:pPr defTabSz="13335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</a:pPr>
              <a:r>
                <a:rPr lang="ru-RU" sz="1400" dirty="0">
                  <a:solidFill>
                    <a:prstClr val="black">
                      <a:hueOff val="0"/>
                      <a:satOff val="0"/>
                      <a:lumOff val="0"/>
                      <a:alphaOff val="0"/>
                    </a:prstClr>
                  </a:solidFill>
                </a:rPr>
                <a:t>Рассматриваются вопросы </a:t>
              </a:r>
              <a:r>
                <a:rPr lang="ru-RU" sz="1400" dirty="0" smtClean="0">
                  <a:solidFill>
                    <a:prstClr val="black">
                      <a:hueOff val="0"/>
                      <a:satOff val="0"/>
                      <a:lumOff val="0"/>
                      <a:alphaOff val="0"/>
                    </a:prstClr>
                  </a:solidFill>
                </a:rPr>
                <a:t>(ч.4 </a:t>
              </a:r>
              <a:r>
                <a:rPr lang="ru-RU" sz="1400" dirty="0">
                  <a:solidFill>
                    <a:prstClr val="black">
                      <a:hueOff val="0"/>
                      <a:satOff val="0"/>
                      <a:lumOff val="0"/>
                      <a:alphaOff val="0"/>
                    </a:prstClr>
                  </a:solidFill>
                </a:rPr>
                <a:t>ст.170 ЖК РФ):</a:t>
              </a:r>
            </a:p>
            <a:p>
              <a:pPr marL="144000" indent="-144000" defTabSz="13335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Font typeface="+mj-lt"/>
                <a:buAutoNum type="arabicPeriod"/>
              </a:pPr>
              <a:r>
                <a:rPr lang="ru-RU" sz="1400" b="1" dirty="0">
                  <a:solidFill>
                    <a:prstClr val="black">
                      <a:hueOff val="0"/>
                      <a:satOff val="0"/>
                      <a:lumOff val="0"/>
                      <a:alphaOff val="0"/>
                    </a:prstClr>
                  </a:solidFill>
                </a:rPr>
                <a:t>Выбор </a:t>
              </a:r>
              <a:r>
                <a:rPr lang="ru-RU" sz="1400" b="1" dirty="0" smtClean="0">
                  <a:solidFill>
                    <a:prstClr val="black">
                      <a:hueOff val="0"/>
                      <a:satOff val="0"/>
                      <a:lumOff val="0"/>
                      <a:alphaOff val="0"/>
                    </a:prstClr>
                  </a:solidFill>
                </a:rPr>
                <a:t>способа формирования </a:t>
              </a:r>
              <a:r>
                <a:rPr lang="ru-RU" sz="1400" b="1" dirty="0">
                  <a:solidFill>
                    <a:prstClr val="black">
                      <a:hueOff val="0"/>
                      <a:satOff val="0"/>
                      <a:lumOff val="0"/>
                      <a:alphaOff val="0"/>
                    </a:prstClr>
                  </a:solidFill>
                </a:rPr>
                <a:t>Фонда</a:t>
              </a:r>
              <a:r>
                <a:rPr lang="ru-RU" sz="1400" dirty="0">
                  <a:solidFill>
                    <a:prstClr val="black">
                      <a:hueOff val="0"/>
                      <a:satOff val="0"/>
                      <a:lumOff val="0"/>
                      <a:alphaOff val="0"/>
                    </a:prstClr>
                  </a:solidFill>
                </a:rPr>
                <a:t> на специальном счете</a:t>
              </a:r>
              <a:r>
                <a:rPr lang="ru-RU" sz="1400" b="1" dirty="0">
                  <a:solidFill>
                    <a:prstClr val="black">
                      <a:hueOff val="0"/>
                      <a:satOff val="0"/>
                      <a:lumOff val="0"/>
                      <a:alphaOff val="0"/>
                    </a:prstClr>
                  </a:solidFill>
                </a:rPr>
                <a:t>;</a:t>
              </a:r>
            </a:p>
            <a:p>
              <a:pPr marL="144000" indent="-144000" defTabSz="13335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Font typeface="+mj-lt"/>
                <a:buAutoNum type="arabicPeriod"/>
              </a:pPr>
              <a:r>
                <a:rPr lang="ru-RU" sz="1400" b="1" dirty="0">
                  <a:solidFill>
                    <a:prstClr val="black">
                      <a:hueOff val="0"/>
                      <a:satOff val="0"/>
                      <a:lumOff val="0"/>
                      <a:alphaOff val="0"/>
                    </a:prstClr>
                  </a:solidFill>
                </a:rPr>
                <a:t>О размере ежемесячного взноса </a:t>
              </a:r>
              <a:r>
                <a:rPr lang="ru-RU" sz="1400" dirty="0">
                  <a:solidFill>
                    <a:prstClr val="black">
                      <a:hueOff val="0"/>
                      <a:satOff val="0"/>
                      <a:lumOff val="0"/>
                      <a:alphaOff val="0"/>
                    </a:prstClr>
                  </a:solidFill>
                </a:rPr>
                <a:t>(не менее установленного минимума – 5.9р/м2, ст.23 Закона КО №293);</a:t>
              </a:r>
            </a:p>
            <a:p>
              <a:pPr marL="144000" indent="-144000" defTabSz="13335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Font typeface="+mj-lt"/>
                <a:buAutoNum type="arabicPeriod"/>
              </a:pPr>
              <a:r>
                <a:rPr lang="ru-RU" sz="1400" b="1" dirty="0">
                  <a:solidFill>
                    <a:prstClr val="black">
                      <a:hueOff val="0"/>
                      <a:satOff val="0"/>
                      <a:lumOff val="0"/>
                      <a:alphaOff val="0"/>
                    </a:prstClr>
                  </a:solidFill>
                </a:rPr>
                <a:t>Перечень работ и услуг по капитальному ремонту</a:t>
              </a:r>
              <a:r>
                <a:rPr lang="ru-RU" sz="1400" dirty="0">
                  <a:solidFill>
                    <a:prstClr val="black">
                      <a:hueOff val="0"/>
                      <a:satOff val="0"/>
                      <a:lumOff val="0"/>
                      <a:alphaOff val="0"/>
                    </a:prstClr>
                  </a:solidFill>
                </a:rPr>
                <a:t> в составе не менее утвержденного региональной программой;</a:t>
              </a:r>
            </a:p>
            <a:p>
              <a:pPr marL="144000" indent="-144000" defTabSz="13335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Font typeface="+mj-lt"/>
                <a:buAutoNum type="arabicPeriod"/>
              </a:pPr>
              <a:r>
                <a:rPr lang="ru-RU" sz="1400" b="1" dirty="0">
                  <a:solidFill>
                    <a:prstClr val="black">
                      <a:hueOff val="0"/>
                      <a:satOff val="0"/>
                      <a:lumOff val="0"/>
                      <a:alphaOff val="0"/>
                    </a:prstClr>
                  </a:solidFill>
                </a:rPr>
                <a:t>Сроки проведения капитального ремонта</a:t>
              </a:r>
              <a:r>
                <a:rPr lang="ru-RU" sz="1400" dirty="0">
                  <a:solidFill>
                    <a:prstClr val="black">
                      <a:hueOff val="0"/>
                      <a:satOff val="0"/>
                      <a:lumOff val="0"/>
                      <a:alphaOff val="0"/>
                    </a:prstClr>
                  </a:solidFill>
                </a:rPr>
                <a:t>. которые не должны быть позднее сроков, предусмотренных региональной программой;</a:t>
              </a:r>
            </a:p>
            <a:p>
              <a:pPr marL="144000" indent="-144000" defTabSz="13335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Font typeface="+mj-lt"/>
                <a:buAutoNum type="arabicPeriod"/>
              </a:pPr>
              <a:r>
                <a:rPr lang="ru-RU" sz="1400" b="1" dirty="0">
                  <a:solidFill>
                    <a:prstClr val="black">
                      <a:hueOff val="0"/>
                      <a:satOff val="0"/>
                      <a:lumOff val="0"/>
                      <a:alphaOff val="0"/>
                    </a:prstClr>
                  </a:solidFill>
                </a:rPr>
                <a:t>Владелец специального счета </a:t>
              </a:r>
              <a:r>
                <a:rPr lang="ru-RU" sz="1400" dirty="0" smtClean="0">
                  <a:solidFill>
                    <a:prstClr val="black">
                      <a:hueOff val="0"/>
                      <a:satOff val="0"/>
                      <a:lumOff val="0"/>
                      <a:alphaOff val="0"/>
                    </a:prstClr>
                  </a:solidFill>
                </a:rPr>
                <a:t>(региональный </a:t>
              </a:r>
              <a:r>
                <a:rPr lang="ru-RU" sz="1400" dirty="0">
                  <a:solidFill>
                    <a:prstClr val="black">
                      <a:hueOff val="0"/>
                      <a:satOff val="0"/>
                      <a:lumOff val="0"/>
                      <a:alphaOff val="0"/>
                    </a:prstClr>
                  </a:solidFill>
                </a:rPr>
                <a:t>оператор или ТСЖ, ЖСК, ЖК).</a:t>
              </a:r>
            </a:p>
            <a:p>
              <a:pPr marL="144000" indent="-144000" defTabSz="13335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Font typeface="+mj-lt"/>
                <a:buAutoNum type="arabicPeriod"/>
              </a:pPr>
              <a:r>
                <a:rPr lang="ru-RU" sz="1400" b="1" dirty="0">
                  <a:solidFill>
                    <a:prstClr val="black">
                      <a:hueOff val="0"/>
                      <a:satOff val="0"/>
                      <a:lumOff val="0"/>
                      <a:alphaOff val="0"/>
                    </a:prstClr>
                  </a:solidFill>
                </a:rPr>
                <a:t>Выбор кредитной организации.</a:t>
              </a:r>
            </a:p>
            <a:p>
              <a:pPr defTabSz="13335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</a:pPr>
              <a:endParaRPr lang="ru-RU" sz="1400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</a:endParaRPr>
            </a:p>
            <a:p>
              <a:pPr marL="108000" indent="-108000" defTabSz="13335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Font typeface="Arial" panose="020B0604020202020204" pitchFamily="34" charset="0"/>
                <a:buChar char="•"/>
              </a:pPr>
              <a:endParaRPr lang="ru-RU" sz="1400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63869989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847528" y="620688"/>
            <a:ext cx="8587702" cy="576064"/>
          </a:xfrm>
          <a:prstGeom prst="rect">
            <a:avLst/>
          </a:prstGeom>
          <a:ln>
            <a:noFill/>
          </a:ln>
          <a:effectLst>
            <a:glow>
              <a:schemeClr val="accent1"/>
            </a:glow>
            <a:softEdge rad="12700"/>
          </a:effectLst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lIns="180000" tIns="108000" rIns="180000" bIns="108000" rtlCol="0">
            <a:noAutofit/>
          </a:bodyPr>
          <a:lstStyle/>
          <a:p>
            <a:pPr algn="ctr">
              <a:lnSpc>
                <a:spcPct val="114000"/>
              </a:lnSpc>
            </a:pPr>
            <a:r>
              <a:rPr lang="ru-RU" sz="2000" b="1" dirty="0">
                <a:solidFill>
                  <a:prstClr val="black"/>
                </a:solidFill>
              </a:rPr>
              <a:t>Инициировать собрание собственников</a:t>
            </a:r>
          </a:p>
          <a:p>
            <a:pPr algn="ctr">
              <a:lnSpc>
                <a:spcPct val="114000"/>
              </a:lnSpc>
            </a:pPr>
            <a:endParaRPr lang="ru-RU" sz="2000" b="1" dirty="0">
              <a:solidFill>
                <a:prstClr val="black"/>
              </a:solidFill>
            </a:endParaRPr>
          </a:p>
          <a:p>
            <a:pPr algn="just">
              <a:lnSpc>
                <a:spcPct val="114000"/>
              </a:lnSpc>
            </a:pPr>
            <a:endParaRPr lang="ru-RU" sz="1400" dirty="0">
              <a:solidFill>
                <a:prstClr val="black"/>
              </a:solidFill>
            </a:endParaRPr>
          </a:p>
          <a:p>
            <a:pPr algn="just">
              <a:lnSpc>
                <a:spcPct val="114000"/>
              </a:lnSpc>
            </a:pPr>
            <a:endParaRPr lang="ru-RU" sz="1400" dirty="0">
              <a:solidFill>
                <a:prstClr val="black"/>
              </a:solidFill>
            </a:endParaRPr>
          </a:p>
        </p:txBody>
      </p:sp>
      <p:sp>
        <p:nvSpPr>
          <p:cNvPr id="2" name="Скругленный прямоугольник 1"/>
          <p:cNvSpPr/>
          <p:nvPr/>
        </p:nvSpPr>
        <p:spPr>
          <a:xfrm>
            <a:off x="5051884" y="182960"/>
            <a:ext cx="2088232" cy="509736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>
                <a:solidFill>
                  <a:prstClr val="white"/>
                </a:solidFill>
              </a:rPr>
              <a:t>ШАГ №2</a:t>
            </a:r>
          </a:p>
        </p:txBody>
      </p:sp>
      <p:pic>
        <p:nvPicPr>
          <p:cNvPr id="10" name="Picture 2" descr="C:\Users\pc1\Google Диск\ЖКХ\О ФОНДЕ\лого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31704" y="6005837"/>
            <a:ext cx="1440160" cy="8320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Заголовок 1"/>
          <p:cNvSpPr txBox="1">
            <a:spLocks/>
          </p:cNvSpPr>
          <p:nvPr/>
        </p:nvSpPr>
        <p:spPr>
          <a:xfrm>
            <a:off x="3884475" y="6093296"/>
            <a:ext cx="5588518" cy="657174"/>
          </a:xfrm>
          <a:prstGeom prst="rect">
            <a:avLst/>
          </a:prstGeom>
          <a:effectLst>
            <a:outerShdw blurRad="25400" dist="12700" dir="1800000" algn="tl" rotWithShape="0">
              <a:prstClr val="black">
                <a:alpha val="40000"/>
              </a:prstClr>
            </a:outerShdw>
            <a:softEdge rad="50800"/>
          </a:effectLst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1200" b="1" dirty="0">
                <a:solidFill>
                  <a:prstClr val="black"/>
                </a:solidFill>
              </a:rPr>
              <a:t>ФОНД КАПИТАЛЬНОГО РЕМОНТА </a:t>
            </a:r>
            <a:br>
              <a:rPr lang="ru-RU" sz="1200" b="1" dirty="0">
                <a:solidFill>
                  <a:prstClr val="black"/>
                </a:solidFill>
              </a:rPr>
            </a:br>
            <a:r>
              <a:rPr lang="ru-RU" sz="1200" b="1" dirty="0">
                <a:solidFill>
                  <a:prstClr val="black"/>
                </a:solidFill>
              </a:rPr>
              <a:t>ОБЩЕГО ИМУЩЕСТВА В МНОГОКВАРТИРНЫХ ДОМАХ</a:t>
            </a:r>
            <a:endParaRPr lang="ru-RU" sz="1200" dirty="0">
              <a:solidFill>
                <a:prstClr val="black"/>
              </a:solidFill>
            </a:endParaRPr>
          </a:p>
          <a:p>
            <a:r>
              <a:rPr lang="ru-RU" sz="1200" dirty="0">
                <a:solidFill>
                  <a:prstClr val="black"/>
                </a:solidFill>
              </a:rPr>
              <a:t>Калининградской области</a:t>
            </a:r>
          </a:p>
        </p:txBody>
      </p:sp>
      <p:grpSp>
        <p:nvGrpSpPr>
          <p:cNvPr id="14" name="Группа 13"/>
          <p:cNvGrpSpPr/>
          <p:nvPr/>
        </p:nvGrpSpPr>
        <p:grpSpPr>
          <a:xfrm>
            <a:off x="1847528" y="1196752"/>
            <a:ext cx="8587702" cy="4680520"/>
            <a:chOff x="323528" y="1437418"/>
            <a:chExt cx="4176464" cy="4439854"/>
          </a:xfrm>
        </p:grpSpPr>
        <p:sp>
          <p:nvSpPr>
            <p:cNvPr id="15" name="Полилиния 14"/>
            <p:cNvSpPr/>
            <p:nvPr/>
          </p:nvSpPr>
          <p:spPr>
            <a:xfrm>
              <a:off x="323528" y="1437418"/>
              <a:ext cx="4176464" cy="508028"/>
            </a:xfrm>
            <a:custGeom>
              <a:avLst/>
              <a:gdLst>
                <a:gd name="connsiteX0" fmla="*/ 0 w 3899794"/>
                <a:gd name="connsiteY0" fmla="*/ 0 h 864000"/>
                <a:gd name="connsiteX1" fmla="*/ 3899794 w 3899794"/>
                <a:gd name="connsiteY1" fmla="*/ 0 h 864000"/>
                <a:gd name="connsiteX2" fmla="*/ 3899794 w 3899794"/>
                <a:gd name="connsiteY2" fmla="*/ 864000 h 864000"/>
                <a:gd name="connsiteX3" fmla="*/ 0 w 3899794"/>
                <a:gd name="connsiteY3" fmla="*/ 864000 h 864000"/>
                <a:gd name="connsiteX4" fmla="*/ 0 w 3899794"/>
                <a:gd name="connsiteY4" fmla="*/ 0 h 864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899794" h="864000">
                  <a:moveTo>
                    <a:pt x="0" y="0"/>
                  </a:moveTo>
                  <a:lnTo>
                    <a:pt x="3899794" y="0"/>
                  </a:lnTo>
                  <a:lnTo>
                    <a:pt x="3899794" y="864000"/>
                  </a:lnTo>
                  <a:lnTo>
                    <a:pt x="0" y="864000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1">
              <a:schemeClr val="accent1"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06680" tIns="60960" rIns="106680" bIns="60960" numCol="1" spcCol="1270" anchor="ctr" anchorCtr="0">
              <a:noAutofit/>
            </a:bodyPr>
            <a:lstStyle/>
            <a:p>
              <a:pPr algn="ctr" defTabSz="6667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1500" dirty="0">
                  <a:solidFill>
                    <a:prstClr val="white"/>
                  </a:solidFill>
                </a:rPr>
                <a:t>Значимые требования к собранию собственников МКД по вопросу капитального ремонта</a:t>
              </a:r>
            </a:p>
          </p:txBody>
        </p:sp>
        <p:sp>
          <p:nvSpPr>
            <p:cNvPr id="16" name="Полилиния 15"/>
            <p:cNvSpPr/>
            <p:nvPr/>
          </p:nvSpPr>
          <p:spPr>
            <a:xfrm>
              <a:off x="323528" y="1979602"/>
              <a:ext cx="4176464" cy="3897670"/>
            </a:xfrm>
            <a:custGeom>
              <a:avLst/>
              <a:gdLst>
                <a:gd name="connsiteX0" fmla="*/ 0 w 3575365"/>
                <a:gd name="connsiteY0" fmla="*/ 0 h 1729350"/>
                <a:gd name="connsiteX1" fmla="*/ 3575365 w 3575365"/>
                <a:gd name="connsiteY1" fmla="*/ 0 h 1729350"/>
                <a:gd name="connsiteX2" fmla="*/ 3575365 w 3575365"/>
                <a:gd name="connsiteY2" fmla="*/ 1729350 h 1729350"/>
                <a:gd name="connsiteX3" fmla="*/ 0 w 3575365"/>
                <a:gd name="connsiteY3" fmla="*/ 1729350 h 1729350"/>
                <a:gd name="connsiteX4" fmla="*/ 0 w 3575365"/>
                <a:gd name="connsiteY4" fmla="*/ 0 h 17293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575365" h="1729350">
                  <a:moveTo>
                    <a:pt x="0" y="0"/>
                  </a:moveTo>
                  <a:lnTo>
                    <a:pt x="3575365" y="0"/>
                  </a:lnTo>
                  <a:lnTo>
                    <a:pt x="3575365" y="1729350"/>
                  </a:lnTo>
                  <a:lnTo>
                    <a:pt x="0" y="1729350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1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72000" tIns="144000" rIns="144000" bIns="144000" numCol="1" spcCol="1270" anchor="t" anchorCtr="0">
              <a:noAutofit/>
            </a:bodyPr>
            <a:lstStyle/>
            <a:p>
              <a:pPr marL="342900" lvl="1" indent="-342900" algn="just" defTabSz="1333500">
                <a:lnSpc>
                  <a:spcPct val="114000"/>
                </a:lnSpc>
                <a:spcBef>
                  <a:spcPct val="0"/>
                </a:spcBef>
                <a:spcAft>
                  <a:spcPct val="15000"/>
                </a:spcAft>
                <a:buFont typeface="+mj-lt"/>
                <a:buAutoNum type="arabicPeriod"/>
              </a:pPr>
              <a:r>
                <a:rPr lang="ru-RU" sz="1400" b="1" dirty="0">
                  <a:solidFill>
                    <a:prstClr val="black">
                      <a:hueOff val="0"/>
                      <a:satOff val="0"/>
                      <a:lumOff val="0"/>
                      <a:alphaOff val="0"/>
                    </a:prstClr>
                  </a:solidFill>
                </a:rPr>
                <a:t>Срок принятия и </a:t>
              </a:r>
              <a:r>
                <a:rPr lang="ru-RU" sz="1400" b="1" u="sng" dirty="0">
                  <a:solidFill>
                    <a:prstClr val="black">
                      <a:hueOff val="0"/>
                      <a:satOff val="0"/>
                      <a:lumOff val="0"/>
                      <a:alphaOff val="0"/>
                    </a:prstClr>
                  </a:solidFill>
                </a:rPr>
                <a:t>реализации</a:t>
              </a:r>
              <a:r>
                <a:rPr lang="ru-RU" sz="1400" b="1" dirty="0">
                  <a:solidFill>
                    <a:prstClr val="black">
                      <a:hueOff val="0"/>
                      <a:satOff val="0"/>
                      <a:lumOff val="0"/>
                      <a:alphaOff val="0"/>
                    </a:prstClr>
                  </a:solidFill>
                </a:rPr>
                <a:t> решения </a:t>
              </a:r>
              <a:r>
                <a:rPr lang="ru-RU" sz="1400" dirty="0">
                  <a:solidFill>
                    <a:prstClr val="black">
                      <a:hueOff val="0"/>
                      <a:satOff val="0"/>
                      <a:lumOff val="0"/>
                      <a:alphaOff val="0"/>
                    </a:prstClr>
                  </a:solidFill>
                </a:rPr>
                <a:t>о способе формирования фонда </a:t>
              </a:r>
              <a:r>
                <a:rPr lang="ru-RU" sz="1400" dirty="0" smtClean="0">
                  <a:solidFill>
                    <a:prstClr val="black">
                      <a:hueOff val="0"/>
                      <a:satOff val="0"/>
                      <a:lumOff val="0"/>
                      <a:alphaOff val="0"/>
                    </a:prstClr>
                  </a:solidFill>
                </a:rPr>
                <a:t>кап. ремонта </a:t>
              </a:r>
              <a:r>
                <a:rPr lang="ru-RU" sz="1400" dirty="0">
                  <a:solidFill>
                    <a:prstClr val="black">
                      <a:hueOff val="0"/>
                      <a:satOff val="0"/>
                      <a:lumOff val="0"/>
                      <a:alphaOff val="0"/>
                    </a:prstClr>
                  </a:solidFill>
                </a:rPr>
                <a:t>составляет </a:t>
              </a:r>
              <a:r>
                <a:rPr lang="ru-RU" sz="1400" dirty="0" smtClean="0">
                  <a:solidFill>
                    <a:prstClr val="black">
                      <a:hueOff val="0"/>
                      <a:satOff val="0"/>
                      <a:lumOff val="0"/>
                      <a:alphaOff val="0"/>
                    </a:prstClr>
                  </a:solidFill>
                </a:rPr>
                <a:t/>
              </a:r>
              <a:br>
                <a:rPr lang="ru-RU" sz="1400" dirty="0" smtClean="0">
                  <a:solidFill>
                    <a:prstClr val="black">
                      <a:hueOff val="0"/>
                      <a:satOff val="0"/>
                      <a:lumOff val="0"/>
                      <a:alphaOff val="0"/>
                    </a:prstClr>
                  </a:solidFill>
                </a:rPr>
              </a:br>
              <a:r>
                <a:rPr lang="ru-RU" sz="1400" dirty="0" smtClean="0">
                  <a:solidFill>
                    <a:prstClr val="black">
                      <a:hueOff val="0"/>
                      <a:satOff val="0"/>
                      <a:lumOff val="0"/>
                      <a:alphaOff val="0"/>
                    </a:prstClr>
                  </a:solidFill>
                </a:rPr>
                <a:t>6 </a:t>
              </a:r>
              <a:r>
                <a:rPr lang="ru-RU" sz="1400" dirty="0">
                  <a:solidFill>
                    <a:prstClr val="black">
                      <a:hueOff val="0"/>
                      <a:satOff val="0"/>
                      <a:lumOff val="0"/>
                      <a:alphaOff val="0"/>
                    </a:prstClr>
                  </a:solidFill>
                </a:rPr>
                <a:t>месяцев с даты официального опубликования утвержденной региональной программы </a:t>
              </a:r>
              <a:r>
                <a:rPr lang="ru-RU" sz="1400" dirty="0" smtClean="0">
                  <a:solidFill>
                    <a:prstClr val="black">
                      <a:hueOff val="0"/>
                      <a:satOff val="0"/>
                      <a:lumOff val="0"/>
                      <a:alphaOff val="0"/>
                    </a:prstClr>
                  </a:solidFill>
                </a:rPr>
                <a:t>(ч.1 </a:t>
              </a:r>
              <a:r>
                <a:rPr lang="ru-RU" sz="1400" dirty="0">
                  <a:solidFill>
                    <a:prstClr val="black">
                      <a:hueOff val="0"/>
                      <a:satOff val="0"/>
                      <a:lumOff val="0"/>
                      <a:alphaOff val="0"/>
                    </a:prstClr>
                  </a:solidFill>
                </a:rPr>
                <a:t>ст.4 Закона КО №293);</a:t>
              </a:r>
            </a:p>
            <a:p>
              <a:pPr marL="342900" lvl="1" indent="-342900" algn="just" defTabSz="1333500">
                <a:lnSpc>
                  <a:spcPct val="114000"/>
                </a:lnSpc>
                <a:spcBef>
                  <a:spcPct val="0"/>
                </a:spcBef>
                <a:spcAft>
                  <a:spcPct val="15000"/>
                </a:spcAft>
                <a:buFont typeface="+mj-lt"/>
                <a:buAutoNum type="arabicPeriod"/>
              </a:pPr>
              <a:r>
                <a:rPr lang="ru-RU" sz="1400" dirty="0">
                  <a:solidFill>
                    <a:prstClr val="black">
                      <a:hueOff val="0"/>
                      <a:satOff val="0"/>
                      <a:lumOff val="0"/>
                      <a:alphaOff val="0"/>
                    </a:prstClr>
                  </a:solidFill>
                </a:rPr>
                <a:t>Инициатором собрания собственников МКД могут быть: собственники МКД, председатель и (или) совет МКД, председатель и (или) правление ТСЖ и ЖСК, инициативная группа собственников или орган местного самоуправления.</a:t>
              </a:r>
            </a:p>
            <a:p>
              <a:pPr marL="342900" lvl="1" indent="-342900" algn="just" defTabSz="1333500">
                <a:lnSpc>
                  <a:spcPct val="114000"/>
                </a:lnSpc>
                <a:spcBef>
                  <a:spcPct val="0"/>
                </a:spcBef>
                <a:spcAft>
                  <a:spcPct val="15000"/>
                </a:spcAft>
                <a:buFont typeface="+mj-lt"/>
                <a:buAutoNum type="arabicPeriod"/>
              </a:pPr>
              <a:r>
                <a:rPr lang="ru-RU" sz="1400" dirty="0">
                  <a:solidFill>
                    <a:prstClr val="black">
                      <a:hueOff val="0"/>
                      <a:satOff val="0"/>
                      <a:lumOff val="0"/>
                      <a:alphaOff val="0"/>
                    </a:prstClr>
                  </a:solidFill>
                </a:rPr>
                <a:t>В случае, если собрание не было проведено по инициативе собственников, то такое собрание созывает орган местного самоуправления в срок не позднее чем за месяц до последней даты принятия и реализации решения </a:t>
              </a:r>
              <a:r>
                <a:rPr lang="ru-RU" sz="1400" dirty="0" smtClean="0">
                  <a:solidFill>
                    <a:prstClr val="black">
                      <a:hueOff val="0"/>
                      <a:satOff val="0"/>
                      <a:lumOff val="0"/>
                      <a:alphaOff val="0"/>
                    </a:prstClr>
                  </a:solidFill>
                </a:rPr>
                <a:t>(ч.6 </a:t>
              </a:r>
              <a:r>
                <a:rPr lang="ru-RU" sz="1400" dirty="0">
                  <a:solidFill>
                    <a:prstClr val="black">
                      <a:hueOff val="0"/>
                      <a:satOff val="0"/>
                      <a:lumOff val="0"/>
                      <a:alphaOff val="0"/>
                    </a:prstClr>
                  </a:solidFill>
                </a:rPr>
                <a:t>ст.170 ЖК РФ).</a:t>
              </a:r>
            </a:p>
            <a:p>
              <a:pPr marL="342900" lvl="1" indent="-342900" algn="just" defTabSz="1333500">
                <a:lnSpc>
                  <a:spcPct val="114000"/>
                </a:lnSpc>
                <a:spcBef>
                  <a:spcPct val="0"/>
                </a:spcBef>
                <a:spcAft>
                  <a:spcPct val="15000"/>
                </a:spcAft>
                <a:buFont typeface="+mj-lt"/>
                <a:buAutoNum type="arabicPeriod"/>
              </a:pPr>
              <a:r>
                <a:rPr lang="ru-RU" sz="1400" dirty="0">
                  <a:solidFill>
                    <a:prstClr val="black">
                      <a:hueOff val="0"/>
                      <a:satOff val="0"/>
                      <a:lumOff val="0"/>
                      <a:alphaOff val="0"/>
                    </a:prstClr>
                  </a:solidFill>
                </a:rPr>
                <a:t>В случае, если собственники помещений не выбрали способ формирования фонда или его не реализовали в установленный срок, то органы местного самоуправления принимают решение о накоплении средств фонда на счете Регионального оператора  </a:t>
              </a:r>
              <a:r>
                <a:rPr lang="ru-RU" sz="1400" dirty="0" smtClean="0">
                  <a:solidFill>
                    <a:prstClr val="black">
                      <a:hueOff val="0"/>
                      <a:satOff val="0"/>
                      <a:lumOff val="0"/>
                      <a:alphaOff val="0"/>
                    </a:prstClr>
                  </a:solidFill>
                </a:rPr>
                <a:t>(ч.7 </a:t>
              </a:r>
              <a:r>
                <a:rPr lang="ru-RU" sz="1400" dirty="0">
                  <a:solidFill>
                    <a:prstClr val="black">
                      <a:hueOff val="0"/>
                      <a:satOff val="0"/>
                      <a:lumOff val="0"/>
                      <a:alphaOff val="0"/>
                    </a:prstClr>
                  </a:solidFill>
                </a:rPr>
                <a:t>ст.170 ЖК РФ).</a:t>
              </a:r>
            </a:p>
            <a:p>
              <a:pPr marL="800100" lvl="2" indent="-342900" algn="just" defTabSz="1333500">
                <a:lnSpc>
                  <a:spcPct val="114000"/>
                </a:lnSpc>
                <a:spcBef>
                  <a:spcPct val="0"/>
                </a:spcBef>
                <a:spcAft>
                  <a:spcPct val="15000"/>
                </a:spcAft>
                <a:buFont typeface="+mj-lt"/>
                <a:buAutoNum type="arabicPeriod"/>
              </a:pPr>
              <a:endParaRPr lang="ru-RU" sz="1400" b="1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84000409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847528" y="620688"/>
            <a:ext cx="8587702" cy="576064"/>
          </a:xfrm>
          <a:prstGeom prst="rect">
            <a:avLst/>
          </a:prstGeom>
          <a:ln>
            <a:noFill/>
          </a:ln>
          <a:effectLst>
            <a:glow>
              <a:schemeClr val="accent1"/>
            </a:glow>
            <a:softEdge rad="12700"/>
          </a:effectLst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lIns="180000" tIns="108000" rIns="180000" bIns="108000" rtlCol="0">
            <a:noAutofit/>
          </a:bodyPr>
          <a:lstStyle/>
          <a:p>
            <a:pPr algn="ctr">
              <a:lnSpc>
                <a:spcPct val="114000"/>
              </a:lnSpc>
            </a:pPr>
            <a:r>
              <a:rPr lang="ru-RU" sz="2000" b="1" dirty="0">
                <a:solidFill>
                  <a:prstClr val="black"/>
                </a:solidFill>
              </a:rPr>
              <a:t>Подготовить сообщение о собрании*</a:t>
            </a:r>
          </a:p>
          <a:p>
            <a:pPr algn="ctr">
              <a:lnSpc>
                <a:spcPct val="114000"/>
              </a:lnSpc>
            </a:pPr>
            <a:endParaRPr lang="ru-RU" sz="2000" b="1" dirty="0">
              <a:solidFill>
                <a:prstClr val="black"/>
              </a:solidFill>
            </a:endParaRPr>
          </a:p>
          <a:p>
            <a:pPr algn="just">
              <a:lnSpc>
                <a:spcPct val="114000"/>
              </a:lnSpc>
            </a:pPr>
            <a:endParaRPr lang="ru-RU" sz="1400" dirty="0">
              <a:solidFill>
                <a:prstClr val="black"/>
              </a:solidFill>
            </a:endParaRPr>
          </a:p>
          <a:p>
            <a:pPr algn="just">
              <a:lnSpc>
                <a:spcPct val="114000"/>
              </a:lnSpc>
            </a:pPr>
            <a:endParaRPr lang="ru-RU" sz="1400" dirty="0">
              <a:solidFill>
                <a:prstClr val="black"/>
              </a:solidFill>
            </a:endParaRPr>
          </a:p>
        </p:txBody>
      </p:sp>
      <p:sp>
        <p:nvSpPr>
          <p:cNvPr id="2" name="Скругленный прямоугольник 1"/>
          <p:cNvSpPr/>
          <p:nvPr/>
        </p:nvSpPr>
        <p:spPr>
          <a:xfrm>
            <a:off x="5051884" y="182960"/>
            <a:ext cx="2088232" cy="509736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>
                <a:solidFill>
                  <a:prstClr val="white"/>
                </a:solidFill>
              </a:rPr>
              <a:t>ШАГ №3</a:t>
            </a:r>
          </a:p>
        </p:txBody>
      </p:sp>
      <p:pic>
        <p:nvPicPr>
          <p:cNvPr id="10" name="Picture 2" descr="C:\Users\pc1\Google Диск\ЖКХ\О ФОНДЕ\лого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31704" y="6005837"/>
            <a:ext cx="1440160" cy="8320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Заголовок 1"/>
          <p:cNvSpPr txBox="1">
            <a:spLocks/>
          </p:cNvSpPr>
          <p:nvPr/>
        </p:nvSpPr>
        <p:spPr>
          <a:xfrm>
            <a:off x="3884475" y="6093296"/>
            <a:ext cx="5588518" cy="657174"/>
          </a:xfrm>
          <a:prstGeom prst="rect">
            <a:avLst/>
          </a:prstGeom>
          <a:effectLst>
            <a:outerShdw blurRad="25400" dist="12700" dir="1800000" algn="tl" rotWithShape="0">
              <a:prstClr val="black">
                <a:alpha val="40000"/>
              </a:prstClr>
            </a:outerShdw>
            <a:softEdge rad="50800"/>
          </a:effectLst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1200" b="1" dirty="0">
                <a:solidFill>
                  <a:prstClr val="black"/>
                </a:solidFill>
              </a:rPr>
              <a:t>ФОНД КАПИТАЛЬНОГО РЕМОНТА </a:t>
            </a:r>
            <a:br>
              <a:rPr lang="ru-RU" sz="1200" b="1" dirty="0">
                <a:solidFill>
                  <a:prstClr val="black"/>
                </a:solidFill>
              </a:rPr>
            </a:br>
            <a:r>
              <a:rPr lang="ru-RU" sz="1200" b="1" dirty="0">
                <a:solidFill>
                  <a:prstClr val="black"/>
                </a:solidFill>
              </a:rPr>
              <a:t>ОБЩЕГО ИМУЩЕСТВА В МНОГОКВАРТИРНЫХ ДОМАХ</a:t>
            </a:r>
            <a:endParaRPr lang="ru-RU" sz="1200" dirty="0">
              <a:solidFill>
                <a:prstClr val="black"/>
              </a:solidFill>
            </a:endParaRPr>
          </a:p>
          <a:p>
            <a:r>
              <a:rPr lang="ru-RU" sz="1200" dirty="0">
                <a:solidFill>
                  <a:prstClr val="black"/>
                </a:solidFill>
              </a:rPr>
              <a:t>Калининградской области</a:t>
            </a:r>
          </a:p>
        </p:txBody>
      </p:sp>
      <p:grpSp>
        <p:nvGrpSpPr>
          <p:cNvPr id="14" name="Группа 13"/>
          <p:cNvGrpSpPr/>
          <p:nvPr/>
        </p:nvGrpSpPr>
        <p:grpSpPr>
          <a:xfrm>
            <a:off x="1847528" y="1196752"/>
            <a:ext cx="8587702" cy="4680520"/>
            <a:chOff x="323528" y="1437418"/>
            <a:chExt cx="4176464" cy="4439854"/>
          </a:xfrm>
        </p:grpSpPr>
        <p:sp>
          <p:nvSpPr>
            <p:cNvPr id="15" name="Полилиния 14"/>
            <p:cNvSpPr/>
            <p:nvPr/>
          </p:nvSpPr>
          <p:spPr>
            <a:xfrm>
              <a:off x="323528" y="1437418"/>
              <a:ext cx="4176464" cy="508028"/>
            </a:xfrm>
            <a:custGeom>
              <a:avLst/>
              <a:gdLst>
                <a:gd name="connsiteX0" fmla="*/ 0 w 3899794"/>
                <a:gd name="connsiteY0" fmla="*/ 0 h 864000"/>
                <a:gd name="connsiteX1" fmla="*/ 3899794 w 3899794"/>
                <a:gd name="connsiteY1" fmla="*/ 0 h 864000"/>
                <a:gd name="connsiteX2" fmla="*/ 3899794 w 3899794"/>
                <a:gd name="connsiteY2" fmla="*/ 864000 h 864000"/>
                <a:gd name="connsiteX3" fmla="*/ 0 w 3899794"/>
                <a:gd name="connsiteY3" fmla="*/ 864000 h 864000"/>
                <a:gd name="connsiteX4" fmla="*/ 0 w 3899794"/>
                <a:gd name="connsiteY4" fmla="*/ 0 h 864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899794" h="864000">
                  <a:moveTo>
                    <a:pt x="0" y="0"/>
                  </a:moveTo>
                  <a:lnTo>
                    <a:pt x="3899794" y="0"/>
                  </a:lnTo>
                  <a:lnTo>
                    <a:pt x="3899794" y="864000"/>
                  </a:lnTo>
                  <a:lnTo>
                    <a:pt x="0" y="864000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1">
              <a:schemeClr val="accent1"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06680" tIns="60960" rIns="106680" bIns="60960" numCol="1" spcCol="1270" anchor="ctr" anchorCtr="0">
              <a:noAutofit/>
            </a:bodyPr>
            <a:lstStyle/>
            <a:p>
              <a:pPr algn="ctr" defTabSz="666750">
                <a:spcBef>
                  <a:spcPct val="0"/>
                </a:spcBef>
              </a:pPr>
              <a:r>
                <a:rPr lang="ru-RU" sz="1500" dirty="0">
                  <a:solidFill>
                    <a:prstClr val="white"/>
                  </a:solidFill>
                </a:rPr>
                <a:t>В содержании повестки дня сообщения должны быть указаны вопросы:</a:t>
              </a:r>
              <a:endParaRPr lang="ru-RU" sz="1000" dirty="0">
                <a:solidFill>
                  <a:prstClr val="white"/>
                </a:solidFill>
              </a:endParaRPr>
            </a:p>
          </p:txBody>
        </p:sp>
        <p:sp>
          <p:nvSpPr>
            <p:cNvPr id="16" name="Полилиния 15"/>
            <p:cNvSpPr/>
            <p:nvPr/>
          </p:nvSpPr>
          <p:spPr>
            <a:xfrm>
              <a:off x="323528" y="1979602"/>
              <a:ext cx="4176464" cy="3897670"/>
            </a:xfrm>
            <a:custGeom>
              <a:avLst/>
              <a:gdLst>
                <a:gd name="connsiteX0" fmla="*/ 0 w 3575365"/>
                <a:gd name="connsiteY0" fmla="*/ 0 h 1729350"/>
                <a:gd name="connsiteX1" fmla="*/ 3575365 w 3575365"/>
                <a:gd name="connsiteY1" fmla="*/ 0 h 1729350"/>
                <a:gd name="connsiteX2" fmla="*/ 3575365 w 3575365"/>
                <a:gd name="connsiteY2" fmla="*/ 1729350 h 1729350"/>
                <a:gd name="connsiteX3" fmla="*/ 0 w 3575365"/>
                <a:gd name="connsiteY3" fmla="*/ 1729350 h 1729350"/>
                <a:gd name="connsiteX4" fmla="*/ 0 w 3575365"/>
                <a:gd name="connsiteY4" fmla="*/ 0 h 17293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575365" h="1729350">
                  <a:moveTo>
                    <a:pt x="0" y="0"/>
                  </a:moveTo>
                  <a:lnTo>
                    <a:pt x="3575365" y="0"/>
                  </a:lnTo>
                  <a:lnTo>
                    <a:pt x="3575365" y="1729350"/>
                  </a:lnTo>
                  <a:lnTo>
                    <a:pt x="0" y="1729350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1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72000" tIns="144000" rIns="144000" bIns="144000" numCol="1" spcCol="1270" anchor="t" anchorCtr="0">
              <a:noAutofit/>
            </a:bodyPr>
            <a:lstStyle/>
            <a:p>
              <a:pPr marL="342900" lvl="1" indent="-342900" algn="just" defTabSz="1333500">
                <a:lnSpc>
                  <a:spcPct val="114000"/>
                </a:lnSpc>
                <a:spcBef>
                  <a:spcPct val="0"/>
                </a:spcBef>
                <a:spcAft>
                  <a:spcPct val="15000"/>
                </a:spcAft>
                <a:buFont typeface="+mj-lt"/>
                <a:buAutoNum type="arabicPeriod"/>
              </a:pPr>
              <a:r>
                <a:rPr lang="ru-RU" sz="1400" dirty="0">
                  <a:solidFill>
                    <a:prstClr val="black">
                      <a:hueOff val="0"/>
                      <a:satOff val="0"/>
                      <a:lumOff val="0"/>
                      <a:alphaOff val="0"/>
                    </a:prstClr>
                  </a:solidFill>
                </a:rPr>
                <a:t>Выбор </a:t>
              </a:r>
              <a:r>
                <a:rPr lang="ru-RU" sz="1400" b="1" dirty="0">
                  <a:solidFill>
                    <a:prstClr val="black">
                      <a:hueOff val="0"/>
                      <a:satOff val="0"/>
                      <a:lumOff val="0"/>
                      <a:alphaOff val="0"/>
                    </a:prstClr>
                  </a:solidFill>
                </a:rPr>
                <a:t>способа</a:t>
              </a:r>
              <a:r>
                <a:rPr lang="ru-RU" sz="1400" dirty="0">
                  <a:solidFill>
                    <a:prstClr val="black">
                      <a:hueOff val="0"/>
                      <a:satOff val="0"/>
                      <a:lumOff val="0"/>
                      <a:alphaOff val="0"/>
                    </a:prstClr>
                  </a:solidFill>
                </a:rPr>
                <a:t> </a:t>
              </a:r>
              <a:r>
                <a:rPr lang="ru-RU" sz="1400" b="1" dirty="0">
                  <a:solidFill>
                    <a:prstClr val="black">
                      <a:hueOff val="0"/>
                      <a:satOff val="0"/>
                      <a:lumOff val="0"/>
                      <a:alphaOff val="0"/>
                    </a:prstClr>
                  </a:solidFill>
                </a:rPr>
                <a:t>формирования</a:t>
              </a:r>
              <a:r>
                <a:rPr lang="ru-RU" sz="1400" dirty="0">
                  <a:solidFill>
                    <a:prstClr val="black">
                      <a:hueOff val="0"/>
                      <a:satOff val="0"/>
                      <a:lumOff val="0"/>
                      <a:alphaOff val="0"/>
                    </a:prstClr>
                  </a:solidFill>
                </a:rPr>
                <a:t> фонда капитального ремонта.</a:t>
              </a:r>
              <a:endParaRPr lang="ru-RU" sz="1400" b="1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</a:endParaRPr>
            </a:p>
            <a:p>
              <a:pPr marL="342900" lvl="1" indent="-342900" algn="just" defTabSz="1333500">
                <a:lnSpc>
                  <a:spcPct val="114000"/>
                </a:lnSpc>
                <a:spcBef>
                  <a:spcPct val="0"/>
                </a:spcBef>
                <a:spcAft>
                  <a:spcPct val="15000"/>
                </a:spcAft>
                <a:buFont typeface="+mj-lt"/>
                <a:buAutoNum type="arabicPeriod"/>
              </a:pPr>
              <a:r>
                <a:rPr lang="ru-RU" sz="1400" b="1" dirty="0">
                  <a:solidFill>
                    <a:prstClr val="black">
                      <a:hueOff val="0"/>
                      <a:satOff val="0"/>
                      <a:lumOff val="0"/>
                      <a:alphaOff val="0"/>
                    </a:prstClr>
                  </a:solidFill>
                </a:rPr>
                <a:t>Размер</a:t>
              </a:r>
              <a:r>
                <a:rPr lang="ru-RU" sz="1400" dirty="0">
                  <a:solidFill>
                    <a:prstClr val="black">
                      <a:hueOff val="0"/>
                      <a:satOff val="0"/>
                      <a:lumOff val="0"/>
                      <a:alphaOff val="0"/>
                    </a:prstClr>
                  </a:solidFill>
                </a:rPr>
                <a:t> ежемесячного </a:t>
              </a:r>
              <a:r>
                <a:rPr lang="ru-RU" sz="1400" b="1" dirty="0">
                  <a:solidFill>
                    <a:prstClr val="black">
                      <a:hueOff val="0"/>
                      <a:satOff val="0"/>
                      <a:lumOff val="0"/>
                      <a:alphaOff val="0"/>
                    </a:prstClr>
                  </a:solidFill>
                </a:rPr>
                <a:t>взноса</a:t>
              </a:r>
              <a:r>
                <a:rPr lang="ru-RU" sz="1400" dirty="0">
                  <a:solidFill>
                    <a:prstClr val="black">
                      <a:hueOff val="0"/>
                      <a:satOff val="0"/>
                      <a:lumOff val="0"/>
                      <a:alphaOff val="0"/>
                    </a:prstClr>
                  </a:solidFill>
                </a:rPr>
                <a:t> на капитальный ремонт.</a:t>
              </a:r>
            </a:p>
            <a:p>
              <a:pPr marL="342900" lvl="1" indent="-342900" algn="just" defTabSz="1333500">
                <a:lnSpc>
                  <a:spcPct val="114000"/>
                </a:lnSpc>
                <a:spcBef>
                  <a:spcPct val="0"/>
                </a:spcBef>
                <a:spcAft>
                  <a:spcPct val="15000"/>
                </a:spcAft>
                <a:buFont typeface="+mj-lt"/>
                <a:buAutoNum type="arabicPeriod"/>
              </a:pPr>
              <a:r>
                <a:rPr lang="ru-RU" sz="1400" b="1" dirty="0">
                  <a:solidFill>
                    <a:prstClr val="black">
                      <a:hueOff val="0"/>
                      <a:satOff val="0"/>
                      <a:lumOff val="0"/>
                      <a:alphaOff val="0"/>
                    </a:prstClr>
                  </a:solidFill>
                </a:rPr>
                <a:t>Назначение уполномоченного лица </a:t>
              </a:r>
              <a:r>
                <a:rPr lang="ru-RU" sz="1400" dirty="0">
                  <a:solidFill>
                    <a:prstClr val="black">
                      <a:hueOff val="0"/>
                      <a:satOff val="0"/>
                      <a:lumOff val="0"/>
                      <a:alphaOff val="0"/>
                    </a:prstClr>
                  </a:solidFill>
                </a:rPr>
                <a:t>на представление интересов собственников МКД.</a:t>
              </a:r>
            </a:p>
            <a:p>
              <a:pPr marL="342900" lvl="1" indent="-342900" algn="just" defTabSz="1333500">
                <a:lnSpc>
                  <a:spcPct val="114000"/>
                </a:lnSpc>
                <a:spcBef>
                  <a:spcPct val="0"/>
                </a:spcBef>
                <a:spcAft>
                  <a:spcPct val="15000"/>
                </a:spcAft>
                <a:buFont typeface="+mj-lt"/>
                <a:buAutoNum type="arabicPeriod"/>
              </a:pPr>
              <a:r>
                <a:rPr lang="ru-RU" sz="1400" dirty="0">
                  <a:solidFill>
                    <a:prstClr val="black">
                      <a:hueOff val="0"/>
                      <a:satOff val="0"/>
                      <a:lumOff val="0"/>
                      <a:alphaOff val="0"/>
                    </a:prstClr>
                  </a:solidFill>
                </a:rPr>
                <a:t>В случае формирования фонда на специальном счете:</a:t>
              </a:r>
            </a:p>
            <a:p>
              <a:pPr marL="800100" lvl="2" indent="-342900" algn="just" defTabSz="1333500">
                <a:lnSpc>
                  <a:spcPct val="114000"/>
                </a:lnSpc>
                <a:spcBef>
                  <a:spcPct val="0"/>
                </a:spcBef>
                <a:spcAft>
                  <a:spcPct val="15000"/>
                </a:spcAft>
                <a:buFont typeface="Arial" panose="020B0604020202020204" pitchFamily="34" charset="0"/>
                <a:buChar char="•"/>
              </a:pPr>
              <a:r>
                <a:rPr lang="ru-RU" sz="1400" dirty="0">
                  <a:solidFill>
                    <a:prstClr val="black">
                      <a:hueOff val="0"/>
                      <a:satOff val="0"/>
                      <a:lumOff val="0"/>
                      <a:alphaOff val="0"/>
                    </a:prstClr>
                  </a:solidFill>
                </a:rPr>
                <a:t>определение владельца специального счета (список определен </a:t>
              </a:r>
              <a:r>
                <a:rPr lang="ru-RU" sz="1400" dirty="0" smtClean="0">
                  <a:solidFill>
                    <a:prstClr val="black">
                      <a:hueOff val="0"/>
                      <a:satOff val="0"/>
                      <a:lumOff val="0"/>
                      <a:alphaOff val="0"/>
                    </a:prstClr>
                  </a:solidFill>
                </a:rPr>
                <a:t>ч.2 </a:t>
              </a:r>
              <a:r>
                <a:rPr lang="ru-RU" sz="1400" dirty="0">
                  <a:solidFill>
                    <a:prstClr val="black">
                      <a:hueOff val="0"/>
                      <a:satOff val="0"/>
                      <a:lumOff val="0"/>
                      <a:alphaOff val="0"/>
                    </a:prstClr>
                  </a:solidFill>
                </a:rPr>
                <a:t>ст.175 ЖК РФ);</a:t>
              </a:r>
            </a:p>
            <a:p>
              <a:pPr marL="800100" lvl="2" indent="-342900" algn="just" defTabSz="1333500">
                <a:lnSpc>
                  <a:spcPct val="114000"/>
                </a:lnSpc>
                <a:spcBef>
                  <a:spcPct val="0"/>
                </a:spcBef>
                <a:spcAft>
                  <a:spcPct val="15000"/>
                </a:spcAft>
                <a:buFont typeface="Arial" panose="020B0604020202020204" pitchFamily="34" charset="0"/>
                <a:buChar char="•"/>
              </a:pPr>
              <a:r>
                <a:rPr lang="ru-RU" sz="1400" dirty="0">
                  <a:solidFill>
                    <a:prstClr val="black">
                      <a:hueOff val="0"/>
                      <a:satOff val="0"/>
                      <a:lumOff val="0"/>
                      <a:alphaOff val="0"/>
                    </a:prstClr>
                  </a:solidFill>
                </a:rPr>
                <a:t>принятие решения о выборе кредитной организации, обслуживающей с/счет;</a:t>
              </a:r>
            </a:p>
            <a:p>
              <a:pPr marL="800100" lvl="2" indent="-342900" algn="just" defTabSz="1333500">
                <a:lnSpc>
                  <a:spcPct val="114000"/>
                </a:lnSpc>
                <a:spcBef>
                  <a:spcPct val="0"/>
                </a:spcBef>
                <a:spcAft>
                  <a:spcPct val="15000"/>
                </a:spcAft>
                <a:buFont typeface="Arial" panose="020B0604020202020204" pitchFamily="34" charset="0"/>
                <a:buChar char="•"/>
              </a:pPr>
              <a:r>
                <a:rPr lang="ru-RU" sz="1400" dirty="0">
                  <a:solidFill>
                    <a:prstClr val="black">
                      <a:hueOff val="0"/>
                      <a:satOff val="0"/>
                      <a:lumOff val="0"/>
                      <a:alphaOff val="0"/>
                    </a:prstClr>
                  </a:solidFill>
                </a:rPr>
                <a:t>определение источников финансирования расходов по содержанию специального счета, если такое финансирование будет предусмотрено договором с кредитной организацией, обслуживающей с/счет (фонд капитального ремонта, сформированный исходя из минимального размера взноса, не может быть расходован на содержание специального счета, </a:t>
              </a:r>
              <a:r>
                <a:rPr lang="ru-RU" sz="1400" dirty="0" smtClean="0">
                  <a:solidFill>
                    <a:prstClr val="black">
                      <a:hueOff val="0"/>
                      <a:satOff val="0"/>
                      <a:lumOff val="0"/>
                      <a:alphaOff val="0"/>
                    </a:prstClr>
                  </a:solidFill>
                </a:rPr>
                <a:t>ч.1 </a:t>
              </a:r>
              <a:r>
                <a:rPr lang="ru-RU" sz="1400" dirty="0">
                  <a:solidFill>
                    <a:prstClr val="black">
                      <a:hueOff val="0"/>
                      <a:satOff val="0"/>
                      <a:lumOff val="0"/>
                      <a:alphaOff val="0"/>
                    </a:prstClr>
                  </a:solidFill>
                </a:rPr>
                <a:t>ст.174 ЖК РФ).</a:t>
              </a:r>
            </a:p>
            <a:p>
              <a:pPr marL="342900" lvl="1" indent="-342900" algn="just" defTabSz="1333500">
                <a:lnSpc>
                  <a:spcPct val="114000"/>
                </a:lnSpc>
                <a:spcBef>
                  <a:spcPct val="0"/>
                </a:spcBef>
                <a:spcAft>
                  <a:spcPct val="15000"/>
                </a:spcAft>
                <a:buFont typeface="+mj-lt"/>
                <a:buAutoNum type="arabicPeriod"/>
              </a:pPr>
              <a:r>
                <a:rPr lang="ru-RU" sz="1400" dirty="0">
                  <a:solidFill>
                    <a:prstClr val="black">
                      <a:hueOff val="0"/>
                      <a:satOff val="0"/>
                      <a:lumOff val="0"/>
                      <a:alphaOff val="0"/>
                    </a:prstClr>
                  </a:solidFill>
                </a:rPr>
                <a:t>Определить перечень услуг и/или работ по капитальному </a:t>
              </a:r>
              <a:r>
                <a:rPr lang="ru-RU" sz="1400" dirty="0" smtClean="0">
                  <a:solidFill>
                    <a:prstClr val="black">
                      <a:hueOff val="0"/>
                      <a:satOff val="0"/>
                      <a:lumOff val="0"/>
                      <a:alphaOff val="0"/>
                    </a:prstClr>
                  </a:solidFill>
                </a:rPr>
                <a:t>ремонту и </a:t>
              </a:r>
              <a:r>
                <a:rPr lang="ru-RU" sz="1400" dirty="0">
                  <a:solidFill>
                    <a:prstClr val="black">
                      <a:hueOff val="0"/>
                      <a:satOff val="0"/>
                      <a:lumOff val="0"/>
                      <a:alphaOff val="0"/>
                    </a:prstClr>
                  </a:solidFill>
                </a:rPr>
                <a:t>сроки их проведения </a:t>
              </a:r>
              <a:r>
                <a:rPr lang="ru-RU" sz="1400" dirty="0" smtClean="0">
                  <a:solidFill>
                    <a:prstClr val="black">
                      <a:hueOff val="0"/>
                      <a:satOff val="0"/>
                      <a:lumOff val="0"/>
                      <a:alphaOff val="0"/>
                    </a:prstClr>
                  </a:solidFill>
                </a:rPr>
                <a:t>(в случае выбора специального счета).</a:t>
              </a:r>
              <a:endParaRPr lang="ru-RU" sz="1400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</a:endParaRPr>
            </a:p>
          </p:txBody>
        </p:sp>
      </p:grpSp>
      <p:sp>
        <p:nvSpPr>
          <p:cNvPr id="3" name="TextBox 2"/>
          <p:cNvSpPr txBox="1"/>
          <p:nvPr/>
        </p:nvSpPr>
        <p:spPr>
          <a:xfrm>
            <a:off x="8806258" y="950532"/>
            <a:ext cx="162897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000" dirty="0">
                <a:solidFill>
                  <a:prstClr val="black"/>
                </a:solidFill>
              </a:rPr>
              <a:t>*в соотв. с </a:t>
            </a:r>
            <a:r>
              <a:rPr lang="ru-RU" sz="1000" dirty="0" smtClean="0">
                <a:solidFill>
                  <a:prstClr val="black"/>
                </a:solidFill>
              </a:rPr>
              <a:t>ч.5 </a:t>
            </a:r>
            <a:r>
              <a:rPr lang="ru-RU" sz="1000" dirty="0">
                <a:solidFill>
                  <a:prstClr val="black"/>
                </a:solidFill>
              </a:rPr>
              <a:t>ст.45 ЖК РФ</a:t>
            </a:r>
          </a:p>
        </p:txBody>
      </p:sp>
    </p:spTree>
    <p:extLst>
      <p:ext uri="{BB962C8B-B14F-4D97-AF65-F5344CB8AC3E}">
        <p14:creationId xmlns:p14="http://schemas.microsoft.com/office/powerpoint/2010/main" val="236523091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847528" y="620688"/>
            <a:ext cx="8587702" cy="576064"/>
          </a:xfrm>
          <a:prstGeom prst="rect">
            <a:avLst/>
          </a:prstGeom>
          <a:ln>
            <a:noFill/>
          </a:ln>
          <a:effectLst>
            <a:glow>
              <a:schemeClr val="accent1"/>
            </a:glow>
            <a:softEdge rad="12700"/>
          </a:effectLst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lIns="180000" tIns="108000" rIns="180000" bIns="108000" rtlCol="0">
            <a:noAutofit/>
          </a:bodyPr>
          <a:lstStyle/>
          <a:p>
            <a:pPr algn="ctr">
              <a:lnSpc>
                <a:spcPct val="114000"/>
              </a:lnSpc>
            </a:pPr>
            <a:r>
              <a:rPr lang="ru-RU" sz="2000" b="1" dirty="0">
                <a:solidFill>
                  <a:prstClr val="black"/>
                </a:solidFill>
              </a:rPr>
              <a:t>Направить сообщение о собрании</a:t>
            </a:r>
          </a:p>
          <a:p>
            <a:pPr algn="ctr">
              <a:lnSpc>
                <a:spcPct val="114000"/>
              </a:lnSpc>
            </a:pPr>
            <a:endParaRPr lang="ru-RU" sz="2000" b="1" dirty="0">
              <a:solidFill>
                <a:prstClr val="black"/>
              </a:solidFill>
            </a:endParaRPr>
          </a:p>
          <a:p>
            <a:pPr algn="just">
              <a:lnSpc>
                <a:spcPct val="114000"/>
              </a:lnSpc>
            </a:pPr>
            <a:endParaRPr lang="ru-RU" sz="1400" dirty="0">
              <a:solidFill>
                <a:prstClr val="black"/>
              </a:solidFill>
            </a:endParaRPr>
          </a:p>
          <a:p>
            <a:pPr algn="just">
              <a:lnSpc>
                <a:spcPct val="114000"/>
              </a:lnSpc>
            </a:pPr>
            <a:endParaRPr lang="ru-RU" sz="1400" dirty="0">
              <a:solidFill>
                <a:prstClr val="black"/>
              </a:solidFill>
            </a:endParaRPr>
          </a:p>
        </p:txBody>
      </p:sp>
      <p:sp>
        <p:nvSpPr>
          <p:cNvPr id="2" name="Скругленный прямоугольник 1"/>
          <p:cNvSpPr/>
          <p:nvPr/>
        </p:nvSpPr>
        <p:spPr>
          <a:xfrm>
            <a:off x="5051884" y="182960"/>
            <a:ext cx="2088232" cy="509736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>
                <a:solidFill>
                  <a:prstClr val="white"/>
                </a:solidFill>
              </a:rPr>
              <a:t>ШАГ №4</a:t>
            </a:r>
          </a:p>
        </p:txBody>
      </p:sp>
      <p:pic>
        <p:nvPicPr>
          <p:cNvPr id="10" name="Picture 2" descr="C:\Users\pc1\Google Диск\ЖКХ\О ФОНДЕ\лого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31704" y="6005837"/>
            <a:ext cx="1440160" cy="8320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Заголовок 1"/>
          <p:cNvSpPr txBox="1">
            <a:spLocks/>
          </p:cNvSpPr>
          <p:nvPr/>
        </p:nvSpPr>
        <p:spPr>
          <a:xfrm>
            <a:off x="3884475" y="6093296"/>
            <a:ext cx="5588518" cy="657174"/>
          </a:xfrm>
          <a:prstGeom prst="rect">
            <a:avLst/>
          </a:prstGeom>
          <a:effectLst>
            <a:outerShdw blurRad="25400" dist="12700" dir="1800000" algn="tl" rotWithShape="0">
              <a:prstClr val="black">
                <a:alpha val="40000"/>
              </a:prstClr>
            </a:outerShdw>
            <a:softEdge rad="50800"/>
          </a:effectLst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1200" b="1" dirty="0">
                <a:solidFill>
                  <a:prstClr val="black"/>
                </a:solidFill>
              </a:rPr>
              <a:t>ФОНД КАПИТАЛЬНОГО РЕМОНТА </a:t>
            </a:r>
            <a:br>
              <a:rPr lang="ru-RU" sz="1200" b="1" dirty="0">
                <a:solidFill>
                  <a:prstClr val="black"/>
                </a:solidFill>
              </a:rPr>
            </a:br>
            <a:r>
              <a:rPr lang="ru-RU" sz="1200" b="1" dirty="0">
                <a:solidFill>
                  <a:prstClr val="black"/>
                </a:solidFill>
              </a:rPr>
              <a:t>ОБЩЕГО ИМУЩЕСТВА В МНОГОКВАРТИРНЫХ ДОМАХ</a:t>
            </a:r>
            <a:endParaRPr lang="ru-RU" sz="1200" dirty="0">
              <a:solidFill>
                <a:prstClr val="black"/>
              </a:solidFill>
            </a:endParaRPr>
          </a:p>
          <a:p>
            <a:r>
              <a:rPr lang="ru-RU" sz="1200" dirty="0">
                <a:solidFill>
                  <a:prstClr val="black"/>
                </a:solidFill>
              </a:rPr>
              <a:t>Калининградской области</a:t>
            </a:r>
          </a:p>
        </p:txBody>
      </p:sp>
      <p:grpSp>
        <p:nvGrpSpPr>
          <p:cNvPr id="14" name="Группа 13"/>
          <p:cNvGrpSpPr/>
          <p:nvPr/>
        </p:nvGrpSpPr>
        <p:grpSpPr>
          <a:xfrm>
            <a:off x="1847528" y="1196752"/>
            <a:ext cx="8587702" cy="4680520"/>
            <a:chOff x="323528" y="1437418"/>
            <a:chExt cx="4176464" cy="4439854"/>
          </a:xfrm>
        </p:grpSpPr>
        <p:sp>
          <p:nvSpPr>
            <p:cNvPr id="15" name="Полилиния 14"/>
            <p:cNvSpPr/>
            <p:nvPr/>
          </p:nvSpPr>
          <p:spPr>
            <a:xfrm>
              <a:off x="323528" y="1437418"/>
              <a:ext cx="4176464" cy="508028"/>
            </a:xfrm>
            <a:custGeom>
              <a:avLst/>
              <a:gdLst>
                <a:gd name="connsiteX0" fmla="*/ 0 w 3899794"/>
                <a:gd name="connsiteY0" fmla="*/ 0 h 864000"/>
                <a:gd name="connsiteX1" fmla="*/ 3899794 w 3899794"/>
                <a:gd name="connsiteY1" fmla="*/ 0 h 864000"/>
                <a:gd name="connsiteX2" fmla="*/ 3899794 w 3899794"/>
                <a:gd name="connsiteY2" fmla="*/ 864000 h 864000"/>
                <a:gd name="connsiteX3" fmla="*/ 0 w 3899794"/>
                <a:gd name="connsiteY3" fmla="*/ 864000 h 864000"/>
                <a:gd name="connsiteX4" fmla="*/ 0 w 3899794"/>
                <a:gd name="connsiteY4" fmla="*/ 0 h 864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899794" h="864000">
                  <a:moveTo>
                    <a:pt x="0" y="0"/>
                  </a:moveTo>
                  <a:lnTo>
                    <a:pt x="3899794" y="0"/>
                  </a:lnTo>
                  <a:lnTo>
                    <a:pt x="3899794" y="864000"/>
                  </a:lnTo>
                  <a:lnTo>
                    <a:pt x="0" y="864000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1">
              <a:schemeClr val="accent1"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06680" tIns="60960" rIns="106680" bIns="60960" numCol="1" spcCol="1270" anchor="ctr" anchorCtr="0">
              <a:noAutofit/>
            </a:bodyPr>
            <a:lstStyle/>
            <a:p>
              <a:pPr algn="ctr" defTabSz="666750">
                <a:spcBef>
                  <a:spcPct val="0"/>
                </a:spcBef>
              </a:pPr>
              <a:r>
                <a:rPr lang="ru-RU" sz="1500" dirty="0">
                  <a:solidFill>
                    <a:prstClr val="white"/>
                  </a:solidFill>
                </a:rPr>
                <a:t>Требования к оповещению собственников МКД*:</a:t>
              </a:r>
              <a:endParaRPr lang="ru-RU" sz="1000" dirty="0">
                <a:solidFill>
                  <a:prstClr val="white"/>
                </a:solidFill>
              </a:endParaRPr>
            </a:p>
          </p:txBody>
        </p:sp>
        <p:sp>
          <p:nvSpPr>
            <p:cNvPr id="16" name="Полилиния 15"/>
            <p:cNvSpPr/>
            <p:nvPr/>
          </p:nvSpPr>
          <p:spPr>
            <a:xfrm>
              <a:off x="323528" y="1979602"/>
              <a:ext cx="4176464" cy="3897670"/>
            </a:xfrm>
            <a:custGeom>
              <a:avLst/>
              <a:gdLst>
                <a:gd name="connsiteX0" fmla="*/ 0 w 3575365"/>
                <a:gd name="connsiteY0" fmla="*/ 0 h 1729350"/>
                <a:gd name="connsiteX1" fmla="*/ 3575365 w 3575365"/>
                <a:gd name="connsiteY1" fmla="*/ 0 h 1729350"/>
                <a:gd name="connsiteX2" fmla="*/ 3575365 w 3575365"/>
                <a:gd name="connsiteY2" fmla="*/ 1729350 h 1729350"/>
                <a:gd name="connsiteX3" fmla="*/ 0 w 3575365"/>
                <a:gd name="connsiteY3" fmla="*/ 1729350 h 1729350"/>
                <a:gd name="connsiteX4" fmla="*/ 0 w 3575365"/>
                <a:gd name="connsiteY4" fmla="*/ 0 h 17293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575365" h="1729350">
                  <a:moveTo>
                    <a:pt x="0" y="0"/>
                  </a:moveTo>
                  <a:lnTo>
                    <a:pt x="3575365" y="0"/>
                  </a:lnTo>
                  <a:lnTo>
                    <a:pt x="3575365" y="1729350"/>
                  </a:lnTo>
                  <a:lnTo>
                    <a:pt x="0" y="1729350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1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72000" tIns="144000" rIns="144000" bIns="144000" numCol="1" spcCol="1270" anchor="t" anchorCtr="0">
              <a:noAutofit/>
            </a:bodyPr>
            <a:lstStyle/>
            <a:p>
              <a:pPr marL="342900" lvl="1" indent="-342900" algn="just" defTabSz="1333500">
                <a:lnSpc>
                  <a:spcPct val="114000"/>
                </a:lnSpc>
                <a:spcBef>
                  <a:spcPct val="0"/>
                </a:spcBef>
                <a:spcAft>
                  <a:spcPct val="15000"/>
                </a:spcAft>
                <a:buFont typeface="+mj-lt"/>
                <a:buAutoNum type="arabicPeriod"/>
              </a:pPr>
              <a:r>
                <a:rPr lang="ru-RU" sz="1400" dirty="0">
                  <a:solidFill>
                    <a:prstClr val="black">
                      <a:hueOff val="0"/>
                      <a:satOff val="0"/>
                      <a:lumOff val="0"/>
                      <a:alphaOff val="0"/>
                    </a:prstClr>
                  </a:solidFill>
                </a:rPr>
                <a:t>Оповещение должно быть направлено в срок </a:t>
              </a:r>
              <a:r>
                <a:rPr lang="ru-RU" sz="1400" b="1" dirty="0">
                  <a:solidFill>
                    <a:prstClr val="black">
                      <a:hueOff val="0"/>
                      <a:satOff val="0"/>
                      <a:lumOff val="0"/>
                      <a:alphaOff val="0"/>
                    </a:prstClr>
                  </a:solidFill>
                </a:rPr>
                <a:t>не позднее 10 дней </a:t>
              </a:r>
              <a:r>
                <a:rPr lang="ru-RU" sz="1400" dirty="0">
                  <a:solidFill>
                    <a:prstClr val="black">
                      <a:hueOff val="0"/>
                      <a:satOff val="0"/>
                      <a:lumOff val="0"/>
                      <a:alphaOff val="0"/>
                    </a:prstClr>
                  </a:solidFill>
                </a:rPr>
                <a:t>до даты проведения собрания </a:t>
              </a:r>
              <a:r>
                <a:rPr lang="ru-RU" sz="1400" dirty="0" smtClean="0">
                  <a:solidFill>
                    <a:prstClr val="black">
                      <a:hueOff val="0"/>
                      <a:satOff val="0"/>
                      <a:lumOff val="0"/>
                      <a:alphaOff val="0"/>
                    </a:prstClr>
                  </a:solidFill>
                </a:rPr>
                <a:t>(ч.4 </a:t>
              </a:r>
              <a:r>
                <a:rPr lang="ru-RU" sz="1400" dirty="0">
                  <a:solidFill>
                    <a:prstClr val="black">
                      <a:hueOff val="0"/>
                      <a:satOff val="0"/>
                      <a:lumOff val="0"/>
                      <a:alphaOff val="0"/>
                    </a:prstClr>
                  </a:solidFill>
                </a:rPr>
                <a:t>ст.45 ЖК РФ).</a:t>
              </a:r>
            </a:p>
            <a:p>
              <a:pPr marL="342900" lvl="1" indent="-342900" algn="just" defTabSz="1333500">
                <a:lnSpc>
                  <a:spcPct val="114000"/>
                </a:lnSpc>
                <a:spcBef>
                  <a:spcPct val="0"/>
                </a:spcBef>
                <a:spcAft>
                  <a:spcPct val="15000"/>
                </a:spcAft>
                <a:buFont typeface="+mj-lt"/>
                <a:buAutoNum type="arabicPeriod"/>
              </a:pPr>
              <a:r>
                <a:rPr lang="ru-RU" sz="1400" dirty="0">
                  <a:solidFill>
                    <a:prstClr val="black">
                      <a:hueOff val="0"/>
                      <a:satOff val="0"/>
                      <a:lumOff val="0"/>
                      <a:alphaOff val="0"/>
                    </a:prstClr>
                  </a:solidFill>
                </a:rPr>
                <a:t>Оповещение должно быть направлено </a:t>
              </a:r>
              <a:r>
                <a:rPr lang="ru-RU" sz="1400" b="1" dirty="0">
                  <a:solidFill>
                    <a:prstClr val="black">
                      <a:hueOff val="0"/>
                      <a:satOff val="0"/>
                      <a:lumOff val="0"/>
                      <a:alphaOff val="0"/>
                    </a:prstClr>
                  </a:solidFill>
                </a:rPr>
                <a:t>всем</a:t>
              </a:r>
              <a:r>
                <a:rPr lang="ru-RU" sz="1400" dirty="0">
                  <a:solidFill>
                    <a:prstClr val="black">
                      <a:hueOff val="0"/>
                      <a:satOff val="0"/>
                      <a:lumOff val="0"/>
                      <a:alphaOff val="0"/>
                    </a:prstClr>
                  </a:solidFill>
                </a:rPr>
                <a:t> собственникам МКД.</a:t>
              </a:r>
            </a:p>
            <a:p>
              <a:pPr marL="342900" lvl="1" indent="-342900" algn="just" defTabSz="1333500">
                <a:lnSpc>
                  <a:spcPct val="114000"/>
                </a:lnSpc>
                <a:spcBef>
                  <a:spcPct val="0"/>
                </a:spcBef>
                <a:spcAft>
                  <a:spcPct val="15000"/>
                </a:spcAft>
                <a:buFont typeface="+mj-lt"/>
                <a:buAutoNum type="arabicPeriod"/>
              </a:pPr>
              <a:r>
                <a:rPr lang="ru-RU" sz="1400" dirty="0">
                  <a:solidFill>
                    <a:prstClr val="black">
                      <a:hueOff val="0"/>
                      <a:satOff val="0"/>
                      <a:lumOff val="0"/>
                      <a:alphaOff val="0"/>
                    </a:prstClr>
                  </a:solidFill>
                </a:rPr>
                <a:t>Способ оповещения собственников:</a:t>
              </a:r>
            </a:p>
            <a:p>
              <a:pPr marL="800100" lvl="2" indent="-342900" algn="just" defTabSz="1333500">
                <a:lnSpc>
                  <a:spcPct val="114000"/>
                </a:lnSpc>
                <a:spcBef>
                  <a:spcPct val="0"/>
                </a:spcBef>
                <a:spcAft>
                  <a:spcPct val="15000"/>
                </a:spcAft>
                <a:buFont typeface="Arial" panose="020B0604020202020204" pitchFamily="34" charset="0"/>
                <a:buChar char="•"/>
              </a:pPr>
              <a:r>
                <a:rPr lang="ru-RU" sz="1400" dirty="0">
                  <a:solidFill>
                    <a:prstClr val="black">
                      <a:hueOff val="0"/>
                      <a:satOff val="0"/>
                      <a:lumOff val="0"/>
                      <a:alphaOff val="0"/>
                    </a:prstClr>
                  </a:solidFill>
                </a:rPr>
                <a:t>Почтой. Заказным письмом (или иным способом направления, определенном решением собственников МКД).</a:t>
              </a:r>
            </a:p>
            <a:p>
              <a:pPr marL="800100" lvl="2" indent="-342900" algn="just" defTabSz="1333500">
                <a:lnSpc>
                  <a:spcPct val="114000"/>
                </a:lnSpc>
                <a:spcBef>
                  <a:spcPct val="0"/>
                </a:spcBef>
                <a:spcAft>
                  <a:spcPct val="15000"/>
                </a:spcAft>
                <a:buFont typeface="Arial" panose="020B0604020202020204" pitchFamily="34" charset="0"/>
                <a:buChar char="•"/>
              </a:pPr>
              <a:r>
                <a:rPr lang="ru-RU" sz="1400" dirty="0">
                  <a:solidFill>
                    <a:prstClr val="black">
                      <a:hueOff val="0"/>
                      <a:satOff val="0"/>
                      <a:lumOff val="0"/>
                      <a:alphaOff val="0"/>
                    </a:prstClr>
                  </a:solidFill>
                </a:rPr>
                <a:t>Нарочно. Под роспись в журнале уведомлений о получении.</a:t>
              </a:r>
            </a:p>
            <a:p>
              <a:pPr marL="800100" lvl="2" indent="-342900" algn="just" defTabSz="1333500">
                <a:lnSpc>
                  <a:spcPct val="114000"/>
                </a:lnSpc>
                <a:spcBef>
                  <a:spcPct val="0"/>
                </a:spcBef>
                <a:spcAft>
                  <a:spcPct val="15000"/>
                </a:spcAft>
                <a:buFont typeface="Arial" panose="020B0604020202020204" pitchFamily="34" charset="0"/>
                <a:buChar char="•"/>
              </a:pPr>
              <a:r>
                <a:rPr lang="ru-RU" sz="1400" dirty="0">
                  <a:solidFill>
                    <a:prstClr val="black">
                      <a:hueOff val="0"/>
                      <a:satOff val="0"/>
                      <a:lumOff val="0"/>
                      <a:alphaOff val="0"/>
                    </a:prstClr>
                  </a:solidFill>
                </a:rPr>
                <a:t>Размещено в помещении МКД, если такое помещение определено решением собственников.</a:t>
              </a:r>
            </a:p>
            <a:p>
              <a:pPr marL="342900" lvl="1" indent="-342900" algn="just" defTabSz="1333500">
                <a:lnSpc>
                  <a:spcPct val="114000"/>
                </a:lnSpc>
                <a:spcBef>
                  <a:spcPct val="0"/>
                </a:spcBef>
                <a:spcAft>
                  <a:spcPct val="15000"/>
                </a:spcAft>
                <a:buFont typeface="+mj-lt"/>
                <a:buAutoNum type="arabicPeriod"/>
              </a:pPr>
              <a:endParaRPr lang="ru-RU" sz="1400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</a:endParaRPr>
            </a:p>
          </p:txBody>
        </p:sp>
      </p:grpSp>
      <p:sp>
        <p:nvSpPr>
          <p:cNvPr id="3" name="TextBox 2"/>
          <p:cNvSpPr txBox="1"/>
          <p:nvPr/>
        </p:nvSpPr>
        <p:spPr>
          <a:xfrm>
            <a:off x="8904312" y="1529827"/>
            <a:ext cx="162897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000" dirty="0">
                <a:solidFill>
                  <a:prstClr val="white"/>
                </a:solidFill>
              </a:rPr>
              <a:t>*в соотв. с </a:t>
            </a:r>
            <a:r>
              <a:rPr lang="ru-RU" sz="1000" dirty="0" smtClean="0">
                <a:solidFill>
                  <a:prstClr val="white"/>
                </a:solidFill>
              </a:rPr>
              <a:t>ч.4 </a:t>
            </a:r>
            <a:r>
              <a:rPr lang="ru-RU" sz="1000" dirty="0">
                <a:solidFill>
                  <a:prstClr val="white"/>
                </a:solidFill>
              </a:rPr>
              <a:t>ст.45 ЖК РФ</a:t>
            </a:r>
          </a:p>
        </p:txBody>
      </p:sp>
    </p:spTree>
    <p:extLst>
      <p:ext uri="{BB962C8B-B14F-4D97-AF65-F5344CB8AC3E}">
        <p14:creationId xmlns:p14="http://schemas.microsoft.com/office/powerpoint/2010/main" val="129747763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847528" y="620688"/>
            <a:ext cx="8587702" cy="576064"/>
          </a:xfrm>
          <a:prstGeom prst="rect">
            <a:avLst/>
          </a:prstGeom>
          <a:ln>
            <a:noFill/>
          </a:ln>
          <a:effectLst>
            <a:glow>
              <a:schemeClr val="accent1"/>
            </a:glow>
            <a:softEdge rad="12700"/>
          </a:effectLst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lIns="180000" tIns="108000" rIns="180000" bIns="108000" rtlCol="0">
            <a:noAutofit/>
          </a:bodyPr>
          <a:lstStyle/>
          <a:p>
            <a:pPr algn="ctr">
              <a:lnSpc>
                <a:spcPct val="114000"/>
              </a:lnSpc>
            </a:pPr>
            <a:r>
              <a:rPr lang="ru-RU" sz="2000" b="1" dirty="0">
                <a:solidFill>
                  <a:prstClr val="black"/>
                </a:solidFill>
              </a:rPr>
              <a:t>Провести общее собрание собственников МКД</a:t>
            </a:r>
          </a:p>
          <a:p>
            <a:pPr algn="ctr">
              <a:lnSpc>
                <a:spcPct val="114000"/>
              </a:lnSpc>
            </a:pPr>
            <a:endParaRPr lang="ru-RU" sz="2000" b="1" dirty="0">
              <a:solidFill>
                <a:prstClr val="black"/>
              </a:solidFill>
            </a:endParaRPr>
          </a:p>
          <a:p>
            <a:pPr algn="just">
              <a:lnSpc>
                <a:spcPct val="114000"/>
              </a:lnSpc>
            </a:pPr>
            <a:endParaRPr lang="ru-RU" sz="1400" dirty="0">
              <a:solidFill>
                <a:prstClr val="black"/>
              </a:solidFill>
            </a:endParaRPr>
          </a:p>
          <a:p>
            <a:pPr algn="just">
              <a:lnSpc>
                <a:spcPct val="114000"/>
              </a:lnSpc>
            </a:pPr>
            <a:endParaRPr lang="ru-RU" sz="1400" dirty="0">
              <a:solidFill>
                <a:prstClr val="black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802149" y="1008704"/>
            <a:ext cx="8587702" cy="330449"/>
          </a:xfrm>
          <a:prstGeom prst="rect">
            <a:avLst/>
          </a:prstGeom>
          <a:ln>
            <a:noFill/>
          </a:ln>
          <a:effectLst>
            <a:glow>
              <a:schemeClr val="accent1"/>
            </a:glow>
            <a:softEdge rad="12700"/>
          </a:effectLst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lIns="180000" tIns="108000" rIns="180000" bIns="108000" rtlCol="0">
            <a:noAutofit/>
          </a:bodyPr>
          <a:lstStyle/>
          <a:p>
            <a:pPr algn="ctr">
              <a:lnSpc>
                <a:spcPct val="114000"/>
              </a:lnSpc>
            </a:pPr>
            <a:r>
              <a:rPr lang="ru-RU" sz="1200" b="1" dirty="0">
                <a:solidFill>
                  <a:prstClr val="black"/>
                </a:solidFill>
              </a:rPr>
              <a:t>Собрание может быть проведено в очной форме – общее собрание, либо в заочной форме (ст.47-48 ЖК РФ</a:t>
            </a:r>
            <a:r>
              <a:rPr lang="ru-RU" sz="1000" b="1" dirty="0">
                <a:solidFill>
                  <a:prstClr val="black"/>
                </a:solidFill>
              </a:rPr>
              <a:t>).</a:t>
            </a:r>
          </a:p>
          <a:p>
            <a:pPr>
              <a:lnSpc>
                <a:spcPct val="114000"/>
              </a:lnSpc>
            </a:pPr>
            <a:endParaRPr lang="ru-RU" sz="2000" b="1" dirty="0">
              <a:solidFill>
                <a:prstClr val="black"/>
              </a:solidFill>
            </a:endParaRPr>
          </a:p>
          <a:p>
            <a:pPr>
              <a:lnSpc>
                <a:spcPct val="114000"/>
              </a:lnSpc>
            </a:pPr>
            <a:endParaRPr lang="ru-RU" sz="1400" dirty="0">
              <a:solidFill>
                <a:prstClr val="black"/>
              </a:solidFill>
            </a:endParaRPr>
          </a:p>
          <a:p>
            <a:pPr>
              <a:lnSpc>
                <a:spcPct val="114000"/>
              </a:lnSpc>
            </a:pPr>
            <a:endParaRPr lang="ru-RU" sz="1400" dirty="0">
              <a:solidFill>
                <a:prstClr val="black"/>
              </a:solidFill>
            </a:endParaRPr>
          </a:p>
        </p:txBody>
      </p:sp>
      <p:sp>
        <p:nvSpPr>
          <p:cNvPr id="2" name="Скругленный прямоугольник 1"/>
          <p:cNvSpPr/>
          <p:nvPr/>
        </p:nvSpPr>
        <p:spPr>
          <a:xfrm>
            <a:off x="5051884" y="182960"/>
            <a:ext cx="2088232" cy="509736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>
                <a:solidFill>
                  <a:prstClr val="white"/>
                </a:solidFill>
              </a:rPr>
              <a:t>ШАГ №5</a:t>
            </a:r>
          </a:p>
        </p:txBody>
      </p:sp>
      <p:pic>
        <p:nvPicPr>
          <p:cNvPr id="10" name="Picture 2" descr="C:\Users\pc1\Google Диск\ЖКХ\О ФОНДЕ\лого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31704" y="6005837"/>
            <a:ext cx="1440160" cy="8320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Заголовок 1"/>
          <p:cNvSpPr txBox="1">
            <a:spLocks/>
          </p:cNvSpPr>
          <p:nvPr/>
        </p:nvSpPr>
        <p:spPr>
          <a:xfrm>
            <a:off x="3884475" y="6093296"/>
            <a:ext cx="5588518" cy="657174"/>
          </a:xfrm>
          <a:prstGeom prst="rect">
            <a:avLst/>
          </a:prstGeom>
          <a:effectLst>
            <a:outerShdw blurRad="25400" dist="12700" dir="1800000" algn="tl" rotWithShape="0">
              <a:prstClr val="black">
                <a:alpha val="40000"/>
              </a:prstClr>
            </a:outerShdw>
            <a:softEdge rad="50800"/>
          </a:effectLst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1200" b="1" dirty="0">
                <a:solidFill>
                  <a:prstClr val="black"/>
                </a:solidFill>
              </a:rPr>
              <a:t>ФОНД КАПИТАЛЬНОГО РЕМОНТА </a:t>
            </a:r>
            <a:br>
              <a:rPr lang="ru-RU" sz="1200" b="1" dirty="0">
                <a:solidFill>
                  <a:prstClr val="black"/>
                </a:solidFill>
              </a:rPr>
            </a:br>
            <a:r>
              <a:rPr lang="ru-RU" sz="1200" b="1" dirty="0">
                <a:solidFill>
                  <a:prstClr val="black"/>
                </a:solidFill>
              </a:rPr>
              <a:t>ОБЩЕГО ИМУЩЕСТВА В МНОГОКВАРТИРНЫХ ДОМАХ</a:t>
            </a:r>
            <a:endParaRPr lang="ru-RU" sz="1200" dirty="0">
              <a:solidFill>
                <a:prstClr val="black"/>
              </a:solidFill>
            </a:endParaRPr>
          </a:p>
          <a:p>
            <a:r>
              <a:rPr lang="ru-RU" sz="1200" dirty="0">
                <a:solidFill>
                  <a:prstClr val="black"/>
                </a:solidFill>
              </a:rPr>
              <a:t>Калининградской области</a:t>
            </a:r>
          </a:p>
        </p:txBody>
      </p:sp>
      <p:grpSp>
        <p:nvGrpSpPr>
          <p:cNvPr id="14" name="Группа 13"/>
          <p:cNvGrpSpPr/>
          <p:nvPr/>
        </p:nvGrpSpPr>
        <p:grpSpPr>
          <a:xfrm>
            <a:off x="1847528" y="1426612"/>
            <a:ext cx="8587702" cy="4450661"/>
            <a:chOff x="323528" y="1437418"/>
            <a:chExt cx="4176464" cy="4439854"/>
          </a:xfrm>
        </p:grpSpPr>
        <p:sp>
          <p:nvSpPr>
            <p:cNvPr id="15" name="Полилиния 14"/>
            <p:cNvSpPr/>
            <p:nvPr/>
          </p:nvSpPr>
          <p:spPr>
            <a:xfrm>
              <a:off x="323528" y="1437418"/>
              <a:ext cx="4176464" cy="508028"/>
            </a:xfrm>
            <a:custGeom>
              <a:avLst/>
              <a:gdLst>
                <a:gd name="connsiteX0" fmla="*/ 0 w 3899794"/>
                <a:gd name="connsiteY0" fmla="*/ 0 h 864000"/>
                <a:gd name="connsiteX1" fmla="*/ 3899794 w 3899794"/>
                <a:gd name="connsiteY1" fmla="*/ 0 h 864000"/>
                <a:gd name="connsiteX2" fmla="*/ 3899794 w 3899794"/>
                <a:gd name="connsiteY2" fmla="*/ 864000 h 864000"/>
                <a:gd name="connsiteX3" fmla="*/ 0 w 3899794"/>
                <a:gd name="connsiteY3" fmla="*/ 864000 h 864000"/>
                <a:gd name="connsiteX4" fmla="*/ 0 w 3899794"/>
                <a:gd name="connsiteY4" fmla="*/ 0 h 864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899794" h="864000">
                  <a:moveTo>
                    <a:pt x="0" y="0"/>
                  </a:moveTo>
                  <a:lnTo>
                    <a:pt x="3899794" y="0"/>
                  </a:lnTo>
                  <a:lnTo>
                    <a:pt x="3899794" y="864000"/>
                  </a:lnTo>
                  <a:lnTo>
                    <a:pt x="0" y="864000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1">
              <a:schemeClr val="accent1"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06680" tIns="60960" rIns="106680" bIns="60960" numCol="1" spcCol="1270" anchor="ctr" anchorCtr="0">
              <a:noAutofit/>
            </a:bodyPr>
            <a:lstStyle/>
            <a:p>
              <a:pPr algn="ctr" defTabSz="666750">
                <a:spcBef>
                  <a:spcPct val="0"/>
                </a:spcBef>
              </a:pPr>
              <a:r>
                <a:rPr lang="ru-RU" sz="1500" dirty="0">
                  <a:solidFill>
                    <a:prstClr val="white"/>
                  </a:solidFill>
                </a:rPr>
                <a:t>Требования к проведению общего собрания в очной форме*:</a:t>
              </a:r>
              <a:endParaRPr lang="ru-RU" sz="1000" dirty="0">
                <a:solidFill>
                  <a:prstClr val="white"/>
                </a:solidFill>
              </a:endParaRPr>
            </a:p>
          </p:txBody>
        </p:sp>
        <p:sp>
          <p:nvSpPr>
            <p:cNvPr id="16" name="Полилиния 15"/>
            <p:cNvSpPr/>
            <p:nvPr/>
          </p:nvSpPr>
          <p:spPr>
            <a:xfrm>
              <a:off x="323528" y="1979602"/>
              <a:ext cx="4176464" cy="3897670"/>
            </a:xfrm>
            <a:custGeom>
              <a:avLst/>
              <a:gdLst>
                <a:gd name="connsiteX0" fmla="*/ 0 w 3575365"/>
                <a:gd name="connsiteY0" fmla="*/ 0 h 1729350"/>
                <a:gd name="connsiteX1" fmla="*/ 3575365 w 3575365"/>
                <a:gd name="connsiteY1" fmla="*/ 0 h 1729350"/>
                <a:gd name="connsiteX2" fmla="*/ 3575365 w 3575365"/>
                <a:gd name="connsiteY2" fmla="*/ 1729350 h 1729350"/>
                <a:gd name="connsiteX3" fmla="*/ 0 w 3575365"/>
                <a:gd name="connsiteY3" fmla="*/ 1729350 h 1729350"/>
                <a:gd name="connsiteX4" fmla="*/ 0 w 3575365"/>
                <a:gd name="connsiteY4" fmla="*/ 0 h 17293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575365" h="1729350">
                  <a:moveTo>
                    <a:pt x="0" y="0"/>
                  </a:moveTo>
                  <a:lnTo>
                    <a:pt x="3575365" y="0"/>
                  </a:lnTo>
                  <a:lnTo>
                    <a:pt x="3575365" y="1729350"/>
                  </a:lnTo>
                  <a:lnTo>
                    <a:pt x="0" y="1729350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1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72000" tIns="144000" rIns="144000" bIns="144000" numCol="1" spcCol="1270" anchor="t" anchorCtr="0">
              <a:noAutofit/>
            </a:bodyPr>
            <a:lstStyle/>
            <a:p>
              <a:pPr marL="342900" lvl="1" indent="-342900" algn="just" defTabSz="1333500">
                <a:lnSpc>
                  <a:spcPct val="114000"/>
                </a:lnSpc>
                <a:spcBef>
                  <a:spcPct val="0"/>
                </a:spcBef>
                <a:spcAft>
                  <a:spcPct val="15000"/>
                </a:spcAft>
                <a:buFont typeface="+mj-lt"/>
                <a:buAutoNum type="arabicPeriod"/>
              </a:pPr>
              <a:r>
                <a:rPr lang="ru-RU" sz="1400" dirty="0" smtClean="0">
                  <a:solidFill>
                    <a:prstClr val="black">
                      <a:hueOff val="0"/>
                      <a:satOff val="0"/>
                      <a:lumOff val="0"/>
                      <a:alphaOff val="0"/>
                    </a:prstClr>
                  </a:solidFill>
                </a:rPr>
                <a:t>Решение собрания </a:t>
              </a:r>
              <a:r>
                <a:rPr lang="ru-RU" sz="1400" dirty="0">
                  <a:solidFill>
                    <a:prstClr val="black">
                      <a:hueOff val="0"/>
                      <a:satOff val="0"/>
                      <a:lumOff val="0"/>
                      <a:alphaOff val="0"/>
                    </a:prstClr>
                  </a:solidFill>
                </a:rPr>
                <a:t>собственников </a:t>
              </a:r>
              <a:r>
                <a:rPr lang="ru-RU" sz="1400" dirty="0" smtClean="0">
                  <a:solidFill>
                    <a:prstClr val="black">
                      <a:hueOff val="0"/>
                      <a:satOff val="0"/>
                      <a:lumOff val="0"/>
                      <a:alphaOff val="0"/>
                    </a:prstClr>
                  </a:solidFill>
                </a:rPr>
                <a:t>по вопросам выбора способа формирования фонда капитального ремонта будет правомочно</a:t>
              </a:r>
              <a:r>
                <a:rPr lang="ru-RU" sz="1400" dirty="0">
                  <a:solidFill>
                    <a:prstClr val="black">
                      <a:hueOff val="0"/>
                      <a:satOff val="0"/>
                      <a:lumOff val="0"/>
                      <a:alphaOff val="0"/>
                    </a:prstClr>
                  </a:solidFill>
                </a:rPr>
                <a:t>, если </a:t>
              </a:r>
              <a:r>
                <a:rPr lang="ru-RU" sz="1400" dirty="0" smtClean="0">
                  <a:solidFill>
                    <a:prstClr val="black">
                      <a:hueOff val="0"/>
                      <a:satOff val="0"/>
                      <a:lumOff val="0"/>
                      <a:alphaOff val="0"/>
                    </a:prstClr>
                  </a:solidFill>
                </a:rPr>
                <a:t>его примут собственники, обладающие более 2/3 </a:t>
              </a:r>
              <a:r>
                <a:rPr lang="ru-RU" sz="1400" dirty="0">
                  <a:solidFill>
                    <a:prstClr val="black">
                      <a:hueOff val="0"/>
                      <a:satOff val="0"/>
                      <a:lumOff val="0"/>
                      <a:alphaOff val="0"/>
                    </a:prstClr>
                  </a:solidFill>
                </a:rPr>
                <a:t>голосов от общего числа </a:t>
              </a:r>
              <a:r>
                <a:rPr lang="ru-RU" sz="1400" dirty="0" smtClean="0">
                  <a:solidFill>
                    <a:prstClr val="black">
                      <a:hueOff val="0"/>
                      <a:satOff val="0"/>
                      <a:lumOff val="0"/>
                      <a:alphaOff val="0"/>
                    </a:prstClr>
                  </a:solidFill>
                </a:rPr>
                <a:t>(ч.1 </a:t>
              </a:r>
              <a:r>
                <a:rPr lang="ru-RU" sz="1400" dirty="0">
                  <a:solidFill>
                    <a:prstClr val="black">
                      <a:hueOff val="0"/>
                      <a:satOff val="0"/>
                      <a:lumOff val="0"/>
                      <a:alphaOff val="0"/>
                    </a:prstClr>
                  </a:solidFill>
                </a:rPr>
                <a:t>ст.46 ЖК РФ);</a:t>
              </a:r>
            </a:p>
            <a:p>
              <a:pPr marL="342900" lvl="1" indent="-342900" algn="just" defTabSz="1333500">
                <a:lnSpc>
                  <a:spcPct val="114000"/>
                </a:lnSpc>
                <a:spcBef>
                  <a:spcPct val="0"/>
                </a:spcBef>
                <a:spcAft>
                  <a:spcPct val="15000"/>
                </a:spcAft>
                <a:buFont typeface="+mj-lt"/>
                <a:buAutoNum type="arabicPeriod"/>
              </a:pPr>
              <a:r>
                <a:rPr lang="ru-RU" sz="1400" dirty="0">
                  <a:solidFill>
                    <a:prstClr val="black">
                      <a:hueOff val="0"/>
                      <a:satOff val="0"/>
                      <a:lumOff val="0"/>
                      <a:alphaOff val="0"/>
                    </a:prstClr>
                  </a:solidFill>
                </a:rPr>
                <a:t>Повестка </a:t>
              </a:r>
              <a:r>
                <a:rPr lang="ru-RU" sz="1400" dirty="0">
                  <a:solidFill>
                    <a:prstClr val="black">
                      <a:hueOff val="0"/>
                      <a:satOff val="0"/>
                      <a:lumOff val="0"/>
                      <a:alphaOff val="0"/>
                    </a:prstClr>
                  </a:solidFill>
                </a:rPr>
                <a:t>дня общего </a:t>
              </a:r>
              <a:r>
                <a:rPr lang="ru-RU" sz="1400" dirty="0" smtClean="0">
                  <a:solidFill>
                    <a:prstClr val="black">
                      <a:hueOff val="0"/>
                      <a:satOff val="0"/>
                      <a:lumOff val="0"/>
                      <a:alphaOff val="0"/>
                    </a:prstClr>
                  </a:solidFill>
                </a:rPr>
                <a:t>собрания собственников не </a:t>
              </a:r>
              <a:r>
                <a:rPr lang="ru-RU" sz="1400" dirty="0">
                  <a:solidFill>
                    <a:prstClr val="black">
                      <a:hueOff val="0"/>
                      <a:satOff val="0"/>
                      <a:lumOff val="0"/>
                      <a:alphaOff val="0"/>
                    </a:prstClr>
                  </a:solidFill>
                </a:rPr>
                <a:t>может быть изменена;</a:t>
              </a:r>
            </a:p>
            <a:p>
              <a:pPr marL="342900" lvl="1" indent="-342900" algn="just" defTabSz="1333500">
                <a:lnSpc>
                  <a:spcPct val="114000"/>
                </a:lnSpc>
                <a:spcBef>
                  <a:spcPct val="0"/>
                </a:spcBef>
                <a:spcAft>
                  <a:spcPct val="15000"/>
                </a:spcAft>
                <a:buFont typeface="+mj-lt"/>
                <a:buAutoNum type="arabicPeriod"/>
              </a:pPr>
              <a:r>
                <a:rPr lang="ru-RU" sz="1400" dirty="0">
                  <a:solidFill>
                    <a:prstClr val="black">
                      <a:hueOff val="0"/>
                      <a:satOff val="0"/>
                      <a:lumOff val="0"/>
                      <a:alphaOff val="0"/>
                    </a:prstClr>
                  </a:solidFill>
                </a:rPr>
                <a:t>Участники голосования проходят регистрацию в реестре, где указываются сведения:</a:t>
              </a:r>
            </a:p>
            <a:p>
              <a:pPr marL="1200150" lvl="3" indent="-285750" algn="just" defTabSz="1333500">
                <a:lnSpc>
                  <a:spcPct val="114000"/>
                </a:lnSpc>
                <a:spcBef>
                  <a:spcPct val="0"/>
                </a:spcBef>
                <a:spcAft>
                  <a:spcPct val="15000"/>
                </a:spcAft>
                <a:buFont typeface="Arial" panose="020B0604020202020204" pitchFamily="34" charset="0"/>
                <a:buChar char="•"/>
              </a:pPr>
              <a:r>
                <a:rPr lang="ru-RU" sz="1000" dirty="0">
                  <a:solidFill>
                    <a:prstClr val="black">
                      <a:hueOff val="0"/>
                      <a:satOff val="0"/>
                      <a:lumOff val="0"/>
                      <a:alphaOff val="0"/>
                    </a:prstClr>
                  </a:solidFill>
                </a:rPr>
                <a:t>ФИО собственника;</a:t>
              </a:r>
            </a:p>
            <a:p>
              <a:pPr marL="1200150" lvl="3" indent="-285750" algn="just" defTabSz="1333500">
                <a:lnSpc>
                  <a:spcPct val="114000"/>
                </a:lnSpc>
                <a:spcBef>
                  <a:spcPct val="0"/>
                </a:spcBef>
                <a:spcAft>
                  <a:spcPct val="15000"/>
                </a:spcAft>
                <a:buFont typeface="Arial" panose="020B0604020202020204" pitchFamily="34" charset="0"/>
                <a:buChar char="•"/>
              </a:pPr>
              <a:r>
                <a:rPr lang="ru-RU" sz="1000" dirty="0">
                  <a:solidFill>
                    <a:prstClr val="black">
                      <a:hueOff val="0"/>
                      <a:satOff val="0"/>
                      <a:lumOff val="0"/>
                      <a:alphaOff val="0"/>
                    </a:prstClr>
                  </a:solidFill>
                </a:rPr>
                <a:t>Номер помещения;</a:t>
              </a:r>
            </a:p>
            <a:p>
              <a:pPr marL="1200150" lvl="3" indent="-285750" algn="just" defTabSz="1333500">
                <a:lnSpc>
                  <a:spcPct val="114000"/>
                </a:lnSpc>
                <a:spcBef>
                  <a:spcPct val="0"/>
                </a:spcBef>
                <a:spcAft>
                  <a:spcPct val="15000"/>
                </a:spcAft>
                <a:buFont typeface="Arial" panose="020B0604020202020204" pitchFamily="34" charset="0"/>
                <a:buChar char="•"/>
              </a:pPr>
              <a:r>
                <a:rPr lang="ru-RU" sz="1000" dirty="0">
                  <a:solidFill>
                    <a:prstClr val="black"/>
                  </a:solidFill>
                </a:rPr>
                <a:t>Реквизиты правоустанавливающего документа на собственность;</a:t>
              </a:r>
            </a:p>
            <a:p>
              <a:pPr marL="1200150" lvl="3" indent="-285750" algn="just" defTabSz="1333500">
                <a:lnSpc>
                  <a:spcPct val="114000"/>
                </a:lnSpc>
                <a:spcBef>
                  <a:spcPct val="0"/>
                </a:spcBef>
                <a:spcAft>
                  <a:spcPct val="15000"/>
                </a:spcAft>
                <a:buFont typeface="Arial" panose="020B0604020202020204" pitchFamily="34" charset="0"/>
                <a:buChar char="•"/>
              </a:pPr>
              <a:r>
                <a:rPr lang="ru-RU" sz="1000" dirty="0">
                  <a:solidFill>
                    <a:prstClr val="black">
                      <a:hueOff val="0"/>
                      <a:satOff val="0"/>
                      <a:lumOff val="0"/>
                      <a:alphaOff val="0"/>
                    </a:prstClr>
                  </a:solidFill>
                </a:rPr>
                <a:t>Площадь помещения по правоустанавливающему документу;</a:t>
              </a:r>
            </a:p>
            <a:p>
              <a:pPr marL="1200150" lvl="3" indent="-285750" algn="just" defTabSz="1333500">
                <a:lnSpc>
                  <a:spcPct val="114000"/>
                </a:lnSpc>
                <a:spcBef>
                  <a:spcPct val="0"/>
                </a:spcBef>
                <a:spcAft>
                  <a:spcPct val="15000"/>
                </a:spcAft>
                <a:buFont typeface="Arial" panose="020B0604020202020204" pitchFamily="34" charset="0"/>
                <a:buChar char="•"/>
              </a:pPr>
              <a:r>
                <a:rPr lang="ru-RU" sz="1000" dirty="0">
                  <a:solidFill>
                    <a:prstClr val="black">
                      <a:hueOff val="0"/>
                      <a:satOff val="0"/>
                      <a:lumOff val="0"/>
                      <a:alphaOff val="0"/>
                    </a:prstClr>
                  </a:solidFill>
                </a:rPr>
                <a:t>Сведения о представителе собственника и документа удостоверяющего его полномочия;</a:t>
              </a:r>
            </a:p>
            <a:p>
              <a:pPr marL="1200150" lvl="3" indent="-285750" algn="just" defTabSz="1333500">
                <a:lnSpc>
                  <a:spcPct val="114000"/>
                </a:lnSpc>
                <a:spcBef>
                  <a:spcPct val="0"/>
                </a:spcBef>
                <a:spcAft>
                  <a:spcPct val="15000"/>
                </a:spcAft>
                <a:buFont typeface="Arial" panose="020B0604020202020204" pitchFamily="34" charset="0"/>
                <a:buChar char="•"/>
              </a:pPr>
              <a:r>
                <a:rPr lang="ru-RU" sz="1000" dirty="0">
                  <a:solidFill>
                    <a:prstClr val="black">
                      <a:hueOff val="0"/>
                      <a:satOff val="0"/>
                      <a:lumOff val="0"/>
                      <a:alphaOff val="0"/>
                    </a:prstClr>
                  </a:solidFill>
                </a:rPr>
                <a:t>Подпись собственника или его представителя.</a:t>
              </a:r>
            </a:p>
            <a:p>
              <a:pPr marL="342900" lvl="1" indent="-342900" algn="just" defTabSz="1333500">
                <a:lnSpc>
                  <a:spcPct val="114000"/>
                </a:lnSpc>
                <a:spcBef>
                  <a:spcPct val="0"/>
                </a:spcBef>
                <a:spcAft>
                  <a:spcPct val="15000"/>
                </a:spcAft>
                <a:buFont typeface="+mj-lt"/>
                <a:buAutoNum type="arabicPeriod"/>
              </a:pPr>
              <a:r>
                <a:rPr lang="ru-RU" sz="1400" dirty="0">
                  <a:solidFill>
                    <a:prstClr val="black">
                      <a:hueOff val="0"/>
                      <a:satOff val="0"/>
                      <a:lumOff val="0"/>
                      <a:alphaOff val="0"/>
                    </a:prstClr>
                  </a:solidFill>
                </a:rPr>
                <a:t>Собственники имеют право голосовать как лично, так и на основании доверенности </a:t>
              </a:r>
              <a:r>
                <a:rPr lang="ru-RU" sz="1400" dirty="0" smtClean="0">
                  <a:solidFill>
                    <a:prstClr val="black">
                      <a:hueOff val="0"/>
                      <a:satOff val="0"/>
                      <a:lumOff val="0"/>
                      <a:alphaOff val="0"/>
                    </a:prstClr>
                  </a:solidFill>
                </a:rPr>
                <a:t>(ч.1 </a:t>
              </a:r>
              <a:r>
                <a:rPr lang="ru-RU" sz="1400" dirty="0">
                  <a:solidFill>
                    <a:prstClr val="black">
                      <a:hueOff val="0"/>
                      <a:satOff val="0"/>
                      <a:lumOff val="0"/>
                      <a:alphaOff val="0"/>
                    </a:prstClr>
                  </a:solidFill>
                </a:rPr>
                <a:t>ст.48 ЖК РФ);</a:t>
              </a:r>
            </a:p>
            <a:p>
              <a:pPr marL="342900" lvl="1" indent="-342900" algn="just" defTabSz="1333500">
                <a:lnSpc>
                  <a:spcPct val="114000"/>
                </a:lnSpc>
                <a:spcBef>
                  <a:spcPct val="0"/>
                </a:spcBef>
                <a:spcAft>
                  <a:spcPct val="15000"/>
                </a:spcAft>
                <a:buFont typeface="+mj-lt"/>
                <a:buAutoNum type="arabicPeriod"/>
              </a:pPr>
              <a:r>
                <a:rPr lang="ru-RU" sz="1400" dirty="0">
                  <a:solidFill>
                    <a:prstClr val="black">
                      <a:hueOff val="0"/>
                      <a:satOff val="0"/>
                      <a:lumOff val="0"/>
                      <a:alphaOff val="0"/>
                    </a:prstClr>
                  </a:solidFill>
                </a:rPr>
                <a:t>Количество голосов каждого собственника пропорционально его доле в праве общей собственности на общее имущество </a:t>
              </a:r>
              <a:r>
                <a:rPr lang="ru-RU" sz="1400" dirty="0" smtClean="0">
                  <a:solidFill>
                    <a:prstClr val="black">
                      <a:hueOff val="0"/>
                      <a:satOff val="0"/>
                      <a:lumOff val="0"/>
                      <a:alphaOff val="0"/>
                    </a:prstClr>
                  </a:solidFill>
                </a:rPr>
                <a:t>(ч.3 </a:t>
              </a:r>
              <a:r>
                <a:rPr lang="ru-RU" sz="1400" dirty="0">
                  <a:solidFill>
                    <a:prstClr val="black">
                      <a:hueOff val="0"/>
                      <a:satOff val="0"/>
                      <a:lumOff val="0"/>
                      <a:alphaOff val="0"/>
                    </a:prstClr>
                  </a:solidFill>
                </a:rPr>
                <a:t>ст.48 ЖК РФ) .</a:t>
              </a:r>
            </a:p>
            <a:p>
              <a:pPr marL="342900" lvl="1" indent="-342900" algn="just" defTabSz="1333500">
                <a:lnSpc>
                  <a:spcPct val="114000"/>
                </a:lnSpc>
                <a:spcBef>
                  <a:spcPct val="0"/>
                </a:spcBef>
                <a:spcAft>
                  <a:spcPct val="15000"/>
                </a:spcAft>
                <a:buFont typeface="+mj-lt"/>
                <a:buAutoNum type="arabicPeriod"/>
              </a:pPr>
              <a:endParaRPr lang="ru-RU" sz="1400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</a:endParaRPr>
            </a:p>
            <a:p>
              <a:pPr marL="342900" lvl="1" indent="-342900" algn="just" defTabSz="1333500">
                <a:lnSpc>
                  <a:spcPct val="114000"/>
                </a:lnSpc>
                <a:spcBef>
                  <a:spcPct val="0"/>
                </a:spcBef>
                <a:spcAft>
                  <a:spcPct val="15000"/>
                </a:spcAft>
                <a:buFont typeface="+mj-lt"/>
                <a:buAutoNum type="arabicPeriod"/>
              </a:pPr>
              <a:endParaRPr lang="ru-RU" sz="1400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</a:endParaRPr>
            </a:p>
            <a:p>
              <a:pPr marL="342900" lvl="1" indent="-342900" algn="just" defTabSz="1333500">
                <a:lnSpc>
                  <a:spcPct val="114000"/>
                </a:lnSpc>
                <a:spcBef>
                  <a:spcPct val="0"/>
                </a:spcBef>
                <a:spcAft>
                  <a:spcPct val="15000"/>
                </a:spcAft>
                <a:buFont typeface="+mj-lt"/>
                <a:buAutoNum type="arabicPeriod"/>
              </a:pPr>
              <a:endParaRPr lang="ru-RU" sz="1400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</a:endParaRPr>
            </a:p>
          </p:txBody>
        </p:sp>
      </p:grpSp>
      <p:sp>
        <p:nvSpPr>
          <p:cNvPr id="3" name="TextBox 2"/>
          <p:cNvSpPr txBox="1"/>
          <p:nvPr/>
        </p:nvSpPr>
        <p:spPr>
          <a:xfrm>
            <a:off x="8932896" y="1693693"/>
            <a:ext cx="1502334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000" dirty="0">
                <a:solidFill>
                  <a:prstClr val="white"/>
                </a:solidFill>
              </a:rPr>
              <a:t>*в соотв. со ст.48 ЖК РФ</a:t>
            </a:r>
          </a:p>
        </p:txBody>
      </p:sp>
    </p:spTree>
    <p:extLst>
      <p:ext uri="{BB962C8B-B14F-4D97-AF65-F5344CB8AC3E}">
        <p14:creationId xmlns:p14="http://schemas.microsoft.com/office/powerpoint/2010/main" val="183758352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847528" y="620688"/>
            <a:ext cx="8587702" cy="576064"/>
          </a:xfrm>
          <a:prstGeom prst="rect">
            <a:avLst/>
          </a:prstGeom>
          <a:ln>
            <a:noFill/>
          </a:ln>
          <a:effectLst>
            <a:glow>
              <a:schemeClr val="accent1"/>
            </a:glow>
            <a:softEdge rad="12700"/>
          </a:effectLst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lIns="180000" tIns="108000" rIns="180000" bIns="108000" rtlCol="0">
            <a:noAutofit/>
          </a:bodyPr>
          <a:lstStyle/>
          <a:p>
            <a:pPr algn="ctr">
              <a:lnSpc>
                <a:spcPct val="114000"/>
              </a:lnSpc>
            </a:pPr>
            <a:r>
              <a:rPr lang="ru-RU" sz="2000" b="1" dirty="0">
                <a:solidFill>
                  <a:prstClr val="black"/>
                </a:solidFill>
              </a:rPr>
              <a:t>Общее собрание собственников в заочной форме</a:t>
            </a:r>
          </a:p>
          <a:p>
            <a:pPr algn="ctr">
              <a:lnSpc>
                <a:spcPct val="114000"/>
              </a:lnSpc>
            </a:pPr>
            <a:endParaRPr lang="ru-RU" sz="2000" b="1" dirty="0">
              <a:solidFill>
                <a:prstClr val="black"/>
              </a:solidFill>
            </a:endParaRPr>
          </a:p>
          <a:p>
            <a:pPr algn="just">
              <a:lnSpc>
                <a:spcPct val="114000"/>
              </a:lnSpc>
            </a:pPr>
            <a:endParaRPr lang="ru-RU" sz="1400" dirty="0">
              <a:solidFill>
                <a:prstClr val="black"/>
              </a:solidFill>
            </a:endParaRPr>
          </a:p>
          <a:p>
            <a:pPr algn="just">
              <a:lnSpc>
                <a:spcPct val="114000"/>
              </a:lnSpc>
            </a:pPr>
            <a:endParaRPr lang="ru-RU" sz="1400" dirty="0">
              <a:solidFill>
                <a:prstClr val="black"/>
              </a:solidFill>
            </a:endParaRPr>
          </a:p>
        </p:txBody>
      </p:sp>
      <p:sp>
        <p:nvSpPr>
          <p:cNvPr id="2" name="Скругленный прямоугольник 1"/>
          <p:cNvSpPr/>
          <p:nvPr/>
        </p:nvSpPr>
        <p:spPr>
          <a:xfrm>
            <a:off x="5051884" y="182960"/>
            <a:ext cx="2088232" cy="509736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>
                <a:solidFill>
                  <a:prstClr val="white"/>
                </a:solidFill>
              </a:rPr>
              <a:t>ШАГ №6</a:t>
            </a:r>
          </a:p>
        </p:txBody>
      </p:sp>
      <p:pic>
        <p:nvPicPr>
          <p:cNvPr id="10" name="Picture 2" descr="C:\Users\pc1\Google Диск\ЖКХ\О ФОНДЕ\лого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31704" y="6005837"/>
            <a:ext cx="1440160" cy="8320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Заголовок 1"/>
          <p:cNvSpPr txBox="1">
            <a:spLocks/>
          </p:cNvSpPr>
          <p:nvPr/>
        </p:nvSpPr>
        <p:spPr>
          <a:xfrm>
            <a:off x="3884475" y="6093296"/>
            <a:ext cx="5588518" cy="657174"/>
          </a:xfrm>
          <a:prstGeom prst="rect">
            <a:avLst/>
          </a:prstGeom>
          <a:effectLst>
            <a:outerShdw blurRad="25400" dist="12700" dir="1800000" algn="tl" rotWithShape="0">
              <a:prstClr val="black">
                <a:alpha val="40000"/>
              </a:prstClr>
            </a:outerShdw>
            <a:softEdge rad="50800"/>
          </a:effectLst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1200" b="1" dirty="0">
                <a:solidFill>
                  <a:prstClr val="black"/>
                </a:solidFill>
              </a:rPr>
              <a:t>ФОНД КАПИТАЛЬНОГО РЕМОНТА </a:t>
            </a:r>
            <a:br>
              <a:rPr lang="ru-RU" sz="1200" b="1" dirty="0">
                <a:solidFill>
                  <a:prstClr val="black"/>
                </a:solidFill>
              </a:rPr>
            </a:br>
            <a:r>
              <a:rPr lang="ru-RU" sz="1200" b="1" dirty="0">
                <a:solidFill>
                  <a:prstClr val="black"/>
                </a:solidFill>
              </a:rPr>
              <a:t>ОБЩЕГО ИМУЩЕСТВА В МНОГОКВАРТИРНЫХ ДОМАХ</a:t>
            </a:r>
            <a:endParaRPr lang="ru-RU" sz="1200" dirty="0">
              <a:solidFill>
                <a:prstClr val="black"/>
              </a:solidFill>
            </a:endParaRPr>
          </a:p>
          <a:p>
            <a:r>
              <a:rPr lang="ru-RU" sz="1200" dirty="0">
                <a:solidFill>
                  <a:prstClr val="black"/>
                </a:solidFill>
              </a:rPr>
              <a:t>Калининградской области</a:t>
            </a:r>
          </a:p>
        </p:txBody>
      </p:sp>
      <p:grpSp>
        <p:nvGrpSpPr>
          <p:cNvPr id="14" name="Группа 13"/>
          <p:cNvGrpSpPr/>
          <p:nvPr/>
        </p:nvGrpSpPr>
        <p:grpSpPr>
          <a:xfrm>
            <a:off x="1847528" y="1052737"/>
            <a:ext cx="8587702" cy="5058816"/>
            <a:chOff x="323528" y="1437418"/>
            <a:chExt cx="4176464" cy="4731646"/>
          </a:xfrm>
        </p:grpSpPr>
        <p:sp>
          <p:nvSpPr>
            <p:cNvPr id="15" name="Полилиния 14"/>
            <p:cNvSpPr/>
            <p:nvPr/>
          </p:nvSpPr>
          <p:spPr>
            <a:xfrm>
              <a:off x="323528" y="1437418"/>
              <a:ext cx="4176464" cy="508028"/>
            </a:xfrm>
            <a:custGeom>
              <a:avLst/>
              <a:gdLst>
                <a:gd name="connsiteX0" fmla="*/ 0 w 3899794"/>
                <a:gd name="connsiteY0" fmla="*/ 0 h 864000"/>
                <a:gd name="connsiteX1" fmla="*/ 3899794 w 3899794"/>
                <a:gd name="connsiteY1" fmla="*/ 0 h 864000"/>
                <a:gd name="connsiteX2" fmla="*/ 3899794 w 3899794"/>
                <a:gd name="connsiteY2" fmla="*/ 864000 h 864000"/>
                <a:gd name="connsiteX3" fmla="*/ 0 w 3899794"/>
                <a:gd name="connsiteY3" fmla="*/ 864000 h 864000"/>
                <a:gd name="connsiteX4" fmla="*/ 0 w 3899794"/>
                <a:gd name="connsiteY4" fmla="*/ 0 h 864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899794" h="864000">
                  <a:moveTo>
                    <a:pt x="0" y="0"/>
                  </a:moveTo>
                  <a:lnTo>
                    <a:pt x="3899794" y="0"/>
                  </a:lnTo>
                  <a:lnTo>
                    <a:pt x="3899794" y="864000"/>
                  </a:lnTo>
                  <a:lnTo>
                    <a:pt x="0" y="864000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1">
              <a:schemeClr val="accent1"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06680" tIns="60960" rIns="106680" bIns="60960" numCol="1" spcCol="1270" anchor="ctr" anchorCtr="0">
              <a:noAutofit/>
            </a:bodyPr>
            <a:lstStyle/>
            <a:p>
              <a:pPr algn="ctr" defTabSz="666750">
                <a:spcBef>
                  <a:spcPct val="0"/>
                </a:spcBef>
              </a:pPr>
              <a:r>
                <a:rPr lang="ru-RU" sz="1500" dirty="0">
                  <a:solidFill>
                    <a:prstClr val="white"/>
                  </a:solidFill>
                </a:rPr>
                <a:t>Особенности проведения собрания в заочной форме*:</a:t>
              </a:r>
              <a:endParaRPr lang="ru-RU" sz="1000" dirty="0">
                <a:solidFill>
                  <a:prstClr val="white"/>
                </a:solidFill>
              </a:endParaRPr>
            </a:p>
          </p:txBody>
        </p:sp>
        <p:sp>
          <p:nvSpPr>
            <p:cNvPr id="16" name="Полилиния 15"/>
            <p:cNvSpPr/>
            <p:nvPr/>
          </p:nvSpPr>
          <p:spPr>
            <a:xfrm>
              <a:off x="323528" y="1945446"/>
              <a:ext cx="4176464" cy="4223618"/>
            </a:xfrm>
            <a:custGeom>
              <a:avLst/>
              <a:gdLst>
                <a:gd name="connsiteX0" fmla="*/ 0 w 3575365"/>
                <a:gd name="connsiteY0" fmla="*/ 0 h 1729350"/>
                <a:gd name="connsiteX1" fmla="*/ 3575365 w 3575365"/>
                <a:gd name="connsiteY1" fmla="*/ 0 h 1729350"/>
                <a:gd name="connsiteX2" fmla="*/ 3575365 w 3575365"/>
                <a:gd name="connsiteY2" fmla="*/ 1729350 h 1729350"/>
                <a:gd name="connsiteX3" fmla="*/ 0 w 3575365"/>
                <a:gd name="connsiteY3" fmla="*/ 1729350 h 1729350"/>
                <a:gd name="connsiteX4" fmla="*/ 0 w 3575365"/>
                <a:gd name="connsiteY4" fmla="*/ 0 h 17293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575365" h="1729350">
                  <a:moveTo>
                    <a:pt x="0" y="0"/>
                  </a:moveTo>
                  <a:lnTo>
                    <a:pt x="3575365" y="0"/>
                  </a:lnTo>
                  <a:lnTo>
                    <a:pt x="3575365" y="1729350"/>
                  </a:lnTo>
                  <a:lnTo>
                    <a:pt x="0" y="1729350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1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72000" tIns="144000" rIns="144000" bIns="144000" numCol="1" spcCol="1270" anchor="t" anchorCtr="0">
              <a:noAutofit/>
            </a:bodyPr>
            <a:lstStyle/>
            <a:p>
              <a:pPr marL="342900" lvl="1" indent="-342900" algn="just" defTabSz="1333500">
                <a:lnSpc>
                  <a:spcPct val="114000"/>
                </a:lnSpc>
                <a:spcBef>
                  <a:spcPct val="0"/>
                </a:spcBef>
                <a:spcAft>
                  <a:spcPct val="15000"/>
                </a:spcAft>
                <a:buFont typeface="+mj-lt"/>
                <a:buAutoNum type="arabicPeriod"/>
              </a:pPr>
              <a:r>
                <a:rPr lang="ru-RU" sz="1200" dirty="0">
                  <a:solidFill>
                    <a:prstClr val="black">
                      <a:hueOff val="0"/>
                      <a:satOff val="0"/>
                      <a:lumOff val="0"/>
                      <a:alphaOff val="0"/>
                    </a:prstClr>
                  </a:solidFill>
                </a:rPr>
                <a:t>В случае, если общее собрание собственников в очной форме не имело кворума, собрание собственников проводится в заочной форме.</a:t>
              </a:r>
            </a:p>
            <a:p>
              <a:pPr marL="342900" lvl="1" indent="-342900" algn="just" defTabSz="1333500">
                <a:lnSpc>
                  <a:spcPct val="114000"/>
                </a:lnSpc>
                <a:spcBef>
                  <a:spcPct val="0"/>
                </a:spcBef>
                <a:spcAft>
                  <a:spcPct val="15000"/>
                </a:spcAft>
                <a:buFont typeface="+mj-lt"/>
                <a:buAutoNum type="arabicPeriod"/>
              </a:pPr>
              <a:r>
                <a:rPr lang="ru-RU" sz="1200" dirty="0">
                  <a:solidFill>
                    <a:prstClr val="black">
                      <a:hueOff val="0"/>
                      <a:satOff val="0"/>
                      <a:lumOff val="0"/>
                      <a:alphaOff val="0"/>
                    </a:prstClr>
                  </a:solidFill>
                </a:rPr>
                <a:t>До собственников доводится сообщение о проведении заочного голосования.</a:t>
              </a:r>
            </a:p>
            <a:p>
              <a:pPr marL="342900" lvl="1" indent="-342900" algn="just" defTabSz="1333500">
                <a:lnSpc>
                  <a:spcPct val="114000"/>
                </a:lnSpc>
                <a:spcBef>
                  <a:spcPct val="0"/>
                </a:spcBef>
                <a:spcAft>
                  <a:spcPct val="15000"/>
                </a:spcAft>
                <a:buFont typeface="+mj-lt"/>
                <a:buAutoNum type="arabicPeriod"/>
              </a:pPr>
              <a:r>
                <a:rPr lang="ru-RU" sz="1200" dirty="0">
                  <a:solidFill>
                    <a:prstClr val="black">
                      <a:hueOff val="0"/>
                      <a:satOff val="0"/>
                      <a:lumOff val="0"/>
                      <a:alphaOff val="0"/>
                    </a:prstClr>
                  </a:solidFill>
                </a:rPr>
                <a:t>Решения собственников оформляются письменно на бланке бюллетеня и направляются по месту или адресу, который указан в сообщении о проведении голосования.</a:t>
              </a:r>
            </a:p>
            <a:p>
              <a:pPr marL="342900" lvl="1" indent="-342900" algn="just" defTabSz="1333500">
                <a:lnSpc>
                  <a:spcPct val="114000"/>
                </a:lnSpc>
                <a:spcBef>
                  <a:spcPct val="0"/>
                </a:spcBef>
                <a:spcAft>
                  <a:spcPct val="15000"/>
                </a:spcAft>
                <a:buFont typeface="+mj-lt"/>
                <a:buAutoNum type="arabicPeriod"/>
              </a:pPr>
              <a:r>
                <a:rPr lang="ru-RU" sz="1200" dirty="0">
                  <a:solidFill>
                    <a:prstClr val="black">
                      <a:hueOff val="0"/>
                      <a:satOff val="0"/>
                      <a:lumOff val="0"/>
                      <a:alphaOff val="0"/>
                    </a:prstClr>
                  </a:solidFill>
                </a:rPr>
                <a:t>Бюллетень для голосования должен содержать сведения:</a:t>
              </a:r>
            </a:p>
            <a:p>
              <a:pPr marL="1200150" lvl="3" indent="-285750" algn="just" defTabSz="1333500">
                <a:spcBef>
                  <a:spcPct val="0"/>
                </a:spcBef>
                <a:spcAft>
                  <a:spcPct val="15000"/>
                </a:spcAft>
                <a:buFont typeface="Arial" panose="020B0604020202020204" pitchFamily="34" charset="0"/>
                <a:buChar char="•"/>
              </a:pPr>
              <a:r>
                <a:rPr lang="ru-RU" sz="1200" dirty="0">
                  <a:solidFill>
                    <a:prstClr val="black">
                      <a:hueOff val="0"/>
                      <a:satOff val="0"/>
                      <a:lumOff val="0"/>
                      <a:alphaOff val="0"/>
                    </a:prstClr>
                  </a:solidFill>
                </a:rPr>
                <a:t>ФИО собственника;</a:t>
              </a:r>
            </a:p>
            <a:p>
              <a:pPr marL="1200150" lvl="3" indent="-285750" algn="just" defTabSz="1333500">
                <a:spcBef>
                  <a:spcPct val="0"/>
                </a:spcBef>
                <a:spcAft>
                  <a:spcPct val="15000"/>
                </a:spcAft>
                <a:buFont typeface="Arial" panose="020B0604020202020204" pitchFamily="34" charset="0"/>
                <a:buChar char="•"/>
              </a:pPr>
              <a:r>
                <a:rPr lang="ru-RU" sz="1200" dirty="0">
                  <a:solidFill>
                    <a:prstClr val="black">
                      <a:hueOff val="0"/>
                      <a:satOff val="0"/>
                      <a:lumOff val="0"/>
                      <a:alphaOff val="0"/>
                    </a:prstClr>
                  </a:solidFill>
                </a:rPr>
                <a:t>номер помещения;</a:t>
              </a:r>
            </a:p>
            <a:p>
              <a:pPr marL="1200150" lvl="3" indent="-285750" algn="just" defTabSz="1333500">
                <a:spcBef>
                  <a:spcPct val="0"/>
                </a:spcBef>
                <a:spcAft>
                  <a:spcPct val="15000"/>
                </a:spcAft>
                <a:buFont typeface="Arial" panose="020B0604020202020204" pitchFamily="34" charset="0"/>
                <a:buChar char="•"/>
              </a:pPr>
              <a:r>
                <a:rPr lang="ru-RU" sz="1200" dirty="0">
                  <a:solidFill>
                    <a:prstClr val="black"/>
                  </a:solidFill>
                </a:rPr>
                <a:t>реквизиты правоустанавливающего документа на собственность;</a:t>
              </a:r>
            </a:p>
            <a:p>
              <a:pPr marL="1200150" lvl="3" indent="-285750" algn="just" defTabSz="1333500">
                <a:spcBef>
                  <a:spcPct val="0"/>
                </a:spcBef>
                <a:spcAft>
                  <a:spcPct val="15000"/>
                </a:spcAft>
                <a:buFont typeface="Arial" panose="020B0604020202020204" pitchFamily="34" charset="0"/>
                <a:buChar char="•"/>
              </a:pPr>
              <a:r>
                <a:rPr lang="ru-RU" sz="1200" dirty="0">
                  <a:solidFill>
                    <a:prstClr val="black">
                      <a:hueOff val="0"/>
                      <a:satOff val="0"/>
                      <a:lumOff val="0"/>
                      <a:alphaOff val="0"/>
                    </a:prstClr>
                  </a:solidFill>
                </a:rPr>
                <a:t>площадь помещения по правоустанавливающему документу;</a:t>
              </a:r>
            </a:p>
            <a:p>
              <a:pPr marL="1200150" lvl="3" indent="-285750" algn="just" defTabSz="1333500">
                <a:spcBef>
                  <a:spcPct val="0"/>
                </a:spcBef>
                <a:spcAft>
                  <a:spcPct val="15000"/>
                </a:spcAft>
                <a:buFont typeface="Arial" panose="020B0604020202020204" pitchFamily="34" charset="0"/>
                <a:buChar char="•"/>
              </a:pPr>
              <a:r>
                <a:rPr lang="ru-RU" sz="1200" dirty="0">
                  <a:solidFill>
                    <a:prstClr val="black">
                      <a:hueOff val="0"/>
                      <a:satOff val="0"/>
                      <a:lumOff val="0"/>
                      <a:alphaOff val="0"/>
                    </a:prstClr>
                  </a:solidFill>
                </a:rPr>
                <a:t>сведения о представителе собственника и документа удостоверяющего его полномочия;</a:t>
              </a:r>
            </a:p>
            <a:p>
              <a:pPr marL="1200150" lvl="3" indent="-285750" algn="just" defTabSz="1333500">
                <a:spcBef>
                  <a:spcPct val="0"/>
                </a:spcBef>
                <a:spcAft>
                  <a:spcPct val="15000"/>
                </a:spcAft>
                <a:buFont typeface="Arial" panose="020B0604020202020204" pitchFamily="34" charset="0"/>
                <a:buChar char="•"/>
              </a:pPr>
              <a:r>
                <a:rPr lang="ru-RU" sz="1200" dirty="0">
                  <a:solidFill>
                    <a:prstClr val="black">
                      <a:hueOff val="0"/>
                      <a:satOff val="0"/>
                      <a:lumOff val="0"/>
                      <a:alphaOff val="0"/>
                    </a:prstClr>
                  </a:solidFill>
                </a:rPr>
                <a:t>подпись собственника или его представителя.</a:t>
              </a:r>
            </a:p>
            <a:p>
              <a:pPr marL="342900" lvl="1" indent="-342900" algn="just" defTabSz="1333500">
                <a:lnSpc>
                  <a:spcPct val="114000"/>
                </a:lnSpc>
                <a:spcBef>
                  <a:spcPct val="0"/>
                </a:spcBef>
                <a:spcAft>
                  <a:spcPct val="15000"/>
                </a:spcAft>
                <a:buFont typeface="+mj-lt"/>
                <a:buAutoNum type="arabicPeriod"/>
              </a:pPr>
              <a:r>
                <a:rPr lang="ru-RU" sz="1200" dirty="0">
                  <a:solidFill>
                    <a:prstClr val="black">
                      <a:hueOff val="0"/>
                      <a:satOff val="0"/>
                      <a:lumOff val="0"/>
                      <a:alphaOff val="0"/>
                    </a:prstClr>
                  </a:solidFill>
                </a:rPr>
                <a:t>Принявшими участие в голосовании считаются собственники, чьи бюллетени были получены до даты окончания их приема (указывается в сообщении).</a:t>
              </a:r>
            </a:p>
            <a:p>
              <a:pPr marL="342900" lvl="1" indent="-342900" algn="just" defTabSz="1333500">
                <a:lnSpc>
                  <a:spcPct val="114000"/>
                </a:lnSpc>
                <a:spcBef>
                  <a:spcPct val="0"/>
                </a:spcBef>
                <a:spcAft>
                  <a:spcPct val="15000"/>
                </a:spcAft>
                <a:buFont typeface="+mj-lt"/>
                <a:buAutoNum type="arabicPeriod"/>
              </a:pPr>
              <a:r>
                <a:rPr lang="ru-RU" sz="1200" dirty="0">
                  <a:solidFill>
                    <a:prstClr val="black">
                      <a:hueOff val="0"/>
                      <a:satOff val="0"/>
                      <a:lumOff val="0"/>
                      <a:alphaOff val="0"/>
                    </a:prstClr>
                  </a:solidFill>
                </a:rPr>
                <a:t>Решение собрания собственников по вопросам выбора способа формирования фонда капитального ремонта будет правомочно, </a:t>
              </a:r>
              <a:r>
                <a:rPr lang="ru-RU" sz="1200" dirty="0">
                  <a:solidFill>
                    <a:prstClr val="black">
                      <a:hueOff val="0"/>
                      <a:satOff val="0"/>
                      <a:lumOff val="0"/>
                      <a:alphaOff val="0"/>
                    </a:prstClr>
                  </a:solidFill>
                </a:rPr>
                <a:t>если будут получены бюллетени от собственников обладающих более 2/3 голосов от общего числа </a:t>
              </a:r>
              <a:r>
                <a:rPr lang="ru-RU" sz="1200" dirty="0" smtClean="0">
                  <a:solidFill>
                    <a:prstClr val="black">
                      <a:hueOff val="0"/>
                      <a:satOff val="0"/>
                      <a:lumOff val="0"/>
                      <a:alphaOff val="0"/>
                    </a:prstClr>
                  </a:solidFill>
                </a:rPr>
                <a:t>(ч.1 </a:t>
              </a:r>
              <a:r>
                <a:rPr lang="ru-RU" sz="1200" dirty="0">
                  <a:solidFill>
                    <a:prstClr val="black">
                      <a:hueOff val="0"/>
                      <a:satOff val="0"/>
                      <a:lumOff val="0"/>
                      <a:alphaOff val="0"/>
                    </a:prstClr>
                  </a:solidFill>
                </a:rPr>
                <a:t>ст.46 ЖК РФ).</a:t>
              </a:r>
            </a:p>
            <a:p>
              <a:pPr marL="342900" lvl="1" indent="-342900" algn="just" defTabSz="1333500">
                <a:lnSpc>
                  <a:spcPct val="114000"/>
                </a:lnSpc>
                <a:spcBef>
                  <a:spcPct val="0"/>
                </a:spcBef>
                <a:spcAft>
                  <a:spcPct val="15000"/>
                </a:spcAft>
                <a:buFont typeface="+mj-lt"/>
                <a:buAutoNum type="arabicPeriod"/>
              </a:pPr>
              <a:r>
                <a:rPr lang="ru-RU" sz="1200" dirty="0">
                  <a:solidFill>
                    <a:prstClr val="black">
                      <a:hueOff val="0"/>
                      <a:satOff val="0"/>
                      <a:lumOff val="0"/>
                      <a:alphaOff val="0"/>
                    </a:prstClr>
                  </a:solidFill>
                </a:rPr>
                <a:t>Собственники имеют право голосовать как лично, так и на основании доверенности </a:t>
              </a:r>
              <a:r>
                <a:rPr lang="ru-RU" sz="1200" dirty="0" smtClean="0">
                  <a:solidFill>
                    <a:prstClr val="black">
                      <a:hueOff val="0"/>
                      <a:satOff val="0"/>
                      <a:lumOff val="0"/>
                      <a:alphaOff val="0"/>
                    </a:prstClr>
                  </a:solidFill>
                </a:rPr>
                <a:t>(ч.1 </a:t>
              </a:r>
              <a:r>
                <a:rPr lang="ru-RU" sz="1200" dirty="0">
                  <a:solidFill>
                    <a:prstClr val="black">
                      <a:hueOff val="0"/>
                      <a:satOff val="0"/>
                      <a:lumOff val="0"/>
                      <a:alphaOff val="0"/>
                    </a:prstClr>
                  </a:solidFill>
                </a:rPr>
                <a:t>ст.48 ЖК РФ).</a:t>
              </a:r>
            </a:p>
            <a:p>
              <a:pPr marL="342900" lvl="1" indent="-342900" algn="just" defTabSz="1333500">
                <a:lnSpc>
                  <a:spcPct val="114000"/>
                </a:lnSpc>
                <a:spcBef>
                  <a:spcPct val="0"/>
                </a:spcBef>
                <a:spcAft>
                  <a:spcPct val="15000"/>
                </a:spcAft>
                <a:buFont typeface="+mj-lt"/>
                <a:buAutoNum type="arabicPeriod"/>
              </a:pPr>
              <a:r>
                <a:rPr lang="ru-RU" sz="1200" dirty="0">
                  <a:solidFill>
                    <a:prstClr val="black">
                      <a:hueOff val="0"/>
                      <a:satOff val="0"/>
                      <a:lumOff val="0"/>
                      <a:alphaOff val="0"/>
                    </a:prstClr>
                  </a:solidFill>
                </a:rPr>
                <a:t>Количество голосов каждого собственника пропорционально его доле в праве общей собственности на общее имущество </a:t>
              </a:r>
              <a:r>
                <a:rPr lang="ru-RU" sz="1200" dirty="0" smtClean="0">
                  <a:solidFill>
                    <a:prstClr val="black">
                      <a:hueOff val="0"/>
                      <a:satOff val="0"/>
                      <a:lumOff val="0"/>
                      <a:alphaOff val="0"/>
                    </a:prstClr>
                  </a:solidFill>
                </a:rPr>
                <a:t>(ч.3 </a:t>
              </a:r>
              <a:r>
                <a:rPr lang="ru-RU" sz="1200" dirty="0">
                  <a:solidFill>
                    <a:prstClr val="black">
                      <a:hueOff val="0"/>
                      <a:satOff val="0"/>
                      <a:lumOff val="0"/>
                      <a:alphaOff val="0"/>
                    </a:prstClr>
                  </a:solidFill>
                </a:rPr>
                <a:t>ст.48 ЖК РФ) .</a:t>
              </a:r>
            </a:p>
            <a:p>
              <a:pPr marL="342900" lvl="1" indent="-342900" algn="just" defTabSz="1333500">
                <a:lnSpc>
                  <a:spcPct val="114000"/>
                </a:lnSpc>
                <a:spcBef>
                  <a:spcPct val="0"/>
                </a:spcBef>
                <a:spcAft>
                  <a:spcPct val="15000"/>
                </a:spcAft>
                <a:buFont typeface="+mj-lt"/>
                <a:buAutoNum type="arabicPeriod"/>
              </a:pPr>
              <a:endParaRPr lang="ru-RU" sz="1400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</a:endParaRPr>
            </a:p>
            <a:p>
              <a:pPr marL="342900" lvl="1" indent="-342900" algn="just" defTabSz="1333500">
                <a:lnSpc>
                  <a:spcPct val="114000"/>
                </a:lnSpc>
                <a:spcBef>
                  <a:spcPct val="0"/>
                </a:spcBef>
                <a:spcAft>
                  <a:spcPct val="15000"/>
                </a:spcAft>
                <a:buFont typeface="+mj-lt"/>
                <a:buAutoNum type="arabicPeriod"/>
              </a:pPr>
              <a:endParaRPr lang="ru-RU" sz="1400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</a:endParaRPr>
            </a:p>
            <a:p>
              <a:pPr marL="342900" lvl="1" indent="-342900" algn="just" defTabSz="1333500">
                <a:lnSpc>
                  <a:spcPct val="114000"/>
                </a:lnSpc>
                <a:spcBef>
                  <a:spcPct val="0"/>
                </a:spcBef>
                <a:spcAft>
                  <a:spcPct val="15000"/>
                </a:spcAft>
                <a:buFont typeface="+mj-lt"/>
                <a:buAutoNum type="arabicPeriod"/>
              </a:pPr>
              <a:endParaRPr lang="ru-RU" sz="1400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</a:endParaRPr>
            </a:p>
          </p:txBody>
        </p:sp>
      </p:grpSp>
      <p:sp>
        <p:nvSpPr>
          <p:cNvPr id="3" name="TextBox 2"/>
          <p:cNvSpPr txBox="1"/>
          <p:nvPr/>
        </p:nvSpPr>
        <p:spPr>
          <a:xfrm>
            <a:off x="8932896" y="1367930"/>
            <a:ext cx="1502334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000" dirty="0">
                <a:solidFill>
                  <a:prstClr val="white"/>
                </a:solidFill>
              </a:rPr>
              <a:t>*в соотв. со ст.47 ЖК РФ</a:t>
            </a:r>
          </a:p>
        </p:txBody>
      </p:sp>
    </p:spTree>
    <p:extLst>
      <p:ext uri="{BB962C8B-B14F-4D97-AF65-F5344CB8AC3E}">
        <p14:creationId xmlns:p14="http://schemas.microsoft.com/office/powerpoint/2010/main" val="321715877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847528" y="620688"/>
            <a:ext cx="8587702" cy="576064"/>
          </a:xfrm>
          <a:prstGeom prst="rect">
            <a:avLst/>
          </a:prstGeom>
          <a:ln>
            <a:noFill/>
          </a:ln>
          <a:effectLst>
            <a:glow>
              <a:schemeClr val="accent1"/>
            </a:glow>
            <a:softEdge rad="12700"/>
          </a:effectLst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lIns="180000" tIns="108000" rIns="180000" bIns="108000" rtlCol="0">
            <a:noAutofit/>
          </a:bodyPr>
          <a:lstStyle/>
          <a:p>
            <a:pPr algn="ctr">
              <a:lnSpc>
                <a:spcPct val="114000"/>
              </a:lnSpc>
            </a:pPr>
            <a:r>
              <a:rPr lang="ru-RU" sz="2000" b="1" dirty="0">
                <a:solidFill>
                  <a:prstClr val="black"/>
                </a:solidFill>
              </a:rPr>
              <a:t>Оформить протокол общего собрания собственников МКД</a:t>
            </a:r>
          </a:p>
          <a:p>
            <a:pPr algn="ctr">
              <a:lnSpc>
                <a:spcPct val="114000"/>
              </a:lnSpc>
            </a:pPr>
            <a:endParaRPr lang="ru-RU" sz="2000" b="1" dirty="0">
              <a:solidFill>
                <a:prstClr val="black"/>
              </a:solidFill>
            </a:endParaRPr>
          </a:p>
          <a:p>
            <a:pPr algn="just">
              <a:lnSpc>
                <a:spcPct val="114000"/>
              </a:lnSpc>
            </a:pPr>
            <a:endParaRPr lang="ru-RU" sz="1400" dirty="0">
              <a:solidFill>
                <a:prstClr val="black"/>
              </a:solidFill>
            </a:endParaRPr>
          </a:p>
          <a:p>
            <a:pPr algn="just">
              <a:lnSpc>
                <a:spcPct val="114000"/>
              </a:lnSpc>
            </a:pPr>
            <a:endParaRPr lang="ru-RU" sz="1400" dirty="0">
              <a:solidFill>
                <a:prstClr val="black"/>
              </a:solidFill>
            </a:endParaRPr>
          </a:p>
        </p:txBody>
      </p:sp>
      <p:sp>
        <p:nvSpPr>
          <p:cNvPr id="2" name="Скругленный прямоугольник 1"/>
          <p:cNvSpPr/>
          <p:nvPr/>
        </p:nvSpPr>
        <p:spPr>
          <a:xfrm>
            <a:off x="5051884" y="182960"/>
            <a:ext cx="2088232" cy="509736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>
                <a:solidFill>
                  <a:prstClr val="white"/>
                </a:solidFill>
              </a:rPr>
              <a:t>ШАГ №7</a:t>
            </a:r>
          </a:p>
        </p:txBody>
      </p:sp>
      <p:pic>
        <p:nvPicPr>
          <p:cNvPr id="10" name="Picture 2" descr="C:\Users\pc1\Google Диск\ЖКХ\О ФОНДЕ\лого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31704" y="6005837"/>
            <a:ext cx="1440160" cy="8320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Заголовок 1"/>
          <p:cNvSpPr txBox="1">
            <a:spLocks/>
          </p:cNvSpPr>
          <p:nvPr/>
        </p:nvSpPr>
        <p:spPr>
          <a:xfrm>
            <a:off x="3884475" y="6093296"/>
            <a:ext cx="5588518" cy="657174"/>
          </a:xfrm>
          <a:prstGeom prst="rect">
            <a:avLst/>
          </a:prstGeom>
          <a:effectLst>
            <a:outerShdw blurRad="25400" dist="12700" dir="1800000" algn="tl" rotWithShape="0">
              <a:prstClr val="black">
                <a:alpha val="40000"/>
              </a:prstClr>
            </a:outerShdw>
            <a:softEdge rad="50800"/>
          </a:effectLst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1200" b="1" dirty="0">
                <a:solidFill>
                  <a:prstClr val="black"/>
                </a:solidFill>
              </a:rPr>
              <a:t>ФОНД КАПИТАЛЬНОГО РЕМОНТА </a:t>
            </a:r>
            <a:br>
              <a:rPr lang="ru-RU" sz="1200" b="1" dirty="0">
                <a:solidFill>
                  <a:prstClr val="black"/>
                </a:solidFill>
              </a:rPr>
            </a:br>
            <a:r>
              <a:rPr lang="ru-RU" sz="1200" b="1" dirty="0">
                <a:solidFill>
                  <a:prstClr val="black"/>
                </a:solidFill>
              </a:rPr>
              <a:t>ОБЩЕГО ИМУЩЕСТВА В МНОГОКВАРТИРНЫХ ДОМАХ</a:t>
            </a:r>
            <a:endParaRPr lang="ru-RU" sz="1200" dirty="0">
              <a:solidFill>
                <a:prstClr val="black"/>
              </a:solidFill>
            </a:endParaRPr>
          </a:p>
          <a:p>
            <a:r>
              <a:rPr lang="ru-RU" sz="1200" dirty="0">
                <a:solidFill>
                  <a:prstClr val="black"/>
                </a:solidFill>
              </a:rPr>
              <a:t>Калининградской области</a:t>
            </a:r>
          </a:p>
        </p:txBody>
      </p:sp>
      <p:grpSp>
        <p:nvGrpSpPr>
          <p:cNvPr id="14" name="Группа 13"/>
          <p:cNvGrpSpPr/>
          <p:nvPr/>
        </p:nvGrpSpPr>
        <p:grpSpPr>
          <a:xfrm>
            <a:off x="1847528" y="1214372"/>
            <a:ext cx="8587702" cy="4662900"/>
            <a:chOff x="323528" y="1437418"/>
            <a:chExt cx="4176464" cy="4649845"/>
          </a:xfrm>
        </p:grpSpPr>
        <p:sp>
          <p:nvSpPr>
            <p:cNvPr id="15" name="Полилиния 14"/>
            <p:cNvSpPr/>
            <p:nvPr/>
          </p:nvSpPr>
          <p:spPr>
            <a:xfrm>
              <a:off x="323528" y="1437418"/>
              <a:ext cx="4176464" cy="508028"/>
            </a:xfrm>
            <a:custGeom>
              <a:avLst/>
              <a:gdLst>
                <a:gd name="connsiteX0" fmla="*/ 0 w 3899794"/>
                <a:gd name="connsiteY0" fmla="*/ 0 h 864000"/>
                <a:gd name="connsiteX1" fmla="*/ 3899794 w 3899794"/>
                <a:gd name="connsiteY1" fmla="*/ 0 h 864000"/>
                <a:gd name="connsiteX2" fmla="*/ 3899794 w 3899794"/>
                <a:gd name="connsiteY2" fmla="*/ 864000 h 864000"/>
                <a:gd name="connsiteX3" fmla="*/ 0 w 3899794"/>
                <a:gd name="connsiteY3" fmla="*/ 864000 h 864000"/>
                <a:gd name="connsiteX4" fmla="*/ 0 w 3899794"/>
                <a:gd name="connsiteY4" fmla="*/ 0 h 864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899794" h="864000">
                  <a:moveTo>
                    <a:pt x="0" y="0"/>
                  </a:moveTo>
                  <a:lnTo>
                    <a:pt x="3899794" y="0"/>
                  </a:lnTo>
                  <a:lnTo>
                    <a:pt x="3899794" y="864000"/>
                  </a:lnTo>
                  <a:lnTo>
                    <a:pt x="0" y="864000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1">
              <a:schemeClr val="accent1"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06680" tIns="60960" rIns="106680" bIns="60960" numCol="1" spcCol="1270" anchor="ctr" anchorCtr="0">
              <a:noAutofit/>
            </a:bodyPr>
            <a:lstStyle/>
            <a:p>
              <a:pPr algn="ctr" defTabSz="666750">
                <a:spcBef>
                  <a:spcPct val="0"/>
                </a:spcBef>
              </a:pPr>
              <a:r>
                <a:rPr lang="ru-RU" sz="1500" dirty="0">
                  <a:solidFill>
                    <a:prstClr val="white"/>
                  </a:solidFill>
                </a:rPr>
                <a:t>Особенности составления протокола собрания*:</a:t>
              </a:r>
              <a:endParaRPr lang="ru-RU" sz="1000" dirty="0">
                <a:solidFill>
                  <a:prstClr val="white"/>
                </a:solidFill>
              </a:endParaRPr>
            </a:p>
          </p:txBody>
        </p:sp>
        <p:sp>
          <p:nvSpPr>
            <p:cNvPr id="16" name="Полилиния 15"/>
            <p:cNvSpPr/>
            <p:nvPr/>
          </p:nvSpPr>
          <p:spPr>
            <a:xfrm>
              <a:off x="323528" y="1979602"/>
              <a:ext cx="4176464" cy="4107661"/>
            </a:xfrm>
            <a:custGeom>
              <a:avLst/>
              <a:gdLst>
                <a:gd name="connsiteX0" fmla="*/ 0 w 3575365"/>
                <a:gd name="connsiteY0" fmla="*/ 0 h 1729350"/>
                <a:gd name="connsiteX1" fmla="*/ 3575365 w 3575365"/>
                <a:gd name="connsiteY1" fmla="*/ 0 h 1729350"/>
                <a:gd name="connsiteX2" fmla="*/ 3575365 w 3575365"/>
                <a:gd name="connsiteY2" fmla="*/ 1729350 h 1729350"/>
                <a:gd name="connsiteX3" fmla="*/ 0 w 3575365"/>
                <a:gd name="connsiteY3" fmla="*/ 1729350 h 1729350"/>
                <a:gd name="connsiteX4" fmla="*/ 0 w 3575365"/>
                <a:gd name="connsiteY4" fmla="*/ 0 h 17293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575365" h="1729350">
                  <a:moveTo>
                    <a:pt x="0" y="0"/>
                  </a:moveTo>
                  <a:lnTo>
                    <a:pt x="3575365" y="0"/>
                  </a:lnTo>
                  <a:lnTo>
                    <a:pt x="3575365" y="1729350"/>
                  </a:lnTo>
                  <a:lnTo>
                    <a:pt x="0" y="1729350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1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72000" tIns="144000" rIns="144000" bIns="144000" numCol="1" spcCol="1270" anchor="t" anchorCtr="0">
              <a:noAutofit/>
            </a:bodyPr>
            <a:lstStyle/>
            <a:p>
              <a:pPr marL="342900" lvl="1" indent="-342900" algn="just" defTabSz="1333500">
                <a:lnSpc>
                  <a:spcPct val="114000"/>
                </a:lnSpc>
                <a:spcBef>
                  <a:spcPct val="0"/>
                </a:spcBef>
                <a:spcAft>
                  <a:spcPct val="15000"/>
                </a:spcAft>
                <a:buFont typeface="+mj-lt"/>
                <a:buAutoNum type="arabicPeriod"/>
              </a:pPr>
              <a:r>
                <a:rPr lang="ru-RU" sz="1400" dirty="0">
                  <a:solidFill>
                    <a:prstClr val="black">
                      <a:hueOff val="0"/>
                      <a:satOff val="0"/>
                      <a:lumOff val="0"/>
                      <a:alphaOff val="0"/>
                    </a:prstClr>
                  </a:solidFill>
                </a:rPr>
                <a:t>Решения общего собрания собственников МКД оформляются протоколами </a:t>
              </a:r>
              <a:r>
                <a:rPr lang="ru-RU" sz="1400" dirty="0" smtClean="0">
                  <a:solidFill>
                    <a:prstClr val="black">
                      <a:hueOff val="0"/>
                      <a:satOff val="0"/>
                      <a:lumOff val="0"/>
                      <a:alphaOff val="0"/>
                    </a:prstClr>
                  </a:solidFill>
                </a:rPr>
                <a:t>(ч.1 </a:t>
              </a:r>
              <a:r>
                <a:rPr lang="ru-RU" sz="1400" dirty="0">
                  <a:solidFill>
                    <a:prstClr val="black">
                      <a:hueOff val="0"/>
                      <a:satOff val="0"/>
                      <a:lumOff val="0"/>
                      <a:alphaOff val="0"/>
                    </a:prstClr>
                  </a:solidFill>
                </a:rPr>
                <a:t>ст.46 ЖК РФ);</a:t>
              </a:r>
            </a:p>
            <a:p>
              <a:pPr marL="342900" lvl="1" indent="-342900" algn="just" defTabSz="1333500">
                <a:lnSpc>
                  <a:spcPct val="114000"/>
                </a:lnSpc>
                <a:spcBef>
                  <a:spcPct val="0"/>
                </a:spcBef>
                <a:spcAft>
                  <a:spcPct val="15000"/>
                </a:spcAft>
                <a:buFont typeface="+mj-lt"/>
                <a:buAutoNum type="arabicPeriod"/>
              </a:pPr>
              <a:r>
                <a:rPr lang="ru-RU" sz="1400" dirty="0">
                  <a:solidFill>
                    <a:prstClr val="black">
                      <a:hueOff val="0"/>
                      <a:satOff val="0"/>
                      <a:lumOff val="0"/>
                      <a:alphaOff val="0"/>
                    </a:prstClr>
                  </a:solidFill>
                </a:rPr>
                <a:t>Протокол голосования должен содержать сведения о:</a:t>
              </a:r>
            </a:p>
            <a:p>
              <a:pPr marL="1257300" lvl="3" indent="-342900" algn="just" defTabSz="1333500">
                <a:lnSpc>
                  <a:spcPct val="114000"/>
                </a:lnSpc>
                <a:spcBef>
                  <a:spcPct val="0"/>
                </a:spcBef>
                <a:spcAft>
                  <a:spcPct val="15000"/>
                </a:spcAft>
                <a:buFont typeface="Arial" panose="020B0604020202020204" pitchFamily="34" charset="0"/>
                <a:buChar char="•"/>
              </a:pPr>
              <a:r>
                <a:rPr lang="ru-RU" sz="1400" dirty="0">
                  <a:solidFill>
                    <a:prstClr val="black">
                      <a:hueOff val="0"/>
                      <a:satOff val="0"/>
                      <a:lumOff val="0"/>
                      <a:alphaOff val="0"/>
                    </a:prstClr>
                  </a:solidFill>
                </a:rPr>
                <a:t>дате, </a:t>
              </a:r>
              <a:r>
                <a:rPr lang="ru-RU" sz="1400" dirty="0" smtClean="0">
                  <a:solidFill>
                    <a:prstClr val="black">
                      <a:hueOff val="0"/>
                      <a:satOff val="0"/>
                      <a:lumOff val="0"/>
                      <a:alphaOff val="0"/>
                    </a:prstClr>
                  </a:solidFill>
                </a:rPr>
                <a:t>месте </a:t>
              </a:r>
              <a:r>
                <a:rPr lang="ru-RU" sz="1400" dirty="0">
                  <a:solidFill>
                    <a:prstClr val="black">
                      <a:hueOff val="0"/>
                      <a:satOff val="0"/>
                      <a:lumOff val="0"/>
                      <a:alphaOff val="0"/>
                    </a:prstClr>
                  </a:solidFill>
                </a:rPr>
                <a:t>и </a:t>
              </a:r>
              <a:r>
                <a:rPr lang="ru-RU" sz="1400" dirty="0" smtClean="0">
                  <a:solidFill>
                    <a:prstClr val="black">
                      <a:hueOff val="0"/>
                      <a:satOff val="0"/>
                      <a:lumOff val="0"/>
                      <a:alphaOff val="0"/>
                    </a:prstClr>
                  </a:solidFill>
                </a:rPr>
                <a:t>форме </a:t>
              </a:r>
              <a:r>
                <a:rPr lang="ru-RU" sz="1400" dirty="0">
                  <a:solidFill>
                    <a:prstClr val="black">
                      <a:hueOff val="0"/>
                      <a:satOff val="0"/>
                      <a:lumOff val="0"/>
                      <a:alphaOff val="0"/>
                    </a:prstClr>
                  </a:solidFill>
                </a:rPr>
                <a:t>проведения общего собрания;</a:t>
              </a:r>
            </a:p>
            <a:p>
              <a:pPr marL="1257300" lvl="3" indent="-342900" algn="just" defTabSz="1333500">
                <a:lnSpc>
                  <a:spcPct val="114000"/>
                </a:lnSpc>
                <a:spcBef>
                  <a:spcPct val="0"/>
                </a:spcBef>
                <a:spcAft>
                  <a:spcPct val="15000"/>
                </a:spcAft>
                <a:buFont typeface="Arial" panose="020B0604020202020204" pitchFamily="34" charset="0"/>
                <a:buChar char="•"/>
              </a:pPr>
              <a:r>
                <a:rPr lang="ru-RU" sz="1400" dirty="0">
                  <a:solidFill>
                    <a:prstClr val="black">
                      <a:hueOff val="0"/>
                      <a:satOff val="0"/>
                      <a:lumOff val="0"/>
                      <a:alphaOff val="0"/>
                    </a:prstClr>
                  </a:solidFill>
                </a:rPr>
                <a:t>повестке общего собрания;</a:t>
              </a:r>
            </a:p>
            <a:p>
              <a:pPr marL="1257300" lvl="3" indent="-342900" algn="just" defTabSz="1333500">
                <a:lnSpc>
                  <a:spcPct val="114000"/>
                </a:lnSpc>
                <a:spcBef>
                  <a:spcPct val="0"/>
                </a:spcBef>
                <a:spcAft>
                  <a:spcPct val="15000"/>
                </a:spcAft>
                <a:buFont typeface="Arial" panose="020B0604020202020204" pitchFamily="34" charset="0"/>
                <a:buChar char="•"/>
              </a:pPr>
              <a:r>
                <a:rPr lang="ru-RU" sz="1400" dirty="0">
                  <a:solidFill>
                    <a:prstClr val="black">
                      <a:hueOff val="0"/>
                      <a:satOff val="0"/>
                      <a:lumOff val="0"/>
                      <a:alphaOff val="0"/>
                    </a:prstClr>
                  </a:solidFill>
                </a:rPr>
                <a:t>решение по вопросам повестки общего собрания, в отдельности по каждому вопросу повестки собрания. </a:t>
              </a:r>
            </a:p>
            <a:p>
              <a:pPr marL="342900" lvl="1" indent="-342900" algn="just" defTabSz="1333500">
                <a:lnSpc>
                  <a:spcPct val="114000"/>
                </a:lnSpc>
                <a:spcBef>
                  <a:spcPct val="0"/>
                </a:spcBef>
                <a:spcAft>
                  <a:spcPct val="15000"/>
                </a:spcAft>
                <a:buFont typeface="+mj-lt"/>
                <a:buAutoNum type="arabicPeriod"/>
              </a:pPr>
              <a:r>
                <a:rPr lang="ru-RU" sz="1400" dirty="0">
                  <a:solidFill>
                    <a:prstClr val="black">
                      <a:hueOff val="0"/>
                      <a:satOff val="0"/>
                      <a:lumOff val="0"/>
                      <a:alphaOff val="0"/>
                    </a:prstClr>
                  </a:solidFill>
                </a:rPr>
                <a:t>Протокол голосования подписывается председателем и секретарем собрания.</a:t>
              </a:r>
            </a:p>
            <a:p>
              <a:pPr marL="342900" lvl="1" indent="-342900" algn="just" defTabSz="1333500">
                <a:lnSpc>
                  <a:spcPct val="114000"/>
                </a:lnSpc>
                <a:spcBef>
                  <a:spcPct val="0"/>
                </a:spcBef>
                <a:spcAft>
                  <a:spcPct val="15000"/>
                </a:spcAft>
                <a:buFont typeface="+mj-lt"/>
                <a:buAutoNum type="arabicPeriod"/>
              </a:pPr>
              <a:r>
                <a:rPr lang="ru-RU" sz="1400" dirty="0">
                  <a:solidFill>
                    <a:prstClr val="black">
                      <a:hueOff val="0"/>
                      <a:satOff val="0"/>
                      <a:lumOff val="0"/>
                      <a:alphaOff val="0"/>
                    </a:prstClr>
                  </a:solidFill>
                </a:rPr>
                <a:t>К протоколу </a:t>
              </a:r>
              <a:r>
                <a:rPr lang="ru-RU" sz="1400" dirty="0" smtClean="0">
                  <a:solidFill>
                    <a:prstClr val="black">
                      <a:hueOff val="0"/>
                      <a:satOff val="0"/>
                      <a:lumOff val="0"/>
                      <a:alphaOff val="0"/>
                    </a:prstClr>
                  </a:solidFill>
                </a:rPr>
                <a:t>прилагаются реестр </a:t>
              </a:r>
              <a:r>
                <a:rPr lang="ru-RU" sz="1400" dirty="0">
                  <a:solidFill>
                    <a:prstClr val="black">
                      <a:hueOff val="0"/>
                      <a:satOff val="0"/>
                      <a:lumOff val="0"/>
                      <a:alphaOff val="0"/>
                    </a:prstClr>
                  </a:solidFill>
                </a:rPr>
                <a:t>регистрации собственников МКД; </a:t>
              </a:r>
            </a:p>
            <a:p>
              <a:pPr marL="0" lvl="1" algn="just" defTabSz="1333500">
                <a:lnSpc>
                  <a:spcPct val="114000"/>
                </a:lnSpc>
                <a:spcBef>
                  <a:spcPct val="0"/>
                </a:spcBef>
                <a:spcAft>
                  <a:spcPct val="15000"/>
                </a:spcAft>
              </a:pPr>
              <a:endParaRPr lang="ru-RU" sz="1400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</a:endParaRPr>
            </a:p>
            <a:p>
              <a:pPr marL="1257300" lvl="3" indent="-342900" algn="just" defTabSz="1333500">
                <a:lnSpc>
                  <a:spcPct val="114000"/>
                </a:lnSpc>
                <a:spcBef>
                  <a:spcPct val="0"/>
                </a:spcBef>
                <a:spcAft>
                  <a:spcPct val="15000"/>
                </a:spcAft>
                <a:buFont typeface="Arial" panose="020B0604020202020204" pitchFamily="34" charset="0"/>
                <a:buChar char="•"/>
              </a:pPr>
              <a:endParaRPr lang="ru-RU" sz="1400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</a:endParaRPr>
            </a:p>
            <a:p>
              <a:pPr marL="1257300" lvl="3" indent="-342900" algn="just" defTabSz="1333500">
                <a:lnSpc>
                  <a:spcPct val="114000"/>
                </a:lnSpc>
                <a:spcBef>
                  <a:spcPct val="0"/>
                </a:spcBef>
                <a:spcAft>
                  <a:spcPct val="15000"/>
                </a:spcAft>
                <a:buFont typeface="Arial" panose="020B0604020202020204" pitchFamily="34" charset="0"/>
                <a:buChar char="•"/>
              </a:pPr>
              <a:endParaRPr lang="ru-RU" sz="1400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</a:endParaRPr>
            </a:p>
            <a:p>
              <a:pPr marL="342900" lvl="1" indent="-342900" algn="just" defTabSz="1333500">
                <a:lnSpc>
                  <a:spcPct val="114000"/>
                </a:lnSpc>
                <a:spcBef>
                  <a:spcPct val="0"/>
                </a:spcBef>
                <a:spcAft>
                  <a:spcPct val="15000"/>
                </a:spcAft>
                <a:buFont typeface="+mj-lt"/>
                <a:buAutoNum type="arabicPeriod"/>
              </a:pPr>
              <a:endParaRPr lang="ru-RU" sz="1400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</a:endParaRPr>
            </a:p>
            <a:p>
              <a:pPr marL="342900" lvl="1" indent="-342900" algn="just" defTabSz="1333500">
                <a:lnSpc>
                  <a:spcPct val="114000"/>
                </a:lnSpc>
                <a:spcBef>
                  <a:spcPct val="0"/>
                </a:spcBef>
                <a:spcAft>
                  <a:spcPct val="15000"/>
                </a:spcAft>
                <a:buFont typeface="+mj-lt"/>
                <a:buAutoNum type="arabicPeriod"/>
              </a:pPr>
              <a:endParaRPr lang="ru-RU" sz="1400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</a:endParaRPr>
            </a:p>
          </p:txBody>
        </p:sp>
      </p:grpSp>
      <p:sp>
        <p:nvSpPr>
          <p:cNvPr id="3" name="TextBox 2"/>
          <p:cNvSpPr txBox="1"/>
          <p:nvPr/>
        </p:nvSpPr>
        <p:spPr>
          <a:xfrm>
            <a:off x="8949246" y="1462508"/>
            <a:ext cx="1502334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000" dirty="0">
                <a:solidFill>
                  <a:prstClr val="white"/>
                </a:solidFill>
              </a:rPr>
              <a:t>*в соотв. со ст.46 ЖК РФ</a:t>
            </a:r>
          </a:p>
        </p:txBody>
      </p:sp>
    </p:spTree>
    <p:extLst>
      <p:ext uri="{BB962C8B-B14F-4D97-AF65-F5344CB8AC3E}">
        <p14:creationId xmlns:p14="http://schemas.microsoft.com/office/powerpoint/2010/main" val="181020852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847528" y="620688"/>
            <a:ext cx="8587702" cy="576064"/>
          </a:xfrm>
          <a:prstGeom prst="rect">
            <a:avLst/>
          </a:prstGeom>
          <a:ln>
            <a:noFill/>
          </a:ln>
          <a:effectLst>
            <a:glow>
              <a:schemeClr val="accent1"/>
            </a:glow>
            <a:softEdge rad="12700"/>
          </a:effectLst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lIns="180000" tIns="108000" rIns="180000" bIns="108000" rtlCol="0">
            <a:noAutofit/>
          </a:bodyPr>
          <a:lstStyle/>
          <a:p>
            <a:pPr algn="ctr">
              <a:lnSpc>
                <a:spcPct val="114000"/>
              </a:lnSpc>
            </a:pPr>
            <a:r>
              <a:rPr lang="ru-RU" sz="2000" b="1" dirty="0">
                <a:solidFill>
                  <a:prstClr val="black"/>
                </a:solidFill>
              </a:rPr>
              <a:t>Довести до собственников решение собрания</a:t>
            </a:r>
          </a:p>
          <a:p>
            <a:pPr algn="ctr">
              <a:lnSpc>
                <a:spcPct val="114000"/>
              </a:lnSpc>
            </a:pPr>
            <a:endParaRPr lang="ru-RU" sz="2000" b="1" dirty="0">
              <a:solidFill>
                <a:prstClr val="black"/>
              </a:solidFill>
            </a:endParaRPr>
          </a:p>
          <a:p>
            <a:pPr algn="just">
              <a:lnSpc>
                <a:spcPct val="114000"/>
              </a:lnSpc>
            </a:pPr>
            <a:endParaRPr lang="ru-RU" sz="1400" dirty="0">
              <a:solidFill>
                <a:prstClr val="black"/>
              </a:solidFill>
            </a:endParaRPr>
          </a:p>
          <a:p>
            <a:pPr algn="just">
              <a:lnSpc>
                <a:spcPct val="114000"/>
              </a:lnSpc>
            </a:pPr>
            <a:endParaRPr lang="ru-RU" sz="1400" dirty="0">
              <a:solidFill>
                <a:prstClr val="black"/>
              </a:solidFill>
            </a:endParaRPr>
          </a:p>
        </p:txBody>
      </p:sp>
      <p:sp>
        <p:nvSpPr>
          <p:cNvPr id="2" name="Скругленный прямоугольник 1"/>
          <p:cNvSpPr/>
          <p:nvPr/>
        </p:nvSpPr>
        <p:spPr>
          <a:xfrm>
            <a:off x="5051884" y="182960"/>
            <a:ext cx="2088232" cy="509736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>
                <a:solidFill>
                  <a:prstClr val="white"/>
                </a:solidFill>
              </a:rPr>
              <a:t>ШАГ №8</a:t>
            </a:r>
          </a:p>
        </p:txBody>
      </p:sp>
      <p:pic>
        <p:nvPicPr>
          <p:cNvPr id="10" name="Picture 2" descr="C:\Users\pc1\Google Диск\ЖКХ\О ФОНДЕ\лого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31704" y="6005837"/>
            <a:ext cx="1440160" cy="8320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Заголовок 1"/>
          <p:cNvSpPr txBox="1">
            <a:spLocks/>
          </p:cNvSpPr>
          <p:nvPr/>
        </p:nvSpPr>
        <p:spPr>
          <a:xfrm>
            <a:off x="3884475" y="6093296"/>
            <a:ext cx="5588518" cy="657174"/>
          </a:xfrm>
          <a:prstGeom prst="rect">
            <a:avLst/>
          </a:prstGeom>
          <a:effectLst>
            <a:outerShdw blurRad="25400" dist="12700" dir="1800000" algn="tl" rotWithShape="0">
              <a:prstClr val="black">
                <a:alpha val="40000"/>
              </a:prstClr>
            </a:outerShdw>
            <a:softEdge rad="50800"/>
          </a:effectLst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1200" b="1" dirty="0">
                <a:solidFill>
                  <a:prstClr val="black"/>
                </a:solidFill>
              </a:rPr>
              <a:t>ФОНД КАПИТАЛЬНОГО РЕМОНТА </a:t>
            </a:r>
            <a:br>
              <a:rPr lang="ru-RU" sz="1200" b="1" dirty="0">
                <a:solidFill>
                  <a:prstClr val="black"/>
                </a:solidFill>
              </a:rPr>
            </a:br>
            <a:r>
              <a:rPr lang="ru-RU" sz="1200" b="1" dirty="0">
                <a:solidFill>
                  <a:prstClr val="black"/>
                </a:solidFill>
              </a:rPr>
              <a:t>ОБЩЕГО ИМУЩЕСТВА В МНОГОКВАРТИРНЫХ ДОМАХ</a:t>
            </a:r>
            <a:endParaRPr lang="ru-RU" sz="1200" dirty="0">
              <a:solidFill>
                <a:prstClr val="black"/>
              </a:solidFill>
            </a:endParaRPr>
          </a:p>
          <a:p>
            <a:r>
              <a:rPr lang="ru-RU" sz="1200" dirty="0">
                <a:solidFill>
                  <a:prstClr val="black"/>
                </a:solidFill>
              </a:rPr>
              <a:t>Калининградской области</a:t>
            </a:r>
          </a:p>
        </p:txBody>
      </p:sp>
      <p:grpSp>
        <p:nvGrpSpPr>
          <p:cNvPr id="14" name="Группа 13"/>
          <p:cNvGrpSpPr/>
          <p:nvPr/>
        </p:nvGrpSpPr>
        <p:grpSpPr>
          <a:xfrm>
            <a:off x="1847528" y="1214372"/>
            <a:ext cx="8587702" cy="4662900"/>
            <a:chOff x="323528" y="1437418"/>
            <a:chExt cx="4176464" cy="4649845"/>
          </a:xfrm>
        </p:grpSpPr>
        <p:sp>
          <p:nvSpPr>
            <p:cNvPr id="15" name="Полилиния 14"/>
            <p:cNvSpPr/>
            <p:nvPr/>
          </p:nvSpPr>
          <p:spPr>
            <a:xfrm>
              <a:off x="323528" y="1437418"/>
              <a:ext cx="4176464" cy="508028"/>
            </a:xfrm>
            <a:custGeom>
              <a:avLst/>
              <a:gdLst>
                <a:gd name="connsiteX0" fmla="*/ 0 w 3899794"/>
                <a:gd name="connsiteY0" fmla="*/ 0 h 864000"/>
                <a:gd name="connsiteX1" fmla="*/ 3899794 w 3899794"/>
                <a:gd name="connsiteY1" fmla="*/ 0 h 864000"/>
                <a:gd name="connsiteX2" fmla="*/ 3899794 w 3899794"/>
                <a:gd name="connsiteY2" fmla="*/ 864000 h 864000"/>
                <a:gd name="connsiteX3" fmla="*/ 0 w 3899794"/>
                <a:gd name="connsiteY3" fmla="*/ 864000 h 864000"/>
                <a:gd name="connsiteX4" fmla="*/ 0 w 3899794"/>
                <a:gd name="connsiteY4" fmla="*/ 0 h 864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899794" h="864000">
                  <a:moveTo>
                    <a:pt x="0" y="0"/>
                  </a:moveTo>
                  <a:lnTo>
                    <a:pt x="3899794" y="0"/>
                  </a:lnTo>
                  <a:lnTo>
                    <a:pt x="3899794" y="864000"/>
                  </a:lnTo>
                  <a:lnTo>
                    <a:pt x="0" y="864000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1">
              <a:schemeClr val="accent1"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06680" tIns="60960" rIns="106680" bIns="60960" numCol="1" spcCol="1270" anchor="ctr" anchorCtr="0">
              <a:noAutofit/>
            </a:bodyPr>
            <a:lstStyle/>
            <a:p>
              <a:pPr algn="ctr" defTabSz="666750">
                <a:spcBef>
                  <a:spcPct val="0"/>
                </a:spcBef>
              </a:pPr>
              <a:r>
                <a:rPr lang="ru-RU" sz="1500" dirty="0">
                  <a:solidFill>
                    <a:prstClr val="white"/>
                  </a:solidFill>
                </a:rPr>
                <a:t>Порядок информирования собственников о принятом решении:</a:t>
              </a:r>
              <a:endParaRPr lang="ru-RU" sz="1000" dirty="0">
                <a:solidFill>
                  <a:prstClr val="white"/>
                </a:solidFill>
              </a:endParaRPr>
            </a:p>
          </p:txBody>
        </p:sp>
        <p:sp>
          <p:nvSpPr>
            <p:cNvPr id="16" name="Полилиния 15"/>
            <p:cNvSpPr/>
            <p:nvPr/>
          </p:nvSpPr>
          <p:spPr>
            <a:xfrm>
              <a:off x="323528" y="1979602"/>
              <a:ext cx="4176464" cy="4107661"/>
            </a:xfrm>
            <a:custGeom>
              <a:avLst/>
              <a:gdLst>
                <a:gd name="connsiteX0" fmla="*/ 0 w 3575365"/>
                <a:gd name="connsiteY0" fmla="*/ 0 h 1729350"/>
                <a:gd name="connsiteX1" fmla="*/ 3575365 w 3575365"/>
                <a:gd name="connsiteY1" fmla="*/ 0 h 1729350"/>
                <a:gd name="connsiteX2" fmla="*/ 3575365 w 3575365"/>
                <a:gd name="connsiteY2" fmla="*/ 1729350 h 1729350"/>
                <a:gd name="connsiteX3" fmla="*/ 0 w 3575365"/>
                <a:gd name="connsiteY3" fmla="*/ 1729350 h 1729350"/>
                <a:gd name="connsiteX4" fmla="*/ 0 w 3575365"/>
                <a:gd name="connsiteY4" fmla="*/ 0 h 17293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575365" h="1729350">
                  <a:moveTo>
                    <a:pt x="0" y="0"/>
                  </a:moveTo>
                  <a:lnTo>
                    <a:pt x="3575365" y="0"/>
                  </a:lnTo>
                  <a:lnTo>
                    <a:pt x="3575365" y="1729350"/>
                  </a:lnTo>
                  <a:lnTo>
                    <a:pt x="0" y="1729350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1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72000" tIns="144000" rIns="144000" bIns="144000" numCol="1" spcCol="1270" anchor="t" anchorCtr="0">
              <a:noAutofit/>
            </a:bodyPr>
            <a:lstStyle/>
            <a:p>
              <a:pPr marL="342900" lvl="1" indent="-342900" algn="just" defTabSz="1333500">
                <a:lnSpc>
                  <a:spcPct val="114000"/>
                </a:lnSpc>
                <a:spcBef>
                  <a:spcPct val="0"/>
                </a:spcBef>
                <a:spcAft>
                  <a:spcPct val="15000"/>
                </a:spcAft>
                <a:buFont typeface="+mj-lt"/>
                <a:buAutoNum type="arabicPeriod"/>
              </a:pPr>
              <a:r>
                <a:rPr lang="ru-RU" sz="1400" dirty="0">
                  <a:solidFill>
                    <a:prstClr val="black">
                      <a:hueOff val="0"/>
                      <a:satOff val="0"/>
                      <a:lumOff val="0"/>
                      <a:alphaOff val="0"/>
                    </a:prstClr>
                  </a:solidFill>
                </a:rPr>
                <a:t>Решения общего собрания собственников МКД доводятся до сведений всех собственников помещений путем размещения сообщения об этом в помещении МКД, определенном решением собрания собственников </a:t>
              </a:r>
              <a:r>
                <a:rPr lang="ru-RU" sz="1400" dirty="0" smtClean="0">
                  <a:solidFill>
                    <a:prstClr val="black">
                      <a:hueOff val="0"/>
                      <a:satOff val="0"/>
                      <a:lumOff val="0"/>
                      <a:alphaOff val="0"/>
                    </a:prstClr>
                  </a:solidFill>
                </a:rPr>
                <a:t>(ч.3 </a:t>
              </a:r>
              <a:r>
                <a:rPr lang="ru-RU" sz="1400" dirty="0">
                  <a:solidFill>
                    <a:prstClr val="black">
                      <a:hueOff val="0"/>
                      <a:satOff val="0"/>
                      <a:lumOff val="0"/>
                      <a:alphaOff val="0"/>
                    </a:prstClr>
                  </a:solidFill>
                </a:rPr>
                <a:t>ст.46 ЖК РФ).</a:t>
              </a:r>
            </a:p>
            <a:p>
              <a:pPr marL="342900" lvl="1" indent="-342900" algn="just" defTabSz="1333500">
                <a:lnSpc>
                  <a:spcPct val="114000"/>
                </a:lnSpc>
                <a:spcBef>
                  <a:spcPct val="0"/>
                </a:spcBef>
                <a:spcAft>
                  <a:spcPct val="15000"/>
                </a:spcAft>
                <a:buFont typeface="+mj-lt"/>
                <a:buAutoNum type="arabicPeriod"/>
              </a:pPr>
              <a:r>
                <a:rPr lang="ru-RU" sz="1400" dirty="0">
                  <a:solidFill>
                    <a:prstClr val="black">
                      <a:hueOff val="0"/>
                      <a:satOff val="0"/>
                      <a:lumOff val="0"/>
                      <a:alphaOff val="0"/>
                    </a:prstClr>
                  </a:solidFill>
                </a:rPr>
                <a:t>Срок размещения информационного сообщения – не позднее 10 дней с даты принятия решения </a:t>
              </a:r>
              <a:r>
                <a:rPr lang="ru-RU" sz="1400" dirty="0" smtClean="0">
                  <a:solidFill>
                    <a:prstClr val="black">
                      <a:hueOff val="0"/>
                      <a:satOff val="0"/>
                      <a:lumOff val="0"/>
                      <a:alphaOff val="0"/>
                    </a:prstClr>
                  </a:solidFill>
                </a:rPr>
                <a:t>(ч.3 </a:t>
              </a:r>
              <a:r>
                <a:rPr lang="ru-RU" sz="1400" dirty="0">
                  <a:solidFill>
                    <a:prstClr val="black">
                      <a:hueOff val="0"/>
                      <a:satOff val="0"/>
                      <a:lumOff val="0"/>
                      <a:alphaOff val="0"/>
                    </a:prstClr>
                  </a:solidFill>
                </a:rPr>
                <a:t>ст.46 ЖК РФ).</a:t>
              </a:r>
            </a:p>
            <a:p>
              <a:pPr marL="342900" lvl="1" indent="-342900" algn="just" defTabSz="1333500">
                <a:lnSpc>
                  <a:spcPct val="114000"/>
                </a:lnSpc>
                <a:spcBef>
                  <a:spcPct val="0"/>
                </a:spcBef>
                <a:spcAft>
                  <a:spcPct val="15000"/>
                </a:spcAft>
                <a:buFont typeface="+mj-lt"/>
                <a:buAutoNum type="arabicPeriod"/>
              </a:pPr>
              <a:r>
                <a:rPr lang="ru-RU" sz="1400" dirty="0">
                  <a:solidFill>
                    <a:prstClr val="black"/>
                  </a:solidFill>
                </a:rPr>
                <a:t>В случае если решением собственников не определено помещение МКД для размещения данного вида сообщений, то собственников необходимо уведомить нарочно, либо заказным письмом.</a:t>
              </a:r>
            </a:p>
            <a:p>
              <a:pPr marL="0" lvl="1" algn="just" defTabSz="1333500">
                <a:lnSpc>
                  <a:spcPct val="114000"/>
                </a:lnSpc>
                <a:spcBef>
                  <a:spcPct val="0"/>
                </a:spcBef>
                <a:spcAft>
                  <a:spcPct val="15000"/>
                </a:spcAft>
              </a:pPr>
              <a:endParaRPr lang="ru-RU" sz="1400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</a:endParaRPr>
            </a:p>
            <a:p>
              <a:pPr marL="1257300" lvl="3" indent="-342900" algn="just" defTabSz="1333500">
                <a:lnSpc>
                  <a:spcPct val="114000"/>
                </a:lnSpc>
                <a:spcBef>
                  <a:spcPct val="0"/>
                </a:spcBef>
                <a:spcAft>
                  <a:spcPct val="15000"/>
                </a:spcAft>
                <a:buFont typeface="Arial" panose="020B0604020202020204" pitchFamily="34" charset="0"/>
                <a:buChar char="•"/>
              </a:pPr>
              <a:endParaRPr lang="ru-RU" sz="1400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</a:endParaRPr>
            </a:p>
            <a:p>
              <a:pPr marL="1257300" lvl="3" indent="-342900" algn="just" defTabSz="1333500">
                <a:lnSpc>
                  <a:spcPct val="114000"/>
                </a:lnSpc>
                <a:spcBef>
                  <a:spcPct val="0"/>
                </a:spcBef>
                <a:spcAft>
                  <a:spcPct val="15000"/>
                </a:spcAft>
                <a:buFont typeface="Arial" panose="020B0604020202020204" pitchFamily="34" charset="0"/>
                <a:buChar char="•"/>
              </a:pPr>
              <a:endParaRPr lang="ru-RU" sz="1400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</a:endParaRPr>
            </a:p>
            <a:p>
              <a:pPr marL="342900" lvl="1" indent="-342900" algn="just" defTabSz="1333500">
                <a:lnSpc>
                  <a:spcPct val="114000"/>
                </a:lnSpc>
                <a:spcBef>
                  <a:spcPct val="0"/>
                </a:spcBef>
                <a:spcAft>
                  <a:spcPct val="15000"/>
                </a:spcAft>
                <a:buFont typeface="+mj-lt"/>
                <a:buAutoNum type="arabicPeriod"/>
              </a:pPr>
              <a:endParaRPr lang="ru-RU" sz="1400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</a:endParaRPr>
            </a:p>
            <a:p>
              <a:pPr marL="342900" lvl="1" indent="-342900" algn="just" defTabSz="1333500">
                <a:lnSpc>
                  <a:spcPct val="114000"/>
                </a:lnSpc>
                <a:spcBef>
                  <a:spcPct val="0"/>
                </a:spcBef>
                <a:spcAft>
                  <a:spcPct val="15000"/>
                </a:spcAft>
                <a:buFont typeface="+mj-lt"/>
                <a:buAutoNum type="arabicPeriod"/>
              </a:pPr>
              <a:endParaRPr lang="ru-RU" sz="1400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54408020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175</TotalTime>
  <Words>1469</Words>
  <Application>Microsoft Office PowerPoint</Application>
  <PresentationFormat>Широкоэкранный</PresentationFormat>
  <Paragraphs>183</Paragraphs>
  <Slides>13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6" baseType="lpstr">
      <vt:lpstr>Arial</vt:lpstr>
      <vt:lpstr>Calibri</vt:lpstr>
      <vt:lpstr>1_Тема Office</vt:lpstr>
      <vt:lpstr>10 ШАГОВ СОБСТВЕННИКОВ МКД К ПРОВЕДЕНИЮ КАПИТАЛЬНОГО РЕМОНТА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10 ШАГОВ СОБСТВЕННИКОВ МКД К ПРОВЕДЕНИЮ КАПИТАЛЬНОГО РЕМОНТА</dc:title>
  <dc:creator>Арсений_М</dc:creator>
  <cp:lastModifiedBy>Матис_А</cp:lastModifiedBy>
  <cp:revision>11</cp:revision>
  <cp:lastPrinted>2014-08-05T13:36:40Z</cp:lastPrinted>
  <dcterms:created xsi:type="dcterms:W3CDTF">2014-07-04T06:08:24Z</dcterms:created>
  <dcterms:modified xsi:type="dcterms:W3CDTF">2014-11-17T10:48:27Z</dcterms:modified>
</cp:coreProperties>
</file>