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sigs" ContentType="application/vnd.openxmlformats-package.digital-signature-origin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rawing2.xml" ContentType="application/vnd.ms-office.drawingml.diagramDrawing+xml"/>
  <Override PartName="/ppt/theme/theme2.xml" ContentType="application/vnd.openxmlformats-officedocument.theme+xml"/>
  <Override PartName="/ppt/theme/theme1.xml" ContentType="application/vnd.openxmlformats-officedocument.them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_xmlsignatures/sig1.xml" ContentType="application/vnd.openxmlformats-package.digital-signature-xmlsignatur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3E9954-8FCB-406E-998F-6424DB8B380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4785C4-814B-4075-BC82-48F8F84167A9}">
      <dgm:prSet custT="1"/>
      <dgm:spPr/>
      <dgm:t>
        <a:bodyPr/>
        <a:lstStyle/>
        <a:p>
          <a:pPr rtl="0"/>
          <a:r>
            <a:rPr lang="ru-RU" sz="1800" dirty="0" smtClean="0"/>
            <a:t>Алгоритм действий</a:t>
          </a:r>
          <a:br>
            <a:rPr lang="ru-RU" sz="1800" dirty="0" smtClean="0"/>
          </a:br>
          <a:r>
            <a:rPr lang="ru-RU" sz="1800" dirty="0" smtClean="0"/>
            <a:t>собственников МКД после опубликования региональной программы капитального ремонта</a:t>
          </a:r>
          <a:endParaRPr lang="ru-RU" sz="1800" dirty="0"/>
        </a:p>
      </dgm:t>
    </dgm:pt>
    <dgm:pt modelId="{A9C65CC5-D8C5-4477-917A-2D829D941AA8}" type="parTrans" cxnId="{7DDE7934-7FAA-4C8A-949D-91139232D00E}">
      <dgm:prSet/>
      <dgm:spPr/>
      <dgm:t>
        <a:bodyPr/>
        <a:lstStyle/>
        <a:p>
          <a:endParaRPr lang="ru-RU"/>
        </a:p>
      </dgm:t>
    </dgm:pt>
    <dgm:pt modelId="{E0D716FB-6B7A-47DD-8D51-60739C87513F}" type="sibTrans" cxnId="{7DDE7934-7FAA-4C8A-949D-91139232D00E}">
      <dgm:prSet/>
      <dgm:spPr/>
      <dgm:t>
        <a:bodyPr/>
        <a:lstStyle/>
        <a:p>
          <a:endParaRPr lang="ru-RU"/>
        </a:p>
      </dgm:t>
    </dgm:pt>
    <dgm:pt modelId="{89FC87B4-1A2E-408D-9BE6-9BA2DF09238B}" type="pres">
      <dgm:prSet presAssocID="{603E9954-8FCB-406E-998F-6424DB8B380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65935EB-051B-4F42-8414-480280414867}" type="pres">
      <dgm:prSet presAssocID="{AC4785C4-814B-4075-BC82-48F8F84167A9}" presName="horFlow" presStyleCnt="0"/>
      <dgm:spPr/>
    </dgm:pt>
    <dgm:pt modelId="{97F8D88B-9BE5-4EEB-B79D-535BEAEE0F88}" type="pres">
      <dgm:prSet presAssocID="{AC4785C4-814B-4075-BC82-48F8F84167A9}" presName="bigChev" presStyleLbl="node1" presStyleIdx="0" presStyleCnt="1" custScaleX="235673" custLinFactNeighborX="852" custLinFactNeighborY="51140"/>
      <dgm:spPr/>
      <dgm:t>
        <a:bodyPr/>
        <a:lstStyle/>
        <a:p>
          <a:endParaRPr lang="ru-RU"/>
        </a:p>
      </dgm:t>
    </dgm:pt>
  </dgm:ptLst>
  <dgm:cxnLst>
    <dgm:cxn modelId="{A2A4F710-0594-4C10-B02C-B60BB03B4557}" type="presOf" srcId="{AC4785C4-814B-4075-BC82-48F8F84167A9}" destId="{97F8D88B-9BE5-4EEB-B79D-535BEAEE0F88}" srcOrd="0" destOrd="0" presId="urn:microsoft.com/office/officeart/2005/8/layout/lProcess3"/>
    <dgm:cxn modelId="{33D5C912-75FC-4012-90F8-40B694C50765}" type="presOf" srcId="{603E9954-8FCB-406E-998F-6424DB8B380D}" destId="{89FC87B4-1A2E-408D-9BE6-9BA2DF09238B}" srcOrd="0" destOrd="0" presId="urn:microsoft.com/office/officeart/2005/8/layout/lProcess3"/>
    <dgm:cxn modelId="{7DDE7934-7FAA-4C8A-949D-91139232D00E}" srcId="{603E9954-8FCB-406E-998F-6424DB8B380D}" destId="{AC4785C4-814B-4075-BC82-48F8F84167A9}" srcOrd="0" destOrd="0" parTransId="{A9C65CC5-D8C5-4477-917A-2D829D941AA8}" sibTransId="{E0D716FB-6B7A-47DD-8D51-60739C87513F}"/>
    <dgm:cxn modelId="{9EDFDA5F-F531-45BA-8CE3-896B10DE66AB}" type="presParOf" srcId="{89FC87B4-1A2E-408D-9BE6-9BA2DF09238B}" destId="{265935EB-051B-4F42-8414-480280414867}" srcOrd="0" destOrd="0" presId="urn:microsoft.com/office/officeart/2005/8/layout/lProcess3"/>
    <dgm:cxn modelId="{EE1E5407-A7ED-4070-B8EE-67447C0DEFCE}" type="presParOf" srcId="{265935EB-051B-4F42-8414-480280414867}" destId="{97F8D88B-9BE5-4EEB-B79D-535BEAEE0F88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3E9954-8FCB-406E-998F-6424DB8B380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FC87B4-1A2E-408D-9BE6-9BA2DF09238B}" type="pres">
      <dgm:prSet presAssocID="{603E9954-8FCB-406E-998F-6424DB8B380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97596CCB-FF20-4D50-B859-DEF357486A65}" type="presOf" srcId="{603E9954-8FCB-406E-998F-6424DB8B380D}" destId="{89FC87B4-1A2E-408D-9BE6-9BA2DF09238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8D88B-9BE5-4EEB-B79D-535BEAEE0F88}">
      <dsp:nvSpPr>
        <dsp:cNvPr id="0" name=""/>
        <dsp:cNvSpPr/>
      </dsp:nvSpPr>
      <dsp:spPr>
        <a:xfrm>
          <a:off x="4" y="73176"/>
          <a:ext cx="6224731" cy="10565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Алгоритм действий</a:t>
          </a:r>
          <a:br>
            <a:rPr lang="ru-RU" sz="1800" kern="1200" dirty="0" smtClean="0"/>
          </a:br>
          <a:r>
            <a:rPr lang="ru-RU" sz="1800" kern="1200" dirty="0" smtClean="0"/>
            <a:t>собственников МКД после опубликования региональной программы капитального ремонта</a:t>
          </a:r>
          <a:endParaRPr lang="ru-RU" sz="1800" kern="1200" dirty="0"/>
        </a:p>
      </dsp:txBody>
      <dsp:txXfrm>
        <a:off x="528256" y="73176"/>
        <a:ext cx="5168228" cy="10565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CA237-554C-45B6-81C2-D7A0262517C4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B584D-F6D3-4EC2-99C4-40CDFC0142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670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B584D-F6D3-4EC2-99C4-40CDFC01424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50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19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58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3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79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18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8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8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3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90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87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3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8494D-8C87-4358-9F95-115FFAE339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8BFF8-3F39-4A8C-827B-CFBF8A867B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73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br.ru/credit/listfz.as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300" b="1" dirty="0">
                <a:solidFill>
                  <a:schemeClr val="tx2"/>
                </a:solidFill>
              </a:rPr>
              <a:t>10 ШАГОВ СОБСТВЕННИКОВ МКД К ПРОВЕДЕНИЮ КАПИТАЛЬНОГО РЕМОНТА</a:t>
            </a:r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2895600" y="4509120"/>
          <a:ext cx="6224736" cy="1129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1" y="476673"/>
            <a:ext cx="2016224" cy="116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295800" y="612156"/>
            <a:ext cx="5588518" cy="893961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3600" dirty="0">
                <a:solidFill>
                  <a:prstClr val="black"/>
                </a:solidFill>
              </a:rPr>
            </a:br>
            <a:r>
              <a:rPr lang="ru-RU" sz="3600" dirty="0">
                <a:solidFill>
                  <a:prstClr val="black"/>
                </a:solidFill>
              </a:rPr>
              <a:t>ОБЩЕГО ИМУЩЕСТВА В МНОГОКВАРТИРНЫХ ДОМАХ</a:t>
            </a:r>
          </a:p>
          <a:p>
            <a:r>
              <a:rPr lang="ru-RU" sz="36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05154" y="6287851"/>
            <a:ext cx="31611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75000"/>
                  </a:schemeClr>
                </a:solidFill>
              </a:rPr>
              <a:t>v0.4</a:t>
            </a:r>
            <a:endParaRPr lang="ru-RU" sz="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025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Отправить копии протоколов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№9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1214372"/>
            <a:ext cx="8587702" cy="4662900"/>
            <a:chOff x="323528" y="1437418"/>
            <a:chExt cx="4176464" cy="4649845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spcBef>
                  <a:spcPct val="0"/>
                </a:spcBef>
              </a:pPr>
              <a:r>
                <a:rPr lang="ru-RU" sz="1500" dirty="0">
                  <a:solidFill>
                    <a:prstClr val="white"/>
                  </a:solidFill>
                </a:rPr>
                <a:t>Копии протоколов собрания отправляются: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4107661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 адрес Регионального оператора, если собственники решили накапливать средства на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счете регионального оператора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или специальном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счете, владельцем которого выбрали регионального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оператора;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 адрес Государственной жилищной инспекции Калининградской области, если собственники приняли решение накапливать взносы на специальном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счете;</a:t>
              </a: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2128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2907" y="510813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Заключить договор с </a:t>
            </a:r>
            <a:r>
              <a:rPr lang="ru-RU" sz="2000" b="1" dirty="0" smtClean="0">
                <a:solidFill>
                  <a:prstClr val="black"/>
                </a:solidFill>
              </a:rPr>
              <a:t>региональным </a:t>
            </a:r>
            <a:r>
              <a:rPr lang="ru-RU" sz="2000" b="1" dirty="0">
                <a:solidFill>
                  <a:prstClr val="black"/>
                </a:solidFill>
              </a:rPr>
              <a:t>оператором </a:t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или открыть специальный счет</a:t>
            </a:r>
          </a:p>
          <a:p>
            <a:pPr algn="r">
              <a:lnSpc>
                <a:spcPct val="50000"/>
              </a:lnSpc>
            </a:pPr>
            <a:endParaRPr lang="ru-RU" sz="1000" dirty="0">
              <a:solidFill>
                <a:prstClr val="black"/>
              </a:solidFill>
            </a:endParaRP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№10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890954" y="1320800"/>
            <a:ext cx="9472268" cy="3976540"/>
            <a:chOff x="323528" y="1437418"/>
            <a:chExt cx="8587702" cy="3377053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 smtClean="0">
                  <a:solidFill>
                    <a:prstClr val="white"/>
                  </a:solidFill>
                </a:rPr>
                <a:t>Счет регионального оператора</a:t>
              </a:r>
              <a:endParaRPr lang="ru-RU" sz="15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4"/>
              <a:ext cx="4176464" cy="2834867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t" anchorCtr="0">
              <a:noAutofit/>
            </a:bodyPr>
            <a:lstStyle/>
            <a:p>
              <a:pPr marL="0" lvl="1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 случае выбора накопления фонда капитального ремонта на счете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регионального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оператора, или непринятия решения о способе накопления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фонда в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установленные сроки, собственники обязаны:</a:t>
              </a:r>
            </a:p>
            <a:p>
              <a:pPr marL="342900" lvl="1" indent="-3429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Заключить договор с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региональным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оператором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ст.181 ЖК РФ);</a:t>
              </a:r>
            </a:p>
            <a:p>
              <a:pPr marL="342900" lvl="1" indent="-3429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Всю отчетность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региональный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оператор предоставляет сам в соответствии с требованиями законодательства.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4734766" y="1437418"/>
              <a:ext cx="4176464" cy="508028"/>
            </a:xfrm>
            <a:custGeom>
              <a:avLst/>
              <a:gdLst>
                <a:gd name="connsiteX0" fmla="*/ 0 w 3807514"/>
                <a:gd name="connsiteY0" fmla="*/ 0 h 864000"/>
                <a:gd name="connsiteX1" fmla="*/ 3807514 w 3807514"/>
                <a:gd name="connsiteY1" fmla="*/ 0 h 864000"/>
                <a:gd name="connsiteX2" fmla="*/ 3807514 w 3807514"/>
                <a:gd name="connsiteY2" fmla="*/ 864000 h 864000"/>
                <a:gd name="connsiteX3" fmla="*/ 0 w 3807514"/>
                <a:gd name="connsiteY3" fmla="*/ 864000 h 864000"/>
                <a:gd name="connsiteX4" fmla="*/ 0 w 380751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7514" h="864000">
                  <a:moveTo>
                    <a:pt x="0" y="0"/>
                  </a:moveTo>
                  <a:lnTo>
                    <a:pt x="3807514" y="0"/>
                  </a:lnTo>
                  <a:lnTo>
                    <a:pt x="380751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t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>
                  <a:solidFill>
                    <a:prstClr val="white"/>
                  </a:solidFill>
                </a:rPr>
                <a:t>ТСЖ, ЖСК, ЖК и иные СК – </a:t>
              </a:r>
              <a:br>
                <a:rPr lang="ru-RU" sz="1500" dirty="0">
                  <a:solidFill>
                    <a:prstClr val="white"/>
                  </a:solidFill>
                </a:rPr>
              </a:br>
              <a:r>
                <a:rPr lang="ru-RU" sz="1500" dirty="0">
                  <a:solidFill>
                    <a:prstClr val="white"/>
                  </a:solidFill>
                </a:rPr>
                <a:t>владельцы специального счета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734766" y="1979603"/>
              <a:ext cx="4176464" cy="2834868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t" anchorCtr="0">
              <a:noAutofit/>
            </a:bodyPr>
            <a:lstStyle/>
            <a:p>
              <a:pPr marL="228600" indent="-228600"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Открыть специальный счет в кредитной организации, размер собственных средств которой составляет не менее 20 млрд. рублей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(ч.2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ст.176 ЖК РФ);</a:t>
              </a:r>
            </a:p>
            <a:p>
              <a:pPr marL="228600" indent="-228600"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Владелец специального счета в течение </a:t>
              </a:r>
              <a:r>
                <a:rPr lang="ru-RU" sz="12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пяти рабочих дней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со дня его открытия обязан уведомить Государственную Жилищную Инспекцию, с приложением копий: протокола общего собрания, списка собственников МКД, справки банка об открытии специального счета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ст.6 Закона КО №293);</a:t>
              </a:r>
            </a:p>
            <a:p>
              <a:pPr marL="228600" indent="-228600"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Ежегодно, до 1 февраля предоставлять в ГЖИ сведения о размере остатка средств на специальном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счете(ч.3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ст.6 Закона КО №293);</a:t>
              </a:r>
            </a:p>
            <a:p>
              <a:pPr marL="228600" indent="-228600"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Ежемесячно, в срок до 25 числа месяца, следующего за отчетным предоставлять в ГЖИ сведения о поступлении взносов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(ч.3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ст.6 Закона КО №293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)</a:t>
              </a:r>
            </a:p>
            <a:p>
              <a:pPr marL="228600" indent="-228600"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 случае, если владелец специального счета – региональный оператор, собственникам необходимо передать протокол ОСС региональному оператору, процедура открытия специального счета и предоставление отчетности в ГЖИ осуществляется региональным оператором.</a:t>
              </a: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228600" indent="-228600"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228600" indent="-228600"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228600" indent="-228600"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just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890954" y="5384799"/>
            <a:ext cx="9472268" cy="664767"/>
          </a:xfrm>
          <a:prstGeom prst="rect">
            <a:avLst/>
          </a:prstGeom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t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Предельный срок </a:t>
            </a:r>
            <a:r>
              <a:rPr lang="ru-RU" sz="1200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реализации</a:t>
            </a:r>
            <a:r>
              <a: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решения о выборе способа формирования фонда капитального ремонта составляет</a:t>
            </a:r>
          </a:p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6 месяцев </a:t>
            </a:r>
          </a:p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с даты официального опубликования утвержденной региональной программы капитального ремонта МКД</a:t>
            </a:r>
          </a:p>
          <a:p>
            <a:pPr marL="228600" indent="-228600" algn="just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endParaRPr lang="ru-RU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just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008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222599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Специальный счет и кредитные организации</a:t>
            </a: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886122"/>
            <a:ext cx="8587702" cy="5032256"/>
            <a:chOff x="323528" y="1437418"/>
            <a:chExt cx="4176464" cy="4649845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spcBef>
                  <a:spcPct val="0"/>
                </a:spcBef>
              </a:pPr>
              <a:r>
                <a:rPr lang="ru-RU" sz="1500" dirty="0">
                  <a:solidFill>
                    <a:prstClr val="white"/>
                  </a:solidFill>
                </a:rPr>
                <a:t>Особенности открытия специального счета в кредитных организациях*: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4107661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Специальный счет может быть только один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на МКД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;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Владельцем специального счета может быть: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региональный оператор,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ТСЖ, ЖК, ЖСК или иной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СПК, и с 2015г – УО;</a:t>
              </a: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Специальный счет может быть открыт только в российских кредитных организациях, величина собственных средств которых составляет не менее 20 млрд. рублей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(ч.2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ст.176 ЖК РФ);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Операции по специальному счету четко регламентированы ст. 177 ЖК РФ, а объем фонда сформированного из расчета минимального размера взноса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предусматривает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расходование средств только на цели капитального ремонта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 174 ЖК РФ).</a:t>
              </a:r>
            </a:p>
            <a:p>
              <a:pPr marL="0" lvl="1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Перечень кредитных организаций удовлетворяющих условиям ЖК РФ для открытия специального счета ежеквартально публикуется на сайте Центрального банка РФ ( </a:t>
              </a:r>
              <a:r>
                <a:rPr lang="en-US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hlinkClick r:id="rId3"/>
                </a:rPr>
                <a:t>http://cbr.ru/credit/listfz.asp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). </a:t>
              </a:r>
              <a:endParaRPr lang="ru-RU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0" lvl="1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0" lvl="1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Если собственники МКД примут решение накопление фонда на специальном счете и владельцем специального счета выберут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регионального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оператора, то кредитная организация, в которой будет открыт специальный счет должна осуществлять деятельность на территории Калининградской области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(ч.4.5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ст.170 ЖК РФ).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993810" y="1208192"/>
            <a:ext cx="1441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white"/>
                </a:solidFill>
              </a:rPr>
              <a:t>*в соотв. с гл.16 ЖК РФ</a:t>
            </a:r>
          </a:p>
        </p:txBody>
      </p:sp>
    </p:spTree>
    <p:extLst>
      <p:ext uri="{BB962C8B-B14F-4D97-AF65-F5344CB8AC3E}">
        <p14:creationId xmlns:p14="http://schemas.microsoft.com/office/powerpoint/2010/main" val="9566323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/>
          </p:nvPr>
        </p:nvGraphicFramePr>
        <p:xfrm>
          <a:off x="2895600" y="4509120"/>
          <a:ext cx="6224736" cy="1129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3" y="548680"/>
            <a:ext cx="3380903" cy="195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279577" y="3140969"/>
            <a:ext cx="8064897" cy="1736725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ФОНД КАПИТАЛЬНОГО РЕМОНТА </a:t>
            </a:r>
            <a:br>
              <a:rPr lang="ru-RU" sz="36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6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общего имущества в </a:t>
            </a:r>
            <a:br>
              <a:rPr lang="ru-RU" sz="36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6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многоквартирных домах</a:t>
            </a:r>
          </a:p>
          <a:p>
            <a:r>
              <a:rPr lang="ru-RU" sz="36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Калининградской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37952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Определиться со способом формирования фонда*</a:t>
            </a:r>
          </a:p>
          <a:p>
            <a:pPr algn="r">
              <a:lnSpc>
                <a:spcPct val="50000"/>
              </a:lnSpc>
            </a:pPr>
            <a:r>
              <a:rPr lang="ru-RU" sz="1000" dirty="0" smtClean="0">
                <a:solidFill>
                  <a:prstClr val="black"/>
                </a:solidFill>
              </a:rPr>
              <a:t>*ч.3 </a:t>
            </a:r>
            <a:r>
              <a:rPr lang="ru-RU" sz="1000" dirty="0">
                <a:solidFill>
                  <a:prstClr val="black"/>
                </a:solidFill>
              </a:rPr>
              <a:t>ст.170 ЖК РФ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№1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20885" y="1196752"/>
            <a:ext cx="8587702" cy="4680520"/>
            <a:chOff x="323528" y="1437418"/>
            <a:chExt cx="8587702" cy="4439854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t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>
                  <a:solidFill>
                    <a:prstClr val="white"/>
                  </a:solidFill>
                </a:rPr>
                <a:t>1. Формирование фонда на счете </a:t>
              </a:r>
              <a:br>
                <a:rPr lang="ru-RU" sz="1500" dirty="0">
                  <a:solidFill>
                    <a:prstClr val="white"/>
                  </a:solidFill>
                </a:rPr>
              </a:br>
              <a:r>
                <a:rPr lang="ru-RU" sz="1500" dirty="0">
                  <a:solidFill>
                    <a:prstClr val="white"/>
                  </a:solidFill>
                </a:rPr>
                <a:t>Регионального оператора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3897670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t" anchorCtr="0">
              <a:noAutofit/>
            </a:bodyPr>
            <a:lstStyle/>
            <a:p>
              <a:pPr marL="0" lvl="1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Рассматриваются вопросы:</a:t>
              </a:r>
            </a:p>
            <a:p>
              <a:pPr marL="342900" lvl="1" indent="-3429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Выбор </a:t>
              </a:r>
              <a:r>
                <a:rPr lang="ru-RU" sz="14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способа формирования 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Фонда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на счете Регионального оператора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4734766" y="1437418"/>
              <a:ext cx="4176464" cy="508028"/>
            </a:xfrm>
            <a:custGeom>
              <a:avLst/>
              <a:gdLst>
                <a:gd name="connsiteX0" fmla="*/ 0 w 3807514"/>
                <a:gd name="connsiteY0" fmla="*/ 0 h 864000"/>
                <a:gd name="connsiteX1" fmla="*/ 3807514 w 3807514"/>
                <a:gd name="connsiteY1" fmla="*/ 0 h 864000"/>
                <a:gd name="connsiteX2" fmla="*/ 3807514 w 3807514"/>
                <a:gd name="connsiteY2" fmla="*/ 864000 h 864000"/>
                <a:gd name="connsiteX3" fmla="*/ 0 w 3807514"/>
                <a:gd name="connsiteY3" fmla="*/ 864000 h 864000"/>
                <a:gd name="connsiteX4" fmla="*/ 0 w 380751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7514" h="864000">
                  <a:moveTo>
                    <a:pt x="0" y="0"/>
                  </a:moveTo>
                  <a:lnTo>
                    <a:pt x="3807514" y="0"/>
                  </a:lnTo>
                  <a:lnTo>
                    <a:pt x="380751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t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>
                  <a:solidFill>
                    <a:prstClr val="white"/>
                  </a:solidFill>
                </a:rPr>
                <a:t>2. Формирование фонда на </a:t>
              </a:r>
              <a:br>
                <a:rPr lang="ru-RU" sz="1500" dirty="0">
                  <a:solidFill>
                    <a:prstClr val="white"/>
                  </a:solidFill>
                </a:rPr>
              </a:br>
              <a:r>
                <a:rPr lang="ru-RU" sz="1500" dirty="0">
                  <a:solidFill>
                    <a:prstClr val="white"/>
                  </a:solidFill>
                </a:rPr>
                <a:t>специальном счете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734766" y="1979602"/>
              <a:ext cx="4176464" cy="3897670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t" anchorCtr="0">
              <a:noAutofit/>
            </a:bodyPr>
            <a:lstStyle/>
            <a:p>
              <a:pPr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Рассматриваются вопросы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(ч.4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ст.170 ЖК РФ):</a:t>
              </a:r>
            </a:p>
            <a:p>
              <a:pPr marL="144000" indent="-1440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Выбор </a:t>
              </a:r>
              <a:r>
                <a:rPr lang="ru-RU" sz="14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способа формирования 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Фонда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на специальном счете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;</a:t>
              </a:r>
            </a:p>
            <a:p>
              <a:pPr marL="144000" indent="-1440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 размере ежемесячного взноса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(не менее установленного минимума – 5.9р/м2, ст.23 Закона КО №293);</a:t>
              </a:r>
            </a:p>
            <a:p>
              <a:pPr marL="144000" indent="-1440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Перечень работ и услуг по капитальному ремонту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в составе не менее утвержденного региональной программой;</a:t>
              </a:r>
            </a:p>
            <a:p>
              <a:pPr marL="144000" indent="-1440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Сроки проведения капитального ремонта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. которые не должны быть позднее сроков, предусмотренных региональной программой;</a:t>
              </a:r>
            </a:p>
            <a:p>
              <a:pPr marL="144000" indent="-1440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Владелец специального счета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(региональный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оператор или ТСЖ, ЖСК, ЖК).</a:t>
              </a:r>
            </a:p>
            <a:p>
              <a:pPr marL="144000" indent="-1440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Выбор кредитной организации.</a:t>
              </a:r>
            </a:p>
            <a:p>
              <a:pPr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08000" indent="-108000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8699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Инициировать собрание собственников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№2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1196752"/>
            <a:ext cx="8587702" cy="4680520"/>
            <a:chOff x="323528" y="1437418"/>
            <a:chExt cx="4176464" cy="4439854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>
                  <a:solidFill>
                    <a:prstClr val="white"/>
                  </a:solidFill>
                </a:rPr>
                <a:t>Значимые требования к собранию собственников МКД по вопросу капитального ремонта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3897670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Срок принятия и </a:t>
              </a:r>
              <a:r>
                <a:rPr lang="ru-RU" sz="1400" b="1" u="sng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реализации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решения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 способе формирования фонда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кап. ремонта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составляет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/>
              </a:r>
              <a:b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</a:b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6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месяцев с даты официального опубликования утвержденной региональной программы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 Закона КО №293);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Инициатором собрания собственников МКД могут быть: собственники МКД, председатель и (или) совет МКД, председатель и (или) правление ТСЖ и ЖСК, инициативная группа собственников или орган местного самоуправления.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 случае, если собрание не было проведено по инициативе собственников, то такое собрание созывает орган местного самоуправления в срок не позднее чем за месяц до последней даты принятия и реализации решения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(ч.6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ст.170 ЖК РФ).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 случае, если собственники помещений не выбрали способ формирования фонда или его не реализовали в установленный срок, то органы местного самоуправления принимают решение о накоплении средств фонда на счете Регионального оператора 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(ч.7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ст.170 ЖК РФ).</a:t>
              </a:r>
            </a:p>
            <a:p>
              <a:pPr marL="800100" lvl="2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00040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Подготовить сообщение о собрании*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№3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1196752"/>
            <a:ext cx="8587702" cy="4680520"/>
            <a:chOff x="323528" y="1437418"/>
            <a:chExt cx="4176464" cy="4439854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spcBef>
                  <a:spcPct val="0"/>
                </a:spcBef>
              </a:pPr>
              <a:r>
                <a:rPr lang="ru-RU" sz="1500" dirty="0">
                  <a:solidFill>
                    <a:prstClr val="white"/>
                  </a:solidFill>
                </a:rPr>
                <a:t>В содержании повестки дня сообщения должны быть указаны вопросы: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3897670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Выбор 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способа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формирования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фонда капитального ремонта.</a:t>
              </a:r>
              <a:endParaRPr lang="ru-RU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Размер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ежемесячного 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взноса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на капитальный ремонт.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Назначение уполномоченного лица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на представление интересов собственников МКД.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 случае формирования фонда на специальном счете:</a:t>
              </a:r>
            </a:p>
            <a:p>
              <a:pPr marL="800100" lvl="2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определение владельца специального счета (список определен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ч.2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ст.175 ЖК РФ);</a:t>
              </a:r>
            </a:p>
            <a:p>
              <a:pPr marL="800100" lvl="2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принятие решения о выборе кредитной организации, обслуживающей с/счет;</a:t>
              </a:r>
            </a:p>
            <a:p>
              <a:pPr marL="800100" lvl="2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определение источников финансирования расходов по содержанию специального счета, если такое финансирование будет предусмотрено договором с кредитной организацией, обслуживающей с/счет (фонд капитального ремонта, сформированный исходя из минимального размера взноса, не может быть расходован на содержание специального счета,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ч.1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ст.174 ЖК РФ).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Определить перечень услуг и/или работ по капитальному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ремонту и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сроки их проведения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(в случае выбора специального счета).</a:t>
              </a: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806258" y="950532"/>
            <a:ext cx="16289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*в соотв. с </a:t>
            </a:r>
            <a:r>
              <a:rPr lang="ru-RU" sz="1000" dirty="0" smtClean="0">
                <a:solidFill>
                  <a:prstClr val="black"/>
                </a:solidFill>
              </a:rPr>
              <a:t>ч.5 </a:t>
            </a:r>
            <a:r>
              <a:rPr lang="ru-RU" sz="1000" dirty="0">
                <a:solidFill>
                  <a:prstClr val="black"/>
                </a:solidFill>
              </a:rPr>
              <a:t>ст.45 ЖК РФ</a:t>
            </a:r>
          </a:p>
        </p:txBody>
      </p:sp>
    </p:spTree>
    <p:extLst>
      <p:ext uri="{BB962C8B-B14F-4D97-AF65-F5344CB8AC3E}">
        <p14:creationId xmlns:p14="http://schemas.microsoft.com/office/powerpoint/2010/main" val="2365230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Направить сообщение о собрании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№4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1196752"/>
            <a:ext cx="8587702" cy="4680520"/>
            <a:chOff x="323528" y="1437418"/>
            <a:chExt cx="4176464" cy="4439854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spcBef>
                  <a:spcPct val="0"/>
                </a:spcBef>
              </a:pPr>
              <a:r>
                <a:rPr lang="ru-RU" sz="1500" dirty="0">
                  <a:solidFill>
                    <a:prstClr val="white"/>
                  </a:solidFill>
                </a:rPr>
                <a:t>Требования к оповещению собственников МКД*: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3897670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Оповещение должно быть направлено в срок 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не позднее 10 дней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до даты проведения собрания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(ч.4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ст.45 ЖК РФ).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Оповещение должно быть направлено </a:t>
              </a:r>
              <a:r>
                <a:rPr lang="ru-RU" sz="1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всем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 собственникам МКД.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Способ оповещения собственников:</a:t>
              </a:r>
            </a:p>
            <a:p>
              <a:pPr marL="800100" lvl="2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Почтой. Заказным письмом (или иным способом направления, определенном решением собственников МКД).</a:t>
              </a:r>
            </a:p>
            <a:p>
              <a:pPr marL="800100" lvl="2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Нарочно. Под роспись в журнале уведомлений о получении.</a:t>
              </a:r>
            </a:p>
            <a:p>
              <a:pPr marL="800100" lvl="2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Размещено в помещении МКД, если такое помещение определено решением собственников.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904312" y="1529827"/>
            <a:ext cx="16289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white"/>
                </a:solidFill>
              </a:rPr>
              <a:t>*в соотв. с </a:t>
            </a:r>
            <a:r>
              <a:rPr lang="ru-RU" sz="1000" dirty="0" smtClean="0">
                <a:solidFill>
                  <a:prstClr val="white"/>
                </a:solidFill>
              </a:rPr>
              <a:t>ч.4 </a:t>
            </a:r>
            <a:r>
              <a:rPr lang="ru-RU" sz="1000" dirty="0">
                <a:solidFill>
                  <a:prstClr val="white"/>
                </a:solidFill>
              </a:rPr>
              <a:t>ст.45 ЖК РФ</a:t>
            </a:r>
          </a:p>
        </p:txBody>
      </p:sp>
    </p:spTree>
    <p:extLst>
      <p:ext uri="{BB962C8B-B14F-4D97-AF65-F5344CB8AC3E}">
        <p14:creationId xmlns:p14="http://schemas.microsoft.com/office/powerpoint/2010/main" val="1297477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Провести общее собрание собственников МКД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02149" y="1008704"/>
            <a:ext cx="8587702" cy="330449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1200" b="1" dirty="0">
                <a:solidFill>
                  <a:prstClr val="black"/>
                </a:solidFill>
              </a:rPr>
              <a:t>Собрание может быть проведено в очной форме – общее собрание, либо в заочной форме (ст.47-48 ЖК РФ</a:t>
            </a:r>
            <a:r>
              <a:rPr lang="ru-RU" sz="1000" b="1" dirty="0">
                <a:solidFill>
                  <a:prstClr val="black"/>
                </a:solidFill>
              </a:rPr>
              <a:t>).</a:t>
            </a:r>
          </a:p>
          <a:p>
            <a:pPr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№5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1426612"/>
            <a:ext cx="8587702" cy="4450661"/>
            <a:chOff x="323528" y="1437418"/>
            <a:chExt cx="4176464" cy="4439854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spcBef>
                  <a:spcPct val="0"/>
                </a:spcBef>
              </a:pPr>
              <a:r>
                <a:rPr lang="ru-RU" sz="1500" dirty="0">
                  <a:solidFill>
                    <a:prstClr val="white"/>
                  </a:solidFill>
                </a:rPr>
                <a:t>Требования к проведению общего собрания в очной форме*: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3897670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Решение собрания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собственников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по вопросам выбора способа формирования фонда капитального ремонта будет правомочно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, если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его примут собственники, обладающие более 2/3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голосов от общего числа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ст.46 ЖК РФ);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Повестка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дня общего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собрания собственников не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может быть изменена;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Участники голосования проходят регистрацию в реестре, где указываются сведения:</a:t>
              </a:r>
            </a:p>
            <a:p>
              <a:pPr marL="1200150" lvl="3" indent="-28575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ФИО собственника;</a:t>
              </a:r>
            </a:p>
            <a:p>
              <a:pPr marL="1200150" lvl="3" indent="-28575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Номер помещения;</a:t>
              </a:r>
            </a:p>
            <a:p>
              <a:pPr marL="1200150" lvl="3" indent="-28575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000" dirty="0">
                  <a:solidFill>
                    <a:prstClr val="black"/>
                  </a:solidFill>
                </a:rPr>
                <a:t>Реквизиты правоустанавливающего документа на собственность;</a:t>
              </a:r>
            </a:p>
            <a:p>
              <a:pPr marL="1200150" lvl="3" indent="-28575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Площадь помещения по правоустанавливающему документу;</a:t>
              </a:r>
            </a:p>
            <a:p>
              <a:pPr marL="1200150" lvl="3" indent="-28575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Сведения о представителе собственника и документа удостоверяющего его полномочия;</a:t>
              </a:r>
            </a:p>
            <a:p>
              <a:pPr marL="1200150" lvl="3" indent="-28575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Подпись собственника или его представителя.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Собственники имеют право голосовать как лично, так и на основании доверенности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ст.48 ЖК РФ);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Количество голосов каждого собственника пропорционально его доле в праве общей собственности на общее имущество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(ч.3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ст.48 ЖК РФ) 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932896" y="1693693"/>
            <a:ext cx="15023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white"/>
                </a:solidFill>
              </a:rPr>
              <a:t>*в соотв. со ст.48 ЖК РФ</a:t>
            </a:r>
          </a:p>
        </p:txBody>
      </p:sp>
    </p:spTree>
    <p:extLst>
      <p:ext uri="{BB962C8B-B14F-4D97-AF65-F5344CB8AC3E}">
        <p14:creationId xmlns:p14="http://schemas.microsoft.com/office/powerpoint/2010/main" val="1837583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Общее собрание собственников в заочной форме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№6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1052737"/>
            <a:ext cx="8587702" cy="5058816"/>
            <a:chOff x="323528" y="1437418"/>
            <a:chExt cx="4176464" cy="4731646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spcBef>
                  <a:spcPct val="0"/>
                </a:spcBef>
              </a:pPr>
              <a:r>
                <a:rPr lang="ru-RU" sz="1500" dirty="0">
                  <a:solidFill>
                    <a:prstClr val="white"/>
                  </a:solidFill>
                </a:rPr>
                <a:t>Особенности проведения собрания в заочной форме*: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45446"/>
              <a:ext cx="4176464" cy="4223618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В случае, если общее собрание собственников в очной форме не имело кворума, собрание собственников проводится в заочной форме.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До собственников доводится сообщение о проведении заочного голосования.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Решения собственников оформляются письменно на бланке бюллетеня и направляются по месту или адресу, который указан в сообщении о проведении голосования.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Бюллетень для голосования должен содержать сведения:</a:t>
              </a:r>
            </a:p>
            <a:p>
              <a:pPr marL="1200150" lvl="3" indent="-285750" algn="just" defTabSz="1333500"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ФИО собственника;</a:t>
              </a:r>
            </a:p>
            <a:p>
              <a:pPr marL="1200150" lvl="3" indent="-285750" algn="just" defTabSz="1333500"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номер помещения;</a:t>
              </a:r>
            </a:p>
            <a:p>
              <a:pPr marL="1200150" lvl="3" indent="-285750" algn="just" defTabSz="1333500"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prstClr val="black"/>
                  </a:solidFill>
                </a:rPr>
                <a:t>реквизиты правоустанавливающего документа на собственность;</a:t>
              </a:r>
            </a:p>
            <a:p>
              <a:pPr marL="1200150" lvl="3" indent="-285750" algn="just" defTabSz="1333500"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площадь помещения по правоустанавливающему документу;</a:t>
              </a:r>
            </a:p>
            <a:p>
              <a:pPr marL="1200150" lvl="3" indent="-285750" algn="just" defTabSz="1333500"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сведения о представителе собственника и документа удостоверяющего его полномочия;</a:t>
              </a:r>
            </a:p>
            <a:p>
              <a:pPr marL="1200150" lvl="3" indent="-285750" algn="just" defTabSz="1333500"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подпись собственника или его представителя.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Принявшими участие в голосовании считаются собственники, чьи бюллетени были получены до даты окончания их приема (указывается в сообщении).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Решение собрания собственников по вопросам выбора способа формирования фонда капитального ремонта будет правомочно,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если будут получены бюллетени от собственников обладающих более 2/3 голосов от общего числа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ст.46 ЖК РФ).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Собственники имеют право голосовать как лично, так и на основании доверенности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ст.48 ЖК РФ).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Количество голосов каждого собственника пропорционально его доле в праве общей собственности на общее имущество </a:t>
              </a:r>
              <a:r>
                <a:rPr lang="ru-RU" sz="12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(ч.3 </a:t>
              </a:r>
              <a:r>
                <a:rPr lang="ru-RU" sz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ст.48 ЖК РФ) 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932896" y="1367930"/>
            <a:ext cx="15023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white"/>
                </a:solidFill>
              </a:rPr>
              <a:t>*в соотв. со ст.47 ЖК РФ</a:t>
            </a:r>
          </a:p>
        </p:txBody>
      </p:sp>
    </p:spTree>
    <p:extLst>
      <p:ext uri="{BB962C8B-B14F-4D97-AF65-F5344CB8AC3E}">
        <p14:creationId xmlns:p14="http://schemas.microsoft.com/office/powerpoint/2010/main" val="3217158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Оформить протокол общего собрания собственников МКД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№7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1214372"/>
            <a:ext cx="8587702" cy="4662900"/>
            <a:chOff x="323528" y="1437418"/>
            <a:chExt cx="4176464" cy="4649845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spcBef>
                  <a:spcPct val="0"/>
                </a:spcBef>
              </a:pPr>
              <a:r>
                <a:rPr lang="ru-RU" sz="1500" dirty="0">
                  <a:solidFill>
                    <a:prstClr val="white"/>
                  </a:solidFill>
                </a:rPr>
                <a:t>Особенности составления протокола собрания*: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4107661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Решения общего собрания собственников МКД оформляются протоколами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(ч.1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ст.46 ЖК РФ);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Протокол голосования должен содержать сведения о:</a:t>
              </a: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дате,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месте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и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форме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проведения общего собрания;</a:t>
              </a: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повестке общего собрания;</a:t>
              </a: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решение по вопросам повестки общего собрания, в отдельности по каждому вопросу повестки собрания. 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Протокол голосования подписывается председателем и секретарем собрания.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К протоколу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прилагаются реестр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регистрации собственников МКД; </a:t>
              </a:r>
            </a:p>
            <a:p>
              <a:pPr marL="0" lvl="1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949246" y="1462508"/>
            <a:ext cx="15023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white"/>
                </a:solidFill>
              </a:rPr>
              <a:t>*в соотв. со ст.46 ЖК РФ</a:t>
            </a:r>
          </a:p>
        </p:txBody>
      </p:sp>
    </p:spTree>
    <p:extLst>
      <p:ext uri="{BB962C8B-B14F-4D97-AF65-F5344CB8AC3E}">
        <p14:creationId xmlns:p14="http://schemas.microsoft.com/office/powerpoint/2010/main" val="1810208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7528" y="620688"/>
            <a:ext cx="8587702" cy="576064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08000" rIns="180000" bIns="108000" rtlCol="0">
            <a:no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prstClr val="black"/>
                </a:solidFill>
              </a:rPr>
              <a:t>Довести до собственников решение собрания</a:t>
            </a:r>
          </a:p>
          <a:p>
            <a:pPr algn="ctr">
              <a:lnSpc>
                <a:spcPct val="114000"/>
              </a:lnSpc>
            </a:pPr>
            <a:endParaRPr lang="ru-RU" sz="2000" b="1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  <a:p>
            <a:pPr algn="just">
              <a:lnSpc>
                <a:spcPct val="114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51884" y="182960"/>
            <a:ext cx="2088232" cy="5097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</a:rPr>
              <a:t>ШАГ №8</a:t>
            </a:r>
          </a:p>
        </p:txBody>
      </p:sp>
      <p:pic>
        <p:nvPicPr>
          <p:cNvPr id="10" name="Picture 2" descr="C:\Users\pc1\Google Диск\ЖКХ\О ФОНДЕ\л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4" y="6005837"/>
            <a:ext cx="1440160" cy="8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884475" y="6093296"/>
            <a:ext cx="5588518" cy="657174"/>
          </a:xfrm>
          <a:prstGeom prst="rect">
            <a:avLst/>
          </a:prstGeom>
          <a:effectLst>
            <a:outerShdw blurRad="25400" dist="12700" dir="1800000" algn="tl" rotWithShape="0">
              <a:prstClr val="black">
                <a:alpha val="40000"/>
              </a:prstClr>
            </a:outerShdw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prstClr val="black"/>
                </a:solidFill>
              </a:rPr>
              <a:t>ФОНД КАПИТАЛЬНОГО РЕМОНТА 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ОБЩЕГО ИМУЩЕСТВА В МНОГОКВАРТИРНЫХ ДОМАХ</a:t>
            </a:r>
            <a:endParaRPr lang="ru-RU" sz="1200" dirty="0">
              <a:solidFill>
                <a:prstClr val="black"/>
              </a:solidFill>
            </a:endParaRPr>
          </a:p>
          <a:p>
            <a:r>
              <a:rPr lang="ru-RU" sz="1200" dirty="0">
                <a:solidFill>
                  <a:prstClr val="black"/>
                </a:solidFill>
              </a:rPr>
              <a:t>Калининградской области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847528" y="1214372"/>
            <a:ext cx="8587702" cy="4662900"/>
            <a:chOff x="323528" y="1437418"/>
            <a:chExt cx="4176464" cy="4649845"/>
          </a:xfrm>
        </p:grpSpPr>
        <p:sp>
          <p:nvSpPr>
            <p:cNvPr id="15" name="Полилиния 14"/>
            <p:cNvSpPr/>
            <p:nvPr/>
          </p:nvSpPr>
          <p:spPr>
            <a:xfrm>
              <a:off x="323528" y="1437418"/>
              <a:ext cx="4176464" cy="508028"/>
            </a:xfrm>
            <a:custGeom>
              <a:avLst/>
              <a:gdLst>
                <a:gd name="connsiteX0" fmla="*/ 0 w 3899794"/>
                <a:gd name="connsiteY0" fmla="*/ 0 h 864000"/>
                <a:gd name="connsiteX1" fmla="*/ 3899794 w 3899794"/>
                <a:gd name="connsiteY1" fmla="*/ 0 h 864000"/>
                <a:gd name="connsiteX2" fmla="*/ 3899794 w 3899794"/>
                <a:gd name="connsiteY2" fmla="*/ 864000 h 864000"/>
                <a:gd name="connsiteX3" fmla="*/ 0 w 3899794"/>
                <a:gd name="connsiteY3" fmla="*/ 864000 h 864000"/>
                <a:gd name="connsiteX4" fmla="*/ 0 w 3899794"/>
                <a:gd name="connsiteY4" fmla="*/ 0 h 8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9794" h="864000">
                  <a:moveTo>
                    <a:pt x="0" y="0"/>
                  </a:moveTo>
                  <a:lnTo>
                    <a:pt x="3899794" y="0"/>
                  </a:lnTo>
                  <a:lnTo>
                    <a:pt x="3899794" y="864000"/>
                  </a:lnTo>
                  <a:lnTo>
                    <a:pt x="0" y="864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60960" rIns="106680" bIns="60960" numCol="1" spcCol="1270" anchor="ctr" anchorCtr="0">
              <a:noAutofit/>
            </a:bodyPr>
            <a:lstStyle/>
            <a:p>
              <a:pPr algn="ctr" defTabSz="666750">
                <a:spcBef>
                  <a:spcPct val="0"/>
                </a:spcBef>
              </a:pPr>
              <a:r>
                <a:rPr lang="ru-RU" sz="1500" dirty="0">
                  <a:solidFill>
                    <a:prstClr val="white"/>
                  </a:solidFill>
                </a:rPr>
                <a:t>Порядок информирования собственников о принятом решении: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3528" y="1979602"/>
              <a:ext cx="4176464" cy="4107661"/>
            </a:xfrm>
            <a:custGeom>
              <a:avLst/>
              <a:gdLst>
                <a:gd name="connsiteX0" fmla="*/ 0 w 3575365"/>
                <a:gd name="connsiteY0" fmla="*/ 0 h 1729350"/>
                <a:gd name="connsiteX1" fmla="*/ 3575365 w 3575365"/>
                <a:gd name="connsiteY1" fmla="*/ 0 h 1729350"/>
                <a:gd name="connsiteX2" fmla="*/ 3575365 w 3575365"/>
                <a:gd name="connsiteY2" fmla="*/ 1729350 h 1729350"/>
                <a:gd name="connsiteX3" fmla="*/ 0 w 3575365"/>
                <a:gd name="connsiteY3" fmla="*/ 1729350 h 1729350"/>
                <a:gd name="connsiteX4" fmla="*/ 0 w 3575365"/>
                <a:gd name="connsiteY4" fmla="*/ 0 h 172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65" h="1729350">
                  <a:moveTo>
                    <a:pt x="0" y="0"/>
                  </a:moveTo>
                  <a:lnTo>
                    <a:pt x="3575365" y="0"/>
                  </a:lnTo>
                  <a:lnTo>
                    <a:pt x="3575365" y="1729350"/>
                  </a:lnTo>
                  <a:lnTo>
                    <a:pt x="0" y="1729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144000" rIns="144000" bIns="144000" numCol="1" spcCol="1270" anchor="t" anchorCtr="0">
              <a:noAutofit/>
            </a:bodyPr>
            <a:lstStyle/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Решения общего собрания собственников МКД доводятся до сведений всех собственников помещений путем размещения сообщения об этом в помещении МКД, определенном решением собрания собственников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(ч.3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ст.46 ЖК РФ).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Срок размещения информационного сообщения – не позднее 10 дней с даты принятия решения </a:t>
              </a:r>
              <a:r>
                <a:rPr lang="ru-RU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(ч.3 </a:t>
              </a:r>
              <a:r>
                <a:rPr lang="ru-RU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ст.46 ЖК РФ).</a:t>
              </a: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ru-RU" sz="1400" dirty="0">
                  <a:solidFill>
                    <a:prstClr val="black"/>
                  </a:solidFill>
                </a:rPr>
                <a:t>В случае если решением собственников не определено помещение МКД для размещения данного вида сообщений, то собственников необходимо уведомить нарочно, либо заказным письмом.</a:t>
              </a:r>
            </a:p>
            <a:p>
              <a:pPr marL="0" lvl="1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1257300" lvl="3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342900" lvl="1" indent="-342900" algn="just" defTabSz="1333500">
                <a:lnSpc>
                  <a:spcPct val="114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40802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1469</Words>
  <Application>Microsoft Office PowerPoint</Application>
  <PresentationFormat>Широкоэкранный</PresentationFormat>
  <Paragraphs>183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1_Тема Office</vt:lpstr>
      <vt:lpstr>10 ШАГОВ СОБСТВЕННИКОВ МКД К ПРОВЕДЕНИЮ КАПИТАЛЬНОГО РЕМОНТА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ШАГОВ СОБСТВЕННИКОВ МКД К ПРОВЕДЕНИЮ КАПИТАЛЬНОГО РЕМОНТА</dc:title>
  <dc:creator>Арсений_М</dc:creator>
  <cp:lastModifiedBy>Матис_А</cp:lastModifiedBy>
  <cp:revision>11</cp:revision>
  <cp:lastPrinted>2014-08-05T13:36:40Z</cp:lastPrinted>
  <dcterms:created xsi:type="dcterms:W3CDTF">2014-07-04T06:08:24Z</dcterms:created>
  <dcterms:modified xsi:type="dcterms:W3CDTF">2014-11-17T10:48:27Z</dcterms:modified>
</cp:coreProperties>
</file>