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1" r:id="rId2"/>
    <p:sldId id="259" r:id="rId3"/>
    <p:sldId id="363" r:id="rId4"/>
    <p:sldId id="346" r:id="rId5"/>
    <p:sldId id="348" r:id="rId6"/>
    <p:sldId id="347" r:id="rId7"/>
    <p:sldId id="341" r:id="rId8"/>
    <p:sldId id="342" r:id="rId9"/>
    <p:sldId id="344" r:id="rId10"/>
    <p:sldId id="345" r:id="rId11"/>
    <p:sldId id="350" r:id="rId12"/>
    <p:sldId id="349" r:id="rId13"/>
    <p:sldId id="352" r:id="rId14"/>
    <p:sldId id="353" r:id="rId15"/>
    <p:sldId id="354" r:id="rId16"/>
    <p:sldId id="336" r:id="rId17"/>
    <p:sldId id="356" r:id="rId18"/>
    <p:sldId id="335" r:id="rId19"/>
    <p:sldId id="355" r:id="rId20"/>
    <p:sldId id="357" r:id="rId21"/>
    <p:sldId id="358" r:id="rId22"/>
    <p:sldId id="299" r:id="rId23"/>
    <p:sldId id="359" r:id="rId24"/>
    <p:sldId id="3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625" autoAdjust="0"/>
  </p:normalViewPr>
  <p:slideViewPr>
    <p:cSldViewPr>
      <p:cViewPr>
        <p:scale>
          <a:sx n="71" d="100"/>
          <a:sy n="71" d="100"/>
        </p:scale>
        <p:origin x="-108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72;&#1088;&#1086;&#1096;&#1080;&#1085;&#1072;\&#1056;&#1072;&#1073;&#1086;&#1095;&#1080;&#1081;%20&#1089;&#1090;&#1086;&#1083;\&#1053;&#1086;&#1074;&#1072;&#1103;%20&#1087;&#1072;&#1087;&#1082;&#1072;\&#1043;&#1056;&#1040;&#1060;&#1048;&#1050;&#1048;\&#1043;&#1088;&#1072;&#1092;&#1080;&#1082;&#1080;-2015-201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72;&#1088;&#1086;&#1096;&#1080;&#1085;&#1072;\&#1056;&#1072;&#1073;&#1086;&#1095;&#1080;&#1081;%20&#1089;&#1090;&#1086;&#1083;\&#1053;&#1086;&#1074;&#1072;&#1103;%20&#1087;&#1072;&#1087;&#1082;&#1072;\&#1043;&#1056;&#1040;&#1060;&#1048;&#1050;&#1048;\&#1043;&#1088;&#1072;&#1092;&#1080;&#1082;&#1080;-2015-201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72;&#1088;&#1086;&#1096;&#1080;&#1085;&#1072;\&#1056;&#1072;&#1073;&#1086;&#1095;&#1080;&#1081;%20&#1089;&#1090;&#1086;&#1083;\&#1053;&#1086;&#1074;&#1072;&#1103;%20&#1087;&#1072;&#1087;&#1082;&#1072;\&#1043;&#1056;&#1040;&#1060;&#1048;&#1050;&#1048;\&#1043;&#1088;&#1072;&#1092;&#1080;&#1082;&#1080;-2015-2016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72;&#1088;&#1086;&#1096;&#1080;&#1085;&#1072;\&#1056;&#1072;&#1073;&#1086;&#1095;&#1080;&#1081;%20&#1089;&#1090;&#1086;&#1083;\&#1053;&#1086;&#1074;&#1072;&#1103;%20&#1087;&#1072;&#1087;&#1082;&#1072;\&#1043;&#1056;&#1040;&#1060;&#1048;&#1050;&#1048;\&#1043;&#1088;&#1072;&#1092;&#1080;&#1082;&#1080;-2013-201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72;&#1088;&#1086;&#1096;&#1080;&#1085;&#1072;\&#1056;&#1072;&#1073;&#1086;&#1095;&#1080;&#1081;%20&#1089;&#1090;&#1086;&#1083;\&#1053;&#1086;&#1074;&#1072;&#1103;%20&#1087;&#1072;&#1087;&#1082;&#1072;\&#1043;&#1056;&#1040;&#1060;&#1048;&#1050;&#1048;\&#1043;&#1088;&#1072;&#1092;&#1080;&#1082;&#1080;-2013-2014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72;&#1088;&#1086;&#1096;&#1080;&#1085;&#1072;\&#1056;&#1072;&#1073;&#1086;&#1095;&#1080;&#1081;%20&#1089;&#1090;&#1086;&#1083;\&#1053;&#1086;&#1074;&#1072;&#1103;%20&#1087;&#1072;&#1087;&#1082;&#1072;\&#1043;&#1056;&#1040;&#1060;&#1048;&#1050;&#1048;\&#1043;&#1088;&#1072;&#1092;&#1080;&#1082;&#1080;-2013-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2014 </a:t>
            </a:r>
            <a:r>
              <a:rPr lang="ru-RU" u="sng" dirty="0"/>
              <a:t>год</a:t>
            </a:r>
          </a:p>
        </c:rich>
      </c:tx>
      <c:layout>
        <c:manualLayout>
          <c:xMode val="edge"/>
          <c:yMode val="edge"/>
          <c:x val="7.7294763137782899E-2"/>
          <c:y val="1.72042910024130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6.1067102461248947E-2"/>
          <c:w val="0.97732837972718167"/>
          <c:h val="0.8728341504481789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2013 год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78DFA"/>
              </a:solidFill>
            </c:spPr>
          </c:dPt>
          <c:dLbls>
            <c:dLbl>
              <c:idx val="0"/>
              <c:layout>
                <c:manualLayout>
                  <c:x val="0.13511108774975314"/>
                  <c:y val="0.2990052031255788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Налоговые  доходы 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503181187996973"/>
                  <c:y val="-0.1249641243565533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b="1" dirty="0" err="1" smtClean="0"/>
                      <a:t>еналого-вые</a:t>
                    </a:r>
                    <a:r>
                      <a:rPr lang="ru-RU" b="1" dirty="0" smtClean="0"/>
                      <a:t> доходы</a:t>
                    </a:r>
                    <a:endParaRPr lang="ru-RU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502398033312721"/>
                  <c:y val="-6.0002796649806928E-2"/>
                </c:manualLayout>
              </c:layout>
              <c:tx>
                <c:rich>
                  <a:bodyPr/>
                  <a:lstStyle/>
                  <a:p>
                    <a:endParaRPr lang="ru-RU" sz="12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5250087829721005"/>
                  <c:y val="-0.1513725326815538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050" b="1" dirty="0" smtClean="0"/>
                      <a:t>инансовая помощь </a:t>
                    </a:r>
                    <a:endParaRPr lang="ru-RU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66.3</c:v>
                </c:pt>
                <c:pt idx="1">
                  <c:v>12.4</c:v>
                </c:pt>
                <c:pt idx="2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 w="26156">
          <a:noFill/>
        </a:ln>
      </c:spPr>
    </c:plotArea>
    <c:plotVisOnly val="1"/>
    <c:dispBlanksAs val="zero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3615629288444"/>
          <c:y val="0.12690371057031088"/>
          <c:w val="0.6296309692243871"/>
          <c:h val="0.73350344709639603"/>
        </c:manualLayout>
      </c:layout>
      <c:pieChart>
        <c:varyColors val="1"/>
        <c:ser>
          <c:idx val="0"/>
          <c:order val="0"/>
          <c:tx>
            <c:strRef>
              <c:f>'Структура расходов'!$I$4</c:f>
              <c:strCache>
                <c:ptCount val="1"/>
                <c:pt idx="0">
                  <c:v>2016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33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BB5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7040639527902192E-2"/>
                  <c:y val="-4.347032570295793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7.6775599128540414E-2"/>
                  <c:y val="-5.0013621715007256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0523750073231948E-2"/>
                  <c:y val="4.364625009332933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422555023759312E-2"/>
                  <c:y val="3.771731065262420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5.6014614302971402E-2"/>
                  <c:y val="2.6547567453668185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5.8649694931924415E-2"/>
                  <c:y val="-2.7905246021462566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25925981085710026"/>
                  <c:y val="0.28172623746608977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967330829867132"/>
                  <c:y val="0.1725890463756227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7930385200472331"/>
                  <c:y val="0.21827438218093481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'Структура расходов'!$F$5:$F$18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сфера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государственного, муниципального долга</c:v>
                </c:pt>
              </c:strCache>
            </c:strRef>
          </c:cat>
          <c:val>
            <c:numRef>
              <c:f>'Структура расходов'!$I$5:$I$18</c:f>
              <c:numCache>
                <c:formatCode>#,##0.0</c:formatCode>
                <c:ptCount val="9"/>
                <c:pt idx="0">
                  <c:v>2112.4</c:v>
                </c:pt>
                <c:pt idx="1">
                  <c:v>0.5</c:v>
                </c:pt>
                <c:pt idx="2">
                  <c:v>60</c:v>
                </c:pt>
                <c:pt idx="3">
                  <c:v>1608.1</c:v>
                </c:pt>
                <c:pt idx="4">
                  <c:v>1377.7</c:v>
                </c:pt>
                <c:pt idx="5">
                  <c:v>0</c:v>
                </c:pt>
                <c:pt idx="6">
                  <c:v>4534.1000000000004</c:v>
                </c:pt>
                <c:pt idx="7">
                  <c:v>25.7</c:v>
                </c:pt>
                <c:pt idx="8">
                  <c:v>421.6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94165339555008"/>
          <c:y val="0.13436726412928021"/>
          <c:w val="0.57949849991266056"/>
          <c:h val="0.71576408007328063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33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BB5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366806136680691E-2"/>
                  <c:y val="-5.0104384133611783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7.2524407252440928E-2"/>
                  <c:y val="-5.567175710551838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9260808926081098E-2"/>
                  <c:y val="3.618649965205288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368200836820102E-3"/>
                  <c:y val="3.340292275574114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8.0892608089260867E-2"/>
                  <c:y val="-6.958942240779401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5313807531380839E-2"/>
                  <c:y val="-1.6701461377870583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7894002789400352E-3"/>
                  <c:y val="-5.0104384133611783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'Структура расходов'!$F$29:$H$42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сфера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государственного, муниципального долга</c:v>
                </c:pt>
              </c:strCache>
            </c:strRef>
          </c:cat>
          <c:val>
            <c:numRef>
              <c:f>'Структура расходов'!$I$29:$I$42</c:f>
              <c:numCache>
                <c:formatCode>#,##0.0</c:formatCode>
                <c:ptCount val="9"/>
                <c:pt idx="0">
                  <c:v>2101.9</c:v>
                </c:pt>
                <c:pt idx="1">
                  <c:v>0.5</c:v>
                </c:pt>
                <c:pt idx="2">
                  <c:v>58.8</c:v>
                </c:pt>
                <c:pt idx="3">
                  <c:v>1472.5</c:v>
                </c:pt>
                <c:pt idx="4">
                  <c:v>1294.7</c:v>
                </c:pt>
                <c:pt idx="5">
                  <c:v>0</c:v>
                </c:pt>
                <c:pt idx="6">
                  <c:v>4588.4000000000005</c:v>
                </c:pt>
                <c:pt idx="7">
                  <c:v>25.7</c:v>
                </c:pt>
                <c:pt idx="8">
                  <c:v>342.1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ru-RU" sz="2000"/>
              <a:t>             Динамика расходов бюджета городского округа на 2014г. и плановый период 2015-2016гг. (в тыс. руб.)</a:t>
            </a:r>
          </a:p>
        </c:rich>
      </c:tx>
      <c:layout>
        <c:manualLayout>
          <c:xMode val="edge"/>
          <c:yMode val="edge"/>
          <c:x val="8.9612751531058618E-2"/>
          <c:y val="2.79988334791484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9213652215041849E-2"/>
          <c:y val="0.22048340972303831"/>
          <c:w val="0.83473467777312238"/>
          <c:h val="0.3845581988818567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'Сравнение расходов'!$D$5:$D$6</c:f>
              <c:strCache>
                <c:ptCount val="1"/>
                <c:pt idx="0">
                  <c:v>2014 проект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'Сравнение расходов'!$A$7:$A$21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Обслуживание государственного, муниципального долга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'Сравнение расходов'!$D$7:$D$21</c:f>
              <c:numCache>
                <c:formatCode>#,##0.00</c:formatCode>
                <c:ptCount val="12"/>
                <c:pt idx="0">
                  <c:v>1090.5999999999999</c:v>
                </c:pt>
                <c:pt idx="1">
                  <c:v>0.5</c:v>
                </c:pt>
                <c:pt idx="2">
                  <c:v>60.6</c:v>
                </c:pt>
                <c:pt idx="3">
                  <c:v>1559.5</c:v>
                </c:pt>
                <c:pt idx="4">
                  <c:v>1537.7</c:v>
                </c:pt>
                <c:pt idx="5">
                  <c:v>10.1</c:v>
                </c:pt>
                <c:pt idx="6">
                  <c:v>4005.9</c:v>
                </c:pt>
                <c:pt idx="7">
                  <c:v>316.5</c:v>
                </c:pt>
                <c:pt idx="8">
                  <c:v>412.5</c:v>
                </c:pt>
                <c:pt idx="9">
                  <c:v>420.8</c:v>
                </c:pt>
                <c:pt idx="10">
                  <c:v>59.5</c:v>
                </c:pt>
                <c:pt idx="11">
                  <c:v>37.6</c:v>
                </c:pt>
              </c:numCache>
            </c:numRef>
          </c:val>
        </c:ser>
        <c:ser>
          <c:idx val="3"/>
          <c:order val="1"/>
          <c:tx>
            <c:strRef>
              <c:f>'Сравнение расходов'!$E$5:$E$6</c:f>
              <c:strCache>
                <c:ptCount val="1"/>
                <c:pt idx="0">
                  <c:v>2015 проект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'Сравнение расходов'!$A$7:$A$21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Обслуживание государственного, муниципального долга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'Сравнение расходов'!$E$7:$E$21</c:f>
              <c:numCache>
                <c:formatCode>#,##0.00</c:formatCode>
                <c:ptCount val="12"/>
                <c:pt idx="0">
                  <c:v>2101.9</c:v>
                </c:pt>
                <c:pt idx="1">
                  <c:v>0.5</c:v>
                </c:pt>
                <c:pt idx="2">
                  <c:v>58.8</c:v>
                </c:pt>
                <c:pt idx="3">
                  <c:v>1472.5</c:v>
                </c:pt>
                <c:pt idx="4">
                  <c:v>1294.7</c:v>
                </c:pt>
                <c:pt idx="5">
                  <c:v>0</c:v>
                </c:pt>
                <c:pt idx="6">
                  <c:v>3833.4</c:v>
                </c:pt>
                <c:pt idx="7">
                  <c:v>297.10000000000002</c:v>
                </c:pt>
                <c:pt idx="8">
                  <c:v>396.5</c:v>
                </c:pt>
                <c:pt idx="9">
                  <c:v>342.1</c:v>
                </c:pt>
                <c:pt idx="10">
                  <c:v>61.4</c:v>
                </c:pt>
                <c:pt idx="11">
                  <c:v>25.7</c:v>
                </c:pt>
              </c:numCache>
            </c:numRef>
          </c:val>
        </c:ser>
        <c:ser>
          <c:idx val="4"/>
          <c:order val="2"/>
          <c:tx>
            <c:strRef>
              <c:f>'Сравнение расходов'!$F$5:$F$6</c:f>
              <c:strCache>
                <c:ptCount val="1"/>
                <c:pt idx="0">
                  <c:v>2016 Проект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'Сравнение расходов'!$A$7:$A$21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Обслуживание государственного, муниципального долга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'Сравнение расходов'!$F$7:$F$21</c:f>
              <c:numCache>
                <c:formatCode>#,##0.00</c:formatCode>
                <c:ptCount val="12"/>
                <c:pt idx="0">
                  <c:v>2112.4</c:v>
                </c:pt>
                <c:pt idx="1">
                  <c:v>0.5</c:v>
                </c:pt>
                <c:pt idx="2">
                  <c:v>60</c:v>
                </c:pt>
                <c:pt idx="3">
                  <c:v>1608.1</c:v>
                </c:pt>
                <c:pt idx="4">
                  <c:v>1377.7</c:v>
                </c:pt>
                <c:pt idx="5">
                  <c:v>0</c:v>
                </c:pt>
                <c:pt idx="6">
                  <c:v>3786.9</c:v>
                </c:pt>
                <c:pt idx="7">
                  <c:v>294</c:v>
                </c:pt>
                <c:pt idx="8">
                  <c:v>389.7</c:v>
                </c:pt>
                <c:pt idx="9">
                  <c:v>421.6</c:v>
                </c:pt>
                <c:pt idx="10">
                  <c:v>63.5</c:v>
                </c:pt>
                <c:pt idx="11">
                  <c:v>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80416"/>
        <c:axId val="99981952"/>
      </c:barChart>
      <c:catAx>
        <c:axId val="9998041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300"/>
            </a:pPr>
            <a:endParaRPr lang="ru-RU"/>
          </a:p>
        </c:txPr>
        <c:crossAx val="9998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9819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9980416"/>
        <c:crosses val="autoZero"/>
        <c:crossBetween val="between"/>
      </c:valAx>
      <c:spPr>
        <a:solidFill>
          <a:srgbClr val="C0C0C0"/>
        </a:solidFill>
        <a:ln w="12700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634376585279749"/>
          <c:y val="0.22358600971726181"/>
          <c:w val="0.17827580927384068"/>
          <c:h val="0.123667553814967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chemeClr val="accent1">
              <a:lumMod val="75000"/>
            </a:schemeClr>
          </a:solidFill>
          <a:latin typeface="+mn-lt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96496185108557E-2"/>
          <c:y val="3.9803871557307451E-4"/>
          <c:w val="0.59542433223135349"/>
          <c:h val="0.8377390775046913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ru-RU"/>
                      <a:t>6,3 %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/>
                      <a:t>3,7%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Лист2!$A$1:$A$2</c:f>
              <c:strCache>
                <c:ptCount val="2"/>
                <c:pt idx="0">
                  <c:v>средства вышестоящих бюджетов</c:v>
                </c:pt>
                <c:pt idx="1">
                  <c:v>средства бюджета городского округа</c:v>
                </c:pt>
              </c:strCache>
            </c:strRef>
          </c:cat>
          <c:val>
            <c:numRef>
              <c:f>Лист2!$B$1:$B$2</c:f>
              <c:numCache>
                <c:formatCode>General</c:formatCode>
                <c:ptCount val="2"/>
                <c:pt idx="0">
                  <c:v>2.9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78491378835783"/>
          <c:y val="1.5585122779785056E-2"/>
          <c:w val="0.28455922314937981"/>
          <c:h val="0.606154871680924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666666666666687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124</a:t>
                    </a:r>
                    <a:r>
                      <a:rPr lang="ru-RU"/>
                      <a:t> млн.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349029065600381E-2"/>
                  <c:y val="-4.79343565000714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129</a:t>
                    </a:r>
                    <a:r>
                      <a:rPr lang="ru-RU"/>
                      <a:t> млн.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015687539142654E-2"/>
                  <c:y val="-4.79343565000714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133</a:t>
                    </a:r>
                    <a:r>
                      <a:rPr lang="ru-RU" dirty="0"/>
                      <a:t>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Лист1!$A$1:$C$1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124</c:v>
                </c:pt>
                <c:pt idx="1">
                  <c:v>129</c:v>
                </c:pt>
                <c:pt idx="2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800576"/>
        <c:axId val="100157696"/>
        <c:axId val="0"/>
      </c:bar3DChart>
      <c:catAx>
        <c:axId val="9980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157696"/>
        <c:crosses val="autoZero"/>
        <c:auto val="1"/>
        <c:lblAlgn val="ctr"/>
        <c:lblOffset val="100"/>
        <c:noMultiLvlLbl val="0"/>
      </c:catAx>
      <c:valAx>
        <c:axId val="10015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98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4" b="1" i="0" u="sng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460907175335482"/>
          <c:y val="0"/>
        </c:manualLayout>
      </c:layout>
      <c:overlay val="0"/>
      <c:spPr>
        <a:noFill/>
        <a:ln w="3073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536992840095468"/>
          <c:y val="0.11353711790393013"/>
          <c:w val="0.47255369928401192"/>
          <c:h val="0.864628820960702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 w="1536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536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explosion val="2"/>
            <c:spPr>
              <a:solidFill>
                <a:srgbClr val="FFC000"/>
              </a:solidFill>
              <a:ln w="1536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explosion val="4"/>
            <c:spPr>
              <a:solidFill>
                <a:srgbClr val="F78DFA"/>
              </a:solidFill>
              <a:ln w="1536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7732412904497113E-3"/>
                  <c:y val="-0.198880862426228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доходы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754331371922792E-2"/>
                  <c:y val="-0.13513582670225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00731950759723E-2"/>
                  <c:y val="-4.2173658489957286E-2"/>
                </c:manualLayout>
              </c:layout>
              <c:tx>
                <c:rich>
                  <a:bodyPr/>
                  <a:lstStyle/>
                  <a:p>
                    <a:r>
                      <a:rPr lang="ru-RU" sz="1029" b="1" i="0" u="none" strike="noStrike" baseline="0" dirty="0" smtClean="0"/>
                      <a:t>Финансовая помощь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0737">
                <a:noFill/>
              </a:ln>
            </c:spPr>
            <c:txPr>
              <a:bodyPr/>
              <a:lstStyle/>
              <a:p>
                <a:pPr>
                  <a:defRPr sz="102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Налоговые и неналоговые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68.11</c:v>
                </c:pt>
                <c:pt idx="1">
                  <c:v>10.629999999999999</c:v>
                </c:pt>
                <c:pt idx="2">
                  <c:v>21.259999999999987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 w="2587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50" dirty="0" smtClean="0"/>
              <a:t>2016 год</a:t>
            </a:r>
            <a:endParaRPr lang="ru-RU" sz="1450" dirty="0"/>
          </a:p>
        </c:rich>
      </c:tx>
      <c:layout>
        <c:manualLayout>
          <c:xMode val="edge"/>
          <c:yMode val="edge"/>
          <c:x val="0.45490826698247705"/>
          <c:y val="3.2970759736114082E-2"/>
        </c:manualLayout>
      </c:layout>
      <c:overlay val="0"/>
      <c:spPr>
        <a:noFill/>
        <a:ln w="342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930693069307153"/>
          <c:y val="0.13537117903930132"/>
          <c:w val="0.41584158415841582"/>
          <c:h val="0.7336244541484808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99FF"/>
            </a:solidFill>
            <a:ln w="17137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0070C0"/>
              </a:solidFill>
              <a:ln w="1713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713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78DFA"/>
              </a:solidFill>
              <a:ln w="1713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06151258266237E-2"/>
                  <c:y val="-9.2744599448844597E-2"/>
                </c:manualLayout>
              </c:layout>
              <c:tx>
                <c:rich>
                  <a:bodyPr/>
                  <a:lstStyle/>
                  <a:p>
                    <a:pPr>
                      <a:defRPr sz="1079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Налоговые </a:t>
                    </a:r>
                    <a:r>
                      <a:rPr lang="ru-RU" dirty="0" smtClean="0"/>
                      <a:t>доходы</a:t>
                    </a:r>
                    <a:endParaRPr lang="ru-RU" dirty="0"/>
                  </a:p>
                </c:rich>
              </c:tx>
              <c:spPr>
                <a:noFill/>
                <a:ln w="342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20135446500751E-2"/>
                  <c:y val="-0.13134322524371067"/>
                </c:manualLayout>
              </c:layout>
              <c:tx>
                <c:rich>
                  <a:bodyPr/>
                  <a:lstStyle/>
                  <a:p>
                    <a:pPr>
                      <a:defRPr sz="1079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Неналоговые доходы</a:t>
                    </a:r>
                    <a:endParaRPr lang="ru-RU" dirty="0"/>
                  </a:p>
                </c:rich>
              </c:tx>
              <c:spPr>
                <a:noFill/>
                <a:ln w="342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15377575938497E-2"/>
                  <c:y val="-4.2404812163727816E-2"/>
                </c:manualLayout>
              </c:layout>
              <c:tx>
                <c:rich>
                  <a:bodyPr/>
                  <a:lstStyle/>
                  <a:p>
                    <a:pPr>
                      <a:defRPr sz="1079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79" b="1" i="0" u="none" strike="noStrike" baseline="0" dirty="0" smtClean="0"/>
                      <a:t>Финансовая помощь </a:t>
                    </a:r>
                    <a:endParaRPr lang="ru-RU" dirty="0"/>
                  </a:p>
                </c:rich>
              </c:tx>
              <c:spPr>
                <a:noFill/>
                <a:ln w="342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4273">
                <a:noFill/>
              </a:ln>
            </c:spPr>
            <c:txPr>
              <a:bodyPr/>
              <a:lstStyle/>
              <a:p>
                <a:pPr>
                  <a:defRPr sz="108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Налоговые и неналоговые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69.5</c:v>
                </c:pt>
                <c:pt idx="1">
                  <c:v>9.8000000000000007</c:v>
                </c:pt>
                <c:pt idx="2">
                  <c:v>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 w="2588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5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9532101823539E-2"/>
          <c:y val="0"/>
          <c:w val="0.96908093579635257"/>
          <c:h val="0.85029063366947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17AF6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4511.5</c:v>
                </c:pt>
                <c:pt idx="1">
                  <c:v>1999.9</c:v>
                </c:pt>
                <c:pt idx="2">
                  <c:v>2074.3000000000002</c:v>
                </c:pt>
                <c:pt idx="3">
                  <c:v>2074.3000000000002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1134.9000000000001</c:v>
                </c:pt>
                <c:pt idx="1">
                  <c:v>1160.5</c:v>
                </c:pt>
                <c:pt idx="2">
                  <c:v>1037.0999999999999</c:v>
                </c:pt>
                <c:pt idx="3">
                  <c:v>977.3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6328</c:v>
                </c:pt>
                <c:pt idx="1">
                  <c:v>6227.1</c:v>
                </c:pt>
                <c:pt idx="2">
                  <c:v>6643.9</c:v>
                </c:pt>
                <c:pt idx="3">
                  <c:v>6955.4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307648"/>
        <c:axId val="93309184"/>
      </c:barChart>
      <c:catAx>
        <c:axId val="933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309184"/>
        <c:crosses val="autoZero"/>
        <c:auto val="1"/>
        <c:lblAlgn val="ctr"/>
        <c:lblOffset val="100"/>
        <c:noMultiLvlLbl val="0"/>
      </c:catAx>
      <c:valAx>
        <c:axId val="93309184"/>
        <c:scaling>
          <c:orientation val="minMax"/>
        </c:scaling>
        <c:delete val="1"/>
        <c:axPos val="l"/>
        <c:majorGridlines>
          <c:spPr>
            <a:ln>
              <a:solidFill>
                <a:srgbClr val="DDDDDD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9330764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8.7668902498298767E-3"/>
          <c:y val="0.93435807389140868"/>
          <c:w val="0.89999995573505498"/>
          <c:h val="6.03730899643314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175962379702612E-2"/>
          <c:y val="4.4899973660854166E-2"/>
          <c:w val="0.97982403762030124"/>
          <c:h val="0.775933292056191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 formatCode="General">
                  <c:v>2956</c:v>
                </c:pt>
                <c:pt idx="1">
                  <c:v>3114.7</c:v>
                </c:pt>
                <c:pt idx="2">
                  <c:v>3426.2</c:v>
                </c:pt>
                <c:pt idx="3">
                  <c:v>3588.7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C17AF6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1408.9</c:v>
                </c:pt>
                <c:pt idx="1">
                  <c:v>974</c:v>
                </c:pt>
                <c:pt idx="2">
                  <c:v>1074.3</c:v>
                </c:pt>
                <c:pt idx="3">
                  <c:v>1131.2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3333FF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7.3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561</c:v>
                </c:pt>
                <c:pt idx="1">
                  <c:v>596</c:v>
                </c:pt>
                <c:pt idx="2">
                  <c:v>626</c:v>
                </c:pt>
                <c:pt idx="3">
                  <c:v>657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9444444444444588E-3"/>
                  <c:y val="-5.9450323247479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Лист1!$F$2:$F$5</c:f>
              <c:numCache>
                <c:formatCode>0</c:formatCode>
                <c:ptCount val="4"/>
                <c:pt idx="0">
                  <c:v>30.5</c:v>
                </c:pt>
                <c:pt idx="1">
                  <c:v>43.2</c:v>
                </c:pt>
                <c:pt idx="2">
                  <c:v>45.9</c:v>
                </c:pt>
                <c:pt idx="3">
                  <c:v>46.5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100</c:v>
                </c:pt>
                <c:pt idx="1">
                  <c:v>115</c:v>
                </c:pt>
                <c:pt idx="2">
                  <c:v>120</c:v>
                </c:pt>
                <c:pt idx="3">
                  <c:v>130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9.7222222222222224E-3"/>
                  <c:y val="5.9450323247479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Лист1!$H$2:$H$5</c:f>
              <c:numCache>
                <c:formatCode>0</c:formatCode>
                <c:ptCount val="4"/>
                <c:pt idx="0">
                  <c:v>625.79999999999995</c:v>
                </c:pt>
                <c:pt idx="1">
                  <c:v>660</c:v>
                </c:pt>
                <c:pt idx="2">
                  <c:v>670</c:v>
                </c:pt>
                <c:pt idx="3">
                  <c:v>700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6B4CC"/>
            </a:solidFill>
          </c:spPr>
          <c:invertIfNegative val="0"/>
          <c:dLbls>
            <c:dLbl>
              <c:idx val="0"/>
              <c:layout>
                <c:manualLayout>
                  <c:x val="1.3888888888888904E-2"/>
                  <c:y val="1.9816774415826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9E-2"/>
                  <c:y val="1.9816774415826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7.9267097663305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25E-2"/>
                  <c:y val="1.9816774415826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Лист1!$I$2:$I$5</c:f>
              <c:numCache>
                <c:formatCode>0</c:formatCode>
                <c:ptCount val="4"/>
                <c:pt idx="0">
                  <c:v>593.4</c:v>
                </c:pt>
                <c:pt idx="1">
                  <c:v>610</c:v>
                </c:pt>
                <c:pt idx="2">
                  <c:v>630</c:v>
                </c:pt>
                <c:pt idx="3">
                  <c:v>650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333333333333367E-3"/>
                  <c:y val="1.9816774415826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7777777777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67E-3"/>
                  <c:y val="-7.9267097663305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(ожид.поступл.)</c:v>
                </c:pt>
                <c:pt idx="1">
                  <c:v>2014 год (прогноз)</c:v>
                </c:pt>
                <c:pt idx="2">
                  <c:v>2015 год (прогноз)</c:v>
                </c:pt>
                <c:pt idx="3">
                  <c:v>2016 год (прогноз)</c:v>
                </c:pt>
              </c:strCache>
            </c:strRef>
          </c:cat>
          <c:val>
            <c:numRef>
              <c:f>Лист1!$J$2:$J$5</c:f>
              <c:numCache>
                <c:formatCode>0</c:formatCode>
                <c:ptCount val="4"/>
                <c:pt idx="0">
                  <c:v>44.8</c:v>
                </c:pt>
                <c:pt idx="1">
                  <c:v>44</c:v>
                </c:pt>
                <c:pt idx="2">
                  <c:v>44.5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514752"/>
        <c:axId val="93513216"/>
        <c:axId val="0"/>
      </c:bar3DChart>
      <c:valAx>
        <c:axId val="93513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3514752"/>
        <c:crosses val="autoZero"/>
        <c:crossBetween val="between"/>
      </c:valAx>
      <c:catAx>
        <c:axId val="9351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351321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9214457567804023E-2"/>
          <c:y val="0.87676665763729289"/>
          <c:w val="0.96064348206474381"/>
          <c:h val="0.12323334236270876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использ. имущества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681.7</c:v>
                </c:pt>
                <c:pt idx="1">
                  <c:v>671.9</c:v>
                </c:pt>
                <c:pt idx="2">
                  <c:v>597.9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польз. природ. ресурсами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sz="1200" b="1" smtClean="0">
                        <a:latin typeface="Calibri" pitchFamily="34" charset="0"/>
                        <a:cs typeface="Calibri" pitchFamily="34" charset="0"/>
                      </a:rPr>
                      <a:t>3</a:t>
                    </a:r>
                    <a:r>
                      <a:rPr lang="en-US" smtClean="0">
                        <a:latin typeface="Calibri" pitchFamily="34" charset="0"/>
                        <a:cs typeface="Calibri" pitchFamily="34" charset="0"/>
                      </a:rPr>
                      <a:t>5</a:t>
                    </a:r>
                    <a:r>
                      <a:rPr lang="ru-RU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smtClean="0"/>
                      <a:t>3</a:t>
                    </a:r>
                    <a:r>
                      <a:rPr lang="ru-RU" smtClean="0"/>
                      <a:t>5,0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sz="1200" b="1" smtClean="0">
                        <a:latin typeface="Calibri" pitchFamily="34" charset="0"/>
                        <a:cs typeface="Calibri" pitchFamily="34" charset="0"/>
                      </a:rPr>
                      <a:t>3</a:t>
                    </a:r>
                    <a:r>
                      <a:rPr lang="en-US" smtClean="0">
                        <a:latin typeface="Calibri" pitchFamily="34" charset="0"/>
                        <a:cs typeface="Calibri" pitchFamily="34" charset="0"/>
                      </a:rPr>
                      <a:t>7</a:t>
                    </a:r>
                    <a:r>
                      <a:rPr lang="ru-RU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21.2</c:v>
                </c:pt>
                <c:pt idx="2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286</c:v>
                </c:pt>
                <c:pt idx="1">
                  <c:v>174.7</c:v>
                </c:pt>
                <c:pt idx="2">
                  <c:v>177.2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Административные платежи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dLbl>
              <c:idx val="0"/>
              <c:layout>
                <c:manualLayout>
                  <c:x val="2.0833333333333405E-2"/>
                  <c:y val="-2.1347120996154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5E-2"/>
                  <c:y val="-6.4041362988462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5638E-3"/>
                  <c:y val="-8.5388483984617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100.9</c:v>
                </c:pt>
                <c:pt idx="1">
                  <c:v>96</c:v>
                </c:pt>
                <c:pt idx="2">
                  <c:v>96.1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666666666666701E-2"/>
                  <c:y val="2.1347120996154192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6</a:t>
                    </a:r>
                    <a:r>
                      <a:rPr lang="ru-RU" smtClean="0"/>
                      <a:t>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7777777777781E-2"/>
                  <c:y val="-7.82718727825455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70.7</c:v>
                </c:pt>
                <c:pt idx="2">
                  <c:v>72.2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453696"/>
        <c:axId val="93452160"/>
        <c:axId val="0"/>
      </c:bar3DChart>
      <c:valAx>
        <c:axId val="934521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93453696"/>
        <c:crosses val="autoZero"/>
        <c:crossBetween val="between"/>
      </c:valAx>
      <c:catAx>
        <c:axId val="934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4521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0680470496743526E-2"/>
          <c:y val="0.8643060580265306"/>
          <c:w val="0.94178915135608199"/>
          <c:h val="0.115423671703199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             Динамика расходов бюджета городского округа на 2014г. в сравнении с утвержденными расходами бюджета на 2013 год</a:t>
            </a:r>
          </a:p>
        </c:rich>
      </c:tx>
      <c:layout>
        <c:manualLayout>
          <c:xMode val="edge"/>
          <c:yMode val="edge"/>
          <c:x val="9.1939853331264462E-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821324523843991E-2"/>
          <c:y val="0.15965907246668792"/>
          <c:w val="0.83506935869268883"/>
          <c:h val="0.5503434458752348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'Сравнение расходов'!$D$5:$D$6</c:f>
              <c:strCache>
                <c:ptCount val="1"/>
                <c:pt idx="0">
                  <c:v>2013 утвержденный план 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'Сравнение расходов'!$A$7:$A$21</c:f>
              <c:strCache>
                <c:ptCount val="13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 </c:v>
                </c:pt>
                <c:pt idx="9">
                  <c:v>Социальная политика</c:v>
                </c:pt>
                <c:pt idx="10">
                  <c:v>Обслуживание государственного, муниципального долга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'Сравнение расходов'!$D$7:$D$21</c:f>
              <c:numCache>
                <c:formatCode>#,##0.00</c:formatCode>
                <c:ptCount val="13"/>
                <c:pt idx="0">
                  <c:v>736.3</c:v>
                </c:pt>
                <c:pt idx="1">
                  <c:v>0.5</c:v>
                </c:pt>
                <c:pt idx="2">
                  <c:v>52.3</c:v>
                </c:pt>
                <c:pt idx="3">
                  <c:v>1698.9</c:v>
                </c:pt>
                <c:pt idx="4">
                  <c:v>1343.5</c:v>
                </c:pt>
                <c:pt idx="5">
                  <c:v>10</c:v>
                </c:pt>
                <c:pt idx="6">
                  <c:v>4345.4000000000005</c:v>
                </c:pt>
                <c:pt idx="7">
                  <c:v>294.3</c:v>
                </c:pt>
                <c:pt idx="8">
                  <c:v>0</c:v>
                </c:pt>
                <c:pt idx="9">
                  <c:v>395.7</c:v>
                </c:pt>
                <c:pt idx="10">
                  <c:v>327.9</c:v>
                </c:pt>
                <c:pt idx="11">
                  <c:v>50</c:v>
                </c:pt>
                <c:pt idx="12">
                  <c:v>25.6</c:v>
                </c:pt>
              </c:numCache>
            </c:numRef>
          </c:val>
        </c:ser>
        <c:ser>
          <c:idx val="3"/>
          <c:order val="1"/>
          <c:tx>
            <c:strRef>
              <c:f>'Сравнение расходов'!$E$5:$E$6</c:f>
              <c:strCache>
                <c:ptCount val="1"/>
                <c:pt idx="0">
                  <c:v>2014,0 проект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'Сравнение расходов'!$A$7:$A$21</c:f>
              <c:strCache>
                <c:ptCount val="13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 </c:v>
                </c:pt>
                <c:pt idx="9">
                  <c:v>Социальная политика</c:v>
                </c:pt>
                <c:pt idx="10">
                  <c:v>Обслуживание государственного, муниципального долга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'Сравнение расходов'!$E$7:$E$21</c:f>
              <c:numCache>
                <c:formatCode>#,##0.00</c:formatCode>
                <c:ptCount val="13"/>
                <c:pt idx="0">
                  <c:v>1090.5999999999999</c:v>
                </c:pt>
                <c:pt idx="1">
                  <c:v>0.5</c:v>
                </c:pt>
                <c:pt idx="2">
                  <c:v>60.6</c:v>
                </c:pt>
                <c:pt idx="3">
                  <c:v>1559.5</c:v>
                </c:pt>
                <c:pt idx="4">
                  <c:v>1537.7</c:v>
                </c:pt>
                <c:pt idx="5">
                  <c:v>10.1</c:v>
                </c:pt>
                <c:pt idx="6">
                  <c:v>4005.9</c:v>
                </c:pt>
                <c:pt idx="7">
                  <c:v>316.5</c:v>
                </c:pt>
                <c:pt idx="8">
                  <c:v>0</c:v>
                </c:pt>
                <c:pt idx="9">
                  <c:v>412.5</c:v>
                </c:pt>
                <c:pt idx="10">
                  <c:v>420.8</c:v>
                </c:pt>
                <c:pt idx="11">
                  <c:v>59.5</c:v>
                </c:pt>
                <c:pt idx="12">
                  <c:v>37.6</c:v>
                </c:pt>
              </c:numCache>
            </c:numRef>
          </c:val>
        </c:ser>
        <c:ser>
          <c:idx val="4"/>
          <c:order val="2"/>
          <c:tx>
            <c:strRef>
              <c:f>'Сравнение расходов'!$F$5:$F$6</c:f>
              <c:strCache>
                <c:ptCount val="1"/>
                <c:pt idx="0">
                  <c:v>#ССЫЛКА! #ССЫЛКА!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1" i="0" u="none" strike="noStrike" baseline="0">
                    <a:solidFill>
                      <a:srgbClr val="80008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'Сравнение расходов'!$A$7:$A$21</c:f>
              <c:strCache>
                <c:ptCount val="13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 </c:v>
                </c:pt>
                <c:pt idx="9">
                  <c:v>Социальная политика</c:v>
                </c:pt>
                <c:pt idx="10">
                  <c:v>Обслуживание государственного, муниципального долга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'Сравнение расходов'!$F$7:$F$21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39648"/>
        <c:axId val="93753728"/>
      </c:barChart>
      <c:catAx>
        <c:axId val="9373964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9375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7537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3739648"/>
        <c:crosses val="autoZero"/>
        <c:crossBetween val="between"/>
      </c:valAx>
      <c:spPr>
        <a:solidFill>
          <a:srgbClr val="C0C0C0"/>
        </a:solidFill>
        <a:ln w="12700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45195116061487"/>
          <c:y val="0.15490192447752732"/>
          <c:w val="0.24728462218614838"/>
          <c:h val="0.167802651557234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chemeClr val="accent1">
              <a:lumMod val="75000"/>
            </a:schemeClr>
          </a:solidFill>
          <a:latin typeface="+mj-lt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3615629288444"/>
          <c:y val="0.12690371057031088"/>
          <c:w val="0.6296309692243871"/>
          <c:h val="0.73350344709639603"/>
        </c:manualLayout>
      </c:layout>
      <c:pieChart>
        <c:varyColors val="1"/>
        <c:ser>
          <c:idx val="0"/>
          <c:order val="0"/>
          <c:tx>
            <c:strRef>
              <c:f>'Структура расходов'!$I$4</c:f>
              <c:strCache>
                <c:ptCount val="1"/>
                <c:pt idx="0">
                  <c:v>2014 (проект)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33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BB5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7040639527902199E-2"/>
                  <c:y val="-4.347032570295796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7.677559912854047E-2"/>
                  <c:y val="-5.0013621715007284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0523750073232018E-2"/>
                  <c:y val="4.364625009332933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422555023759316E-2"/>
                  <c:y val="3.771731065262420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5.6014614302971416E-2"/>
                  <c:y val="2.6547567453668185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5.8649694931924429E-2"/>
                  <c:y val="-2.790524602146256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25925981085710026"/>
                  <c:y val="0.28172623746608977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967330829867132"/>
                  <c:y val="0.1725890463756227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7930385200472331"/>
                  <c:y val="0.21827438218093481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'Структура расходов'!$F$5:$F$18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сфера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государственного, муниципального долга</c:v>
                </c:pt>
              </c:strCache>
            </c:strRef>
          </c:cat>
          <c:val>
            <c:numRef>
              <c:f>'Структура расходов'!$I$5:$I$18</c:f>
              <c:numCache>
                <c:formatCode>#,##0.0</c:formatCode>
                <c:ptCount val="9"/>
                <c:pt idx="0">
                  <c:v>1090.5999999999999</c:v>
                </c:pt>
                <c:pt idx="1">
                  <c:v>0.5</c:v>
                </c:pt>
                <c:pt idx="2">
                  <c:v>60.6</c:v>
                </c:pt>
                <c:pt idx="3">
                  <c:v>1559.5</c:v>
                </c:pt>
                <c:pt idx="4">
                  <c:v>1537.7</c:v>
                </c:pt>
                <c:pt idx="5">
                  <c:v>10.1</c:v>
                </c:pt>
                <c:pt idx="6" formatCode="#,##0.00">
                  <c:v>4794.4000000000005</c:v>
                </c:pt>
                <c:pt idx="7">
                  <c:v>37.6</c:v>
                </c:pt>
                <c:pt idx="8">
                  <c:v>420.8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94165339555008"/>
          <c:y val="0.13436726412928021"/>
          <c:w val="0.57949849991266056"/>
          <c:h val="0.71576408007328063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33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BB5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155093878457949E-2"/>
                  <c:y val="-5.0104497491484871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7.2524407252440928E-2"/>
                  <c:y val="-5.567175710551838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9260808926081098E-2"/>
                  <c:y val="3.618649965205288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368200836820102E-3"/>
                  <c:y val="3.340292275574114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8.0892608089260867E-2"/>
                  <c:y val="-6.958942240779401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5313807531380839E-2"/>
                  <c:y val="-1.6701461377870583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9735006973500782E-2"/>
                  <c:y val="-0.1057759220598469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'Структура расходов'!$F$29:$H$42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сфера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государственного, муниципального долга</c:v>
                </c:pt>
              </c:strCache>
            </c:strRef>
          </c:cat>
          <c:val>
            <c:numRef>
              <c:f>'Структура расходов'!$I$29:$I$42</c:f>
              <c:numCache>
                <c:formatCode>#,##0.0</c:formatCode>
                <c:ptCount val="9"/>
                <c:pt idx="0">
                  <c:v>736.3</c:v>
                </c:pt>
                <c:pt idx="1">
                  <c:v>0.5</c:v>
                </c:pt>
                <c:pt idx="2">
                  <c:v>52.3</c:v>
                </c:pt>
                <c:pt idx="3">
                  <c:v>1698.9</c:v>
                </c:pt>
                <c:pt idx="4">
                  <c:v>1343.5</c:v>
                </c:pt>
                <c:pt idx="5">
                  <c:v>10</c:v>
                </c:pt>
                <c:pt idx="6">
                  <c:v>5085.4000000000005</c:v>
                </c:pt>
                <c:pt idx="7">
                  <c:v>25.6</c:v>
                </c:pt>
                <c:pt idx="8">
                  <c:v>327.9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4E981-E2A2-4F33-8A22-171224B9A76E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7EA8298-ECDE-4155-BDEC-96200970E77A}">
      <dgm:prSet custT="1"/>
      <dgm:spPr>
        <a:solidFill>
          <a:srgbClr val="0000FF"/>
        </a:solidFill>
      </dgm:spPr>
      <dgm:t>
        <a:bodyPr/>
        <a:lstStyle/>
        <a:p>
          <a:r>
            <a:rPr lang="ru-RU" sz="2400" b="1" dirty="0" smtClean="0"/>
            <a:t>Основные направления бюджетной и налоговой политики городского округа «Город Калининград»  с учетом изменений бюджетного и налогового законодательства</a:t>
          </a:r>
          <a:endParaRPr lang="ru-RU" sz="2400" b="1" dirty="0"/>
        </a:p>
      </dgm:t>
    </dgm:pt>
    <dgm:pt modelId="{E453CE63-3D26-4C57-9FA9-E977662C36BC}" type="par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DB5CF0B-C82B-48A8-AA38-AFAEB8EE3502}" type="sib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8441C6B-5A4F-43AB-905F-08CF009531C8}">
      <dgm:prSet custT="1"/>
      <dgm:spPr>
        <a:solidFill>
          <a:srgbClr val="FF0000"/>
        </a:solidFill>
      </dgm:spPr>
      <dgm:t>
        <a:bodyPr/>
        <a:lstStyle/>
        <a:p>
          <a:r>
            <a:rPr lang="ru-RU" sz="2800" b="1" dirty="0" smtClean="0"/>
            <a:t>Бюджетное послание Президента Российской Федерации на 2014-2016 годы</a:t>
          </a:r>
          <a:endParaRPr lang="ru-RU" sz="2800" b="1" dirty="0"/>
        </a:p>
      </dgm:t>
    </dgm:pt>
    <dgm:pt modelId="{D42987AF-A6D0-4CE3-9952-4944571D430A}" type="parTrans" cxnId="{923D1AA7-FCD9-44D2-B600-83694EA0E35D}">
      <dgm:prSet/>
      <dgm:spPr/>
      <dgm:t>
        <a:bodyPr/>
        <a:lstStyle/>
        <a:p>
          <a:endParaRPr lang="ru-RU" sz="2400" b="1"/>
        </a:p>
      </dgm:t>
    </dgm:pt>
    <dgm:pt modelId="{DA6BA9CF-E060-4928-AFF6-AEB10EC0F12C}" type="sibTrans" cxnId="{923D1AA7-FCD9-44D2-B600-83694EA0E35D}">
      <dgm:prSet/>
      <dgm:spPr/>
      <dgm:t>
        <a:bodyPr/>
        <a:lstStyle/>
        <a:p>
          <a:endParaRPr lang="ru-RU" sz="2400" b="1" dirty="0"/>
        </a:p>
      </dgm:t>
    </dgm:pt>
    <dgm:pt modelId="{E6981AFA-B8DE-40BD-A34C-8C0933CB14A7}">
      <dgm:prSet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/>
            <a:t>Основные параметры Прогнозов социально-экономического развития Калининградской области и городского округа «Город Калининград»</a:t>
          </a:r>
          <a:endParaRPr lang="ru-RU" sz="2400" b="1" dirty="0"/>
        </a:p>
      </dgm:t>
    </dgm:pt>
    <dgm:pt modelId="{591821FD-4FEF-4890-99B9-5D3C4948C40B}" type="par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566B52C8-398B-4562-990D-0D648421A22C}" type="sib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2FE4C72B-DAC2-4F3C-AD10-1571FF09B386}" type="pres">
      <dgm:prSet presAssocID="{2384E981-E2A2-4F33-8A22-171224B9A7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2A013-4749-4CD1-91E0-DEB23E351BD8}" type="pres">
      <dgm:prSet presAssocID="{2384E981-E2A2-4F33-8A22-171224B9A76E}" presName="cycle" presStyleCnt="0"/>
      <dgm:spPr/>
      <dgm:t>
        <a:bodyPr/>
        <a:lstStyle/>
        <a:p>
          <a:endParaRPr lang="ru-RU"/>
        </a:p>
      </dgm:t>
    </dgm:pt>
    <dgm:pt modelId="{D73C32C9-B7C5-4705-BB81-A89B055DE445}" type="pres">
      <dgm:prSet presAssocID="{08441C6B-5A4F-43AB-905F-08CF009531C8}" presName="nodeFirstNode" presStyleLbl="node1" presStyleIdx="0" presStyleCnt="3" custScaleX="216567" custScaleY="49176" custRadScaleRad="108732" custRadScaleInc="-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34D2-6690-400B-92F1-00E2BE5EDD5E}" type="pres">
      <dgm:prSet presAssocID="{DA6BA9CF-E060-4928-AFF6-AEB10EC0F12C}" presName="sibTransFirstNode" presStyleLbl="bgShp" presStyleIdx="0" presStyleCnt="1" custAng="0" custScaleX="42729" custScaleY="63628" custLinFactNeighborX="-2589" custLinFactNeighborY="23394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C271A942-9659-40F0-B91E-421AA1A868F7}" type="pres">
      <dgm:prSet presAssocID="{E6981AFA-B8DE-40BD-A34C-8C0933CB14A7}" presName="nodeFollowingNodes" presStyleLbl="node1" presStyleIdx="1" presStyleCnt="3" custScaleX="217742" custScaleY="71121" custRadScaleRad="60764" custRadScaleInc="67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3912-6789-4E1A-8B8C-1CAE98185405}" type="pres">
      <dgm:prSet presAssocID="{B7EA8298-ECDE-4155-BDEC-96200970E77A}" presName="nodeFollowingNodes" presStyleLbl="node1" presStyleIdx="2" presStyleCnt="3" custScaleX="213813" custScaleY="76398" custRadScaleRad="31778" custRadScaleInc="13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9CD79-7883-40E1-BE89-132948AFBA7A}" type="presOf" srcId="{2384E981-E2A2-4F33-8A22-171224B9A76E}" destId="{2FE4C72B-DAC2-4F3C-AD10-1571FF09B386}" srcOrd="0" destOrd="0" presId="urn:microsoft.com/office/officeart/2005/8/layout/cycle3"/>
    <dgm:cxn modelId="{F6024697-143A-407F-B4BB-1BFF4AAC2E5E}" type="presOf" srcId="{B7EA8298-ECDE-4155-BDEC-96200970E77A}" destId="{27783912-6789-4E1A-8B8C-1CAE98185405}" srcOrd="0" destOrd="0" presId="urn:microsoft.com/office/officeart/2005/8/layout/cycle3"/>
    <dgm:cxn modelId="{7E0D0D87-10B8-48E2-933F-222189CFD52F}" srcId="{2384E981-E2A2-4F33-8A22-171224B9A76E}" destId="{B7EA8298-ECDE-4155-BDEC-96200970E77A}" srcOrd="2" destOrd="0" parTransId="{E453CE63-3D26-4C57-9FA9-E977662C36BC}" sibTransId="{0DB5CF0B-C82B-48A8-AA38-AFAEB8EE3502}"/>
    <dgm:cxn modelId="{923D1AA7-FCD9-44D2-B600-83694EA0E35D}" srcId="{2384E981-E2A2-4F33-8A22-171224B9A76E}" destId="{08441C6B-5A4F-43AB-905F-08CF009531C8}" srcOrd="0" destOrd="0" parTransId="{D42987AF-A6D0-4CE3-9952-4944571D430A}" sibTransId="{DA6BA9CF-E060-4928-AFF6-AEB10EC0F12C}"/>
    <dgm:cxn modelId="{A1E931EF-8397-44A6-BD5D-286D37A51733}" type="presOf" srcId="{E6981AFA-B8DE-40BD-A34C-8C0933CB14A7}" destId="{C271A942-9659-40F0-B91E-421AA1A868F7}" srcOrd="0" destOrd="0" presId="urn:microsoft.com/office/officeart/2005/8/layout/cycle3"/>
    <dgm:cxn modelId="{B64855E2-604D-4A4C-BE53-414A3C803588}" type="presOf" srcId="{DA6BA9CF-E060-4928-AFF6-AEB10EC0F12C}" destId="{358734D2-6690-400B-92F1-00E2BE5EDD5E}" srcOrd="0" destOrd="0" presId="urn:microsoft.com/office/officeart/2005/8/layout/cycle3"/>
    <dgm:cxn modelId="{42C76A93-4513-4AEF-B111-C0BB614092F1}" srcId="{2384E981-E2A2-4F33-8A22-171224B9A76E}" destId="{E6981AFA-B8DE-40BD-A34C-8C0933CB14A7}" srcOrd="1" destOrd="0" parTransId="{591821FD-4FEF-4890-99B9-5D3C4948C40B}" sibTransId="{566B52C8-398B-4562-990D-0D648421A22C}"/>
    <dgm:cxn modelId="{3A566B7A-3221-4AE6-ACD2-60A9D04B4793}" type="presOf" srcId="{08441C6B-5A4F-43AB-905F-08CF009531C8}" destId="{D73C32C9-B7C5-4705-BB81-A89B055DE445}" srcOrd="0" destOrd="0" presId="urn:microsoft.com/office/officeart/2005/8/layout/cycle3"/>
    <dgm:cxn modelId="{6FFBB7B2-F932-43C9-82AB-B4DA8DD623AA}" type="presParOf" srcId="{2FE4C72B-DAC2-4F3C-AD10-1571FF09B386}" destId="{1122A013-4749-4CD1-91E0-DEB23E351BD8}" srcOrd="0" destOrd="0" presId="urn:microsoft.com/office/officeart/2005/8/layout/cycle3"/>
    <dgm:cxn modelId="{6C65F561-1FDB-4206-9149-8FF157F84369}" type="presParOf" srcId="{1122A013-4749-4CD1-91E0-DEB23E351BD8}" destId="{D73C32C9-B7C5-4705-BB81-A89B055DE445}" srcOrd="0" destOrd="0" presId="urn:microsoft.com/office/officeart/2005/8/layout/cycle3"/>
    <dgm:cxn modelId="{10E5F132-955D-4F82-92F2-B5B6EBB268C7}" type="presParOf" srcId="{1122A013-4749-4CD1-91E0-DEB23E351BD8}" destId="{358734D2-6690-400B-92F1-00E2BE5EDD5E}" srcOrd="1" destOrd="0" presId="urn:microsoft.com/office/officeart/2005/8/layout/cycle3"/>
    <dgm:cxn modelId="{06404270-38A2-46F5-84FA-8A3874A4A16C}" type="presParOf" srcId="{1122A013-4749-4CD1-91E0-DEB23E351BD8}" destId="{C271A942-9659-40F0-B91E-421AA1A868F7}" srcOrd="2" destOrd="0" presId="urn:microsoft.com/office/officeart/2005/8/layout/cycle3"/>
    <dgm:cxn modelId="{62F083DF-7C70-4887-AA56-2D4F14A613FA}" type="presParOf" srcId="{1122A013-4749-4CD1-91E0-DEB23E351BD8}" destId="{27783912-6789-4E1A-8B8C-1CAE9818540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734D2-6690-400B-92F1-00E2BE5EDD5E}">
      <dsp:nvSpPr>
        <dsp:cNvPr id="0" name=""/>
        <dsp:cNvSpPr/>
      </dsp:nvSpPr>
      <dsp:spPr>
        <a:xfrm>
          <a:off x="2098580" y="-115401"/>
          <a:ext cx="3439043" cy="512109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C32C9-B7C5-4705-BB81-A89B055DE445}">
      <dsp:nvSpPr>
        <dsp:cNvPr id="0" name=""/>
        <dsp:cNvSpPr/>
      </dsp:nvSpPr>
      <dsp:spPr>
        <a:xfrm>
          <a:off x="284428" y="137427"/>
          <a:ext cx="7484098" cy="84970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Бюджетное послание Президента Российской Федерации на 2014-2016 годы</a:t>
          </a:r>
          <a:endParaRPr lang="ru-RU" sz="2800" b="1" kern="1200" dirty="0"/>
        </a:p>
      </dsp:txBody>
      <dsp:txXfrm>
        <a:off x="325907" y="178906"/>
        <a:ext cx="7401140" cy="766751"/>
      </dsp:txXfrm>
    </dsp:sp>
    <dsp:sp modelId="{C271A942-9659-40F0-B91E-421AA1A868F7}">
      <dsp:nvSpPr>
        <dsp:cNvPr id="0" name=""/>
        <dsp:cNvSpPr/>
      </dsp:nvSpPr>
      <dsp:spPr>
        <a:xfrm>
          <a:off x="298372" y="3556989"/>
          <a:ext cx="7524704" cy="122889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Основные параметры Прогнозов социально-экономического развития Калининградской области и городского округа «Город Калининград»</a:t>
          </a:r>
          <a:endParaRPr lang="ru-RU" sz="2400" b="1" kern="1200" dirty="0"/>
        </a:p>
      </dsp:txBody>
      <dsp:txXfrm>
        <a:off x="358362" y="3616979"/>
        <a:ext cx="7404724" cy="1108915"/>
      </dsp:txXfrm>
    </dsp:sp>
    <dsp:sp modelId="{27783912-6789-4E1A-8B8C-1CAE98185405}">
      <dsp:nvSpPr>
        <dsp:cNvPr id="0" name=""/>
        <dsp:cNvSpPr/>
      </dsp:nvSpPr>
      <dsp:spPr>
        <a:xfrm>
          <a:off x="370390" y="1540772"/>
          <a:ext cx="7388926" cy="1320076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Основные направления бюджетной и налоговой политики городского округа «Город Калининград»  с учетом изменений бюджетного и налогового законодательства</a:t>
          </a:r>
          <a:endParaRPr lang="ru-RU" sz="2400" b="1" kern="1200" dirty="0"/>
        </a:p>
      </dsp:txBody>
      <dsp:txXfrm>
        <a:off x="434831" y="1605213"/>
        <a:ext cx="7260044" cy="119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21B5-C924-40A2-A57E-F66EC19A3B25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39CE-4A9A-4777-9E9E-B0D9D2144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1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9DA2-D43E-400D-A506-40BADF97C049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B901-6E5E-4A93-850B-994ED604A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8A8DC95-88CD-46DF-A4A9-74B65472D2D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\\10.1.6.7\bud\Проект 2014\Бюджет для граждан\БЮДЖЕТ2014-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Динамика поступления неналоговых доходов, млн.руб.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1"/>
          <p:cNvGraphicFramePr>
            <a:graphicFrameLocks/>
          </p:cNvGraphicFramePr>
          <p:nvPr/>
        </p:nvGraphicFramePr>
        <p:xfrm>
          <a:off x="179513" y="188640"/>
          <a:ext cx="871296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8640"/>
          <a:ext cx="8784978" cy="6646949"/>
        </p:xfrm>
        <a:graphic>
          <a:graphicData uri="http://schemas.openxmlformats.org/drawingml/2006/table">
            <a:tbl>
              <a:tblPr/>
              <a:tblGrid>
                <a:gridCol w="926919"/>
                <a:gridCol w="926919"/>
                <a:gridCol w="926919"/>
                <a:gridCol w="926919"/>
                <a:gridCol w="1369626"/>
                <a:gridCol w="2780757"/>
                <a:gridCol w="926919"/>
              </a:tblGrid>
              <a:tr h="4148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Структура расходов бюджета города Калининграда в 2014 (проект)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году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8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в млн.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212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3366"/>
                          </a:solidFill>
                          <a:latin typeface="+mj-lt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3366"/>
                          </a:solidFill>
                          <a:latin typeface="+mj-lt"/>
                        </a:rPr>
                        <a:t>2014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3366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Общегосударственные вопросы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1 090,6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60,6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1 559,5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1 537,7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10,1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Социальная сфера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4 794,40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1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37,6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1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Обслуживание государственного,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420,8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21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ВСЕГО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9 511,8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1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Структура расходов бюджета города Калининграда в 2013 году (утвержденный план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8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в млн.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3366"/>
                          </a:solidFill>
                          <a:latin typeface="+mj-lt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3366"/>
                          </a:solidFill>
                          <a:latin typeface="+mj-lt"/>
                        </a:rPr>
                        <a:t>2013 (утвержденный план)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3366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3366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Общегосударственные вопросы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736,3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52,3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1 698,9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1 343,5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j-lt"/>
                        </a:rPr>
                        <a:t>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latin typeface="+mj-lt"/>
                        </a:rPr>
                        <a:t>Социальная сфера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5 085,4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25,6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Обслуживание государственного,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327,9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43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j-lt"/>
                        </a:rPr>
                        <a:t>ВСЕГО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j-lt"/>
                        </a:rPr>
                        <a:t>9 280,4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8"/>
          <p:cNvGraphicFramePr>
            <a:graphicFrameLocks/>
          </p:cNvGraphicFramePr>
          <p:nvPr/>
        </p:nvGraphicFramePr>
        <p:xfrm>
          <a:off x="251520" y="692696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7"/>
          <p:cNvGraphicFramePr>
            <a:graphicFrameLocks/>
          </p:cNvGraphicFramePr>
          <p:nvPr/>
        </p:nvGraphicFramePr>
        <p:xfrm>
          <a:off x="0" y="4077072"/>
          <a:ext cx="5220072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84979" cy="6669353"/>
        </p:xfrm>
        <a:graphic>
          <a:graphicData uri="http://schemas.openxmlformats.org/drawingml/2006/table">
            <a:tbl>
              <a:tblPr/>
              <a:tblGrid>
                <a:gridCol w="926919"/>
                <a:gridCol w="926919"/>
                <a:gridCol w="926919"/>
                <a:gridCol w="926919"/>
                <a:gridCol w="1369627"/>
                <a:gridCol w="926919"/>
                <a:gridCol w="926919"/>
                <a:gridCol w="926919"/>
                <a:gridCol w="926919"/>
              </a:tblGrid>
              <a:tr h="41771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Структура расходов бюджета города Калининграда в 2016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году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89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в млн.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2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3366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Общегосударственные вопросы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2 112,4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1 608,1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1 377,7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Социальная сфера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4 534,1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2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25,7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2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Обслуживание государственного,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421,6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22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ВСЕГО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10 140,1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1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Структура расходов бюджета города Калининграда в 2015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году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89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в млн.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3366"/>
                          </a:solidFill>
                          <a:latin typeface="+mn-lt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3366"/>
                          </a:solidFill>
                          <a:latin typeface="+mn-lt"/>
                        </a:rPr>
                        <a:t>2015,0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3366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Общегосударственные вопросы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2 101,9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58,8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1 472,5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1 294,7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Социальная сфера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4 588,4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25,7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Обслуживание государственного,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latin typeface="+mn-lt"/>
                        </a:rPr>
                        <a:t>342,1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4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+mn-lt"/>
                        </a:rPr>
                        <a:t>ВСЕГО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latin typeface="+mn-lt"/>
                        </a:rPr>
                        <a:t>9 884,6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179512" y="692696"/>
          <a:ext cx="50405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7"/>
          <p:cNvGraphicFramePr>
            <a:graphicFrameLocks/>
          </p:cNvGraphicFramePr>
          <p:nvPr/>
        </p:nvGraphicFramePr>
        <p:xfrm>
          <a:off x="179512" y="4077073"/>
          <a:ext cx="5040560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1"/>
          <p:cNvGraphicFramePr>
            <a:graphicFrameLocks/>
          </p:cNvGraphicFramePr>
          <p:nvPr/>
        </p:nvGraphicFramePr>
        <p:xfrm>
          <a:off x="179512" y="0"/>
          <a:ext cx="89644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5760640" cy="38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143000"/>
          </a:xfr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Концентрация ресурсов на приоритетных направлениях, определенных: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852936"/>
            <a:ext cx="504056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Безусловное  полное финансовое обеспечение принятых публичных нормативных обязательств и иных социально значимых обязательств, их  ежегодная индексация  на  5%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3789040"/>
            <a:ext cx="5040560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Индексация  в таком же размере расходов на питание, оплату услуг связи, транспортных и коммунальных услуг, горюче-смазочных материалов, относящихся к обеспечению выполнения функций  органов местного самоуправления и обеспечению деятельности муниципальных учреждений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515719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Индексация фонда оплаты труда работников муниципальных учреждений и муниципальных служащих с 1 октября 2014 года на 5%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6093296"/>
            <a:ext cx="4968552" cy="57606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Сохранение установленных для отдельных категорий граждан льгот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340768"/>
            <a:ext cx="8892480" cy="1368152"/>
          </a:xfrm>
          <a:prstGeom prst="rect">
            <a:avLst/>
          </a:prstGeom>
          <a:noFill/>
          <a:ln w="9525" cap="rnd" cmpd="dbl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 dirty="0" smtClean="0">
                <a:latin typeface="+mj-lt"/>
                <a:ea typeface="+mj-ea"/>
                <a:cs typeface="+mj-cs"/>
              </a:rPr>
              <a:t> Стратегией социально-экономического развития городского округа «Город Калининград» на период до 2035 года</a:t>
            </a:r>
          </a:p>
          <a:p>
            <a:pPr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 dirty="0" smtClean="0">
                <a:latin typeface="+mj-lt"/>
                <a:ea typeface="+mj-ea"/>
                <a:cs typeface="+mj-cs"/>
              </a:rPr>
              <a:t> Основными направлениями бюджетной и налоговой политики городского округа «Город Калининград»  на 2014-2016 годы:</a:t>
            </a:r>
          </a:p>
        </p:txBody>
      </p:sp>
      <p:pic>
        <p:nvPicPr>
          <p:cNvPr id="323587" name="Picture 3" descr="D:\Мои документы\Мои рисунки\545px-KGD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154" y="0"/>
            <a:ext cx="1152457" cy="126876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51520" y="1124744"/>
            <a:ext cx="7488832" cy="0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C80-8062-423A-8C57-D23BB909B233}" type="slidenum">
              <a:rPr lang="ru-RU"/>
              <a:pPr/>
              <a:t>16</a:t>
            </a:fld>
            <a:endParaRPr lang="ru-RU" dirty="0"/>
          </a:p>
        </p:txBody>
      </p:sp>
      <p:sp>
        <p:nvSpPr>
          <p:cNvPr id="36869" name="AutoShape 5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80920" cy="1143000"/>
          </a:xfr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Номинальная среднемесячная заработная плата на одного работника по видам экономической деятельности по крупным и средним предприятиям, август 2013 года, руб.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134076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412773"/>
          <a:ext cx="8424936" cy="5449301"/>
        </p:xfrm>
        <a:graphic>
          <a:graphicData uri="http://schemas.openxmlformats.org/drawingml/2006/table">
            <a:tbl>
              <a:tblPr/>
              <a:tblGrid>
                <a:gridCol w="6552728"/>
                <a:gridCol w="1872208"/>
              </a:tblGrid>
              <a:tr h="27387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среднем по Калининградской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26923,4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310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среднем по г. Калининграду, 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том числе по видам деятельности: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29203,5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19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сельское хозяйство, охота и лесное 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23880,4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добыча полезных ископаемых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58346,6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обрабатывающие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26239,2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4619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31767,1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строительство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32858,9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09237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24967,9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транспорт и связь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31065,6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финансовая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48152,8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927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32053,5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19119,8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19">
                <a:tc>
                  <a:txBody>
                    <a:bodyPr/>
                    <a:lstStyle/>
                    <a:p>
                      <a:pPr marL="9017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здравоохранение и предоставление социальных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28150,0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Расширение масштабов планирования расходов программно-целевым методом в 2014-2016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34076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2776"/>
            <a:ext cx="401386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83968" y="1412776"/>
            <a:ext cx="4536504" cy="23042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79400" algn="ctr">
              <a:spcAft>
                <a:spcPts val="0"/>
              </a:spcAft>
            </a:pPr>
            <a:r>
              <a:rPr lang="ru-RU" sz="2400" b="1" dirty="0" smtClean="0"/>
              <a:t>11 программ социальной направленности:</a:t>
            </a:r>
          </a:p>
          <a:p>
            <a:pPr indent="279400" algn="ctr">
              <a:spcAft>
                <a:spcPts val="0"/>
              </a:spcAft>
            </a:pPr>
            <a:r>
              <a:rPr lang="ru-RU" b="1" dirty="0" smtClean="0"/>
              <a:t> по сохранению и развитию культуры, физической культуры и спорта, библиотечной системы, обеспечению жильем молодых семей, и ещё целому ряду других социально-значимых направлений</a:t>
            </a:r>
            <a:endParaRPr lang="ru-RU" b="1" dirty="0" smtClean="0">
              <a:solidFill>
                <a:schemeClr val="lt1"/>
              </a:solidFill>
            </a:endParaRPr>
          </a:p>
        </p:txBody>
      </p:sp>
      <p:pic>
        <p:nvPicPr>
          <p:cNvPr id="9" name="Picture 2" descr="G:\к отчету\фото к отчету КАиС\Реконструкция РТС Северная по ул Сибирякова\№1 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248472" cy="28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3573016"/>
            <a:ext cx="4824536" cy="30243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12 программ развития жилищно-коммунального сектора: </a:t>
            </a:r>
          </a:p>
          <a:p>
            <a:pPr algn="ctr"/>
            <a:r>
              <a:rPr lang="ru-RU" b="1" dirty="0" smtClean="0"/>
              <a:t>переселение граждан из аварийного жилищного фонда, капитальный ремонтом общего имущества в многоквартирных домах, развитие коммунальной инфраструктуры и улично-дорожной сети, повышение безопасности дородного движения, благоустройство дворовых территорий, модернизация систем освещения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BC06-8B94-4B3D-9838-33ADC7F61B7E}" type="slidenum">
              <a:rPr lang="ru-RU"/>
              <a:pPr/>
              <a:t>18</a:t>
            </a:fld>
            <a:endParaRPr lang="ru-RU" dirty="0"/>
          </a:p>
        </p:txBody>
      </p:sp>
      <p:sp>
        <p:nvSpPr>
          <p:cNvPr id="12291" name="AutoShape 3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792088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Динамика ввода в действие жилых домов, тыс.кв.м.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(с 2008 года)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764704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G:\к отчету\фото к отчету КАиС\новостройки\новостройки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044504" cy="269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к отчету\фото к отчету КАиС\новостройки\новостройки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G:\к отчету\фото к отчету КАиС\новостройки\новостройки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7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5539" name="Object 3"/>
          <p:cNvGraphicFramePr>
            <a:graphicFrameLocks/>
          </p:cNvGraphicFramePr>
          <p:nvPr/>
        </p:nvGraphicFramePr>
        <p:xfrm>
          <a:off x="323528" y="1124744"/>
          <a:ext cx="4320480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Диаграмма" r:id="rId6" imgW="4257703" imgH="2524129" progId="MSGraph.Chart.8">
                  <p:embed/>
                </p:oleObj>
              </mc:Choice>
              <mc:Fallback>
                <p:oleObj name="Диаграмма" r:id="rId6" imgW="4257703" imgH="2524129" progId="MSGraph.Chart.8">
                  <p:embed/>
                  <p:pic>
                    <p:nvPicPr>
                      <p:cNvPr id="0" name="Pictur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4320480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одзаголовок 54"/>
          <p:cNvSpPr>
            <a:spLocks noGrp="1"/>
          </p:cNvSpPr>
          <p:nvPr>
            <p:ph type="subTitle" idx="1"/>
          </p:nvPr>
        </p:nvSpPr>
        <p:spPr>
          <a:xfrm>
            <a:off x="571472" y="142876"/>
            <a:ext cx="7929618" cy="50004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Социальная поддержка населения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29049" y="692696"/>
            <a:ext cx="5572164" cy="230425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выплата стипендий, пособий, материальной помощи  участникам штурма Кенигсберга и  в связи с празднованием Дня Победы, в связи с рождением одновременно трех и более детей, материальной помощи гражданам, имеющим среднедушевой доход ниже  полутора  величины  прожиточного минимума, а также экстренной материальной помощи</a:t>
            </a:r>
            <a:endParaRPr lang="ru-RU" b="1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39552" y="3140968"/>
            <a:ext cx="5588300" cy="151216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предоставление муниципальных грантов на поддержку общественных организаций, мероприятий в области образования, молодежной политики и молодежных социальных проектов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39552" y="4725144"/>
            <a:ext cx="5572164" cy="1824271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льготная перевозка школьников и  воспитанников  реабилитационных учреждений  социальной сферы, пенсионеров по возрасту, не имеющих льгот по федеральному и региональному законодательству</a:t>
            </a:r>
          </a:p>
        </p:txBody>
      </p:sp>
      <p:pic>
        <p:nvPicPr>
          <p:cNvPr id="25" name="Picture 29" descr="молодая 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2672733" cy="196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2702073" cy="223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iPhoto Library\Data\2009\Экскурсия Анапа\IMG_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77712"/>
            <a:ext cx="2592288" cy="198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Основы для формирования проекта бюджета на 2014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–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2016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8831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625" y="1412776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Подготовка к празднованию 70-летия Победы в Великой Отечественной войне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1268760"/>
            <a:ext cx="4536504" cy="2232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Будут осуществлены реставрационные работы на 23 воинских захоронениях и памятниках, посвященных Великой Отечественной войне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24614" name="Picture 6" descr="D:\Мои документы\Мои рисунки\KLV_9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4563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4615" name="Picture 7" descr="D:\Мои документы\Мои рисунк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4286250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7544" y="1196752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Кузин.CITYHALL\Рабочий стол\Новая папка\DSC_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06012"/>
            <a:ext cx="4427985" cy="295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Программа капитального ремонта городских улиц и дорог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5040560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9400">
              <a:lnSpc>
                <a:spcPct val="115000"/>
              </a:lnSpc>
            </a:pPr>
            <a:r>
              <a:rPr lang="ru-RU" sz="2400" b="1" dirty="0" smtClean="0"/>
              <a:t>К 2020 году планируется капитально отремонтировать:</a:t>
            </a:r>
          </a:p>
          <a:p>
            <a:pPr indent="2794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000" b="1" dirty="0" smtClean="0"/>
              <a:t>12 % автомобильных дорог общего пользования, </a:t>
            </a:r>
          </a:p>
          <a:p>
            <a:pPr indent="2794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 smtClean="0"/>
              <a:t>почти треть мостов и путепроводов,</a:t>
            </a:r>
          </a:p>
          <a:p>
            <a:pPr indent="2794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 smtClean="0"/>
              <a:t>более четверти подъездных дорог к садовым товариществам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26" y="1268760"/>
            <a:ext cx="355886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5634" name="Picture 2" descr="D:\Мои документы\Мои рисунки\image13084087_0cd9ff0e2ae0c8ebeffbad082b3343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69701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7544" y="1196752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бюджета в рамках адресной инвестиционной программы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539552" y="1268760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6" y="4941169"/>
            <a:ext cx="8352928" cy="151216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/>
              <a:t>Бюджетные инвестиции в объекты капитального строительства в 2012-2016 гг. составят 7,2</a:t>
            </a:r>
            <a:r>
              <a:rPr lang="en-US" sz="2200" b="1" dirty="0" smtClean="0"/>
              <a:t> </a:t>
            </a:r>
            <a:r>
              <a:rPr lang="ru-RU" sz="2200" b="1" dirty="0" smtClean="0"/>
              <a:t>млрд.</a:t>
            </a:r>
            <a:r>
              <a:rPr lang="en-US" sz="2200" b="1" dirty="0" smtClean="0"/>
              <a:t> </a:t>
            </a:r>
            <a:r>
              <a:rPr lang="ru-RU" sz="2200" b="1" dirty="0" smtClean="0"/>
              <a:t>руб., в том числе в 2014 году – более 3,8 млрд. руб., из которых 2,9 млрд. руб. планируется привлечь из вышестоящих бюджетов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G:\к отчету\фото к отчету КАиС\Реконструкция здания МАДОУ №2 со строительством пристройки по ул Красносельская\IMG_4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3837312" cy="241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:\отчет главы за 2011 год\фото депутатов\664bec89780d59c3d4cab9fbe344b97a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707904" cy="262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172400" cy="8120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Развитие учреждений дошкольного образования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124744"/>
            <a:ext cx="5256584" cy="1449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Планируется завершить строительство 4 детских садов, начатых в текущем году</a:t>
            </a:r>
          </a:p>
        </p:txBody>
      </p:sp>
      <p:pic>
        <p:nvPicPr>
          <p:cNvPr id="17" name="Picture 5" descr="G:\к отчету\фото к отчету КАиС\Реконструкция здания МАДОУ №2 со строительством пристройки по ул Красносельская\IMG_4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4032448" cy="241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G:\к отчету\фото к отчету КАиС\Детские ясли-сад на 240 мест с бассейном в Северном жилом районе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4248472" cy="175634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0" y="4725144"/>
            <a:ext cx="4355976" cy="1928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2014-2015 годах планируется осуществить строительство и реконструкцию еще 11 детских садов</a:t>
            </a:r>
          </a:p>
        </p:txBody>
      </p:sp>
    </p:spTree>
    <p:extLst>
      <p:ext uri="{BB962C8B-B14F-4D97-AF65-F5344CB8AC3E}">
        <p14:creationId xmlns:p14="http://schemas.microsoft.com/office/powerpoint/2010/main" val="12956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Дефицит бюджета – 2 % от общего годового объема собственных доходов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34076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539552" y="1484784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28350" y="116067"/>
          <a:ext cx="4087299" cy="6481404"/>
        </p:xfrm>
        <a:graphic>
          <a:graphicData uri="http://schemas.openxmlformats.org/drawingml/2006/table">
            <a:tbl>
              <a:tblPr/>
              <a:tblGrid>
                <a:gridCol w="401538"/>
                <a:gridCol w="401538"/>
                <a:gridCol w="401538"/>
                <a:gridCol w="401538"/>
                <a:gridCol w="827049"/>
                <a:gridCol w="827049"/>
                <a:gridCol w="827049"/>
              </a:tblGrid>
              <a:tr h="3472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Основные параметры бюджета городского округа "Город Калининград" на 2014 год и плановый период 2015-2016 годов</a:t>
                      </a: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74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(млн.руб.)</a:t>
                      </a:r>
                    </a:p>
                  </a:txBody>
                  <a:tcPr marL="5987" marR="5987" marT="59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2014 год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2016 год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496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ДОХОДЫ всего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9 387,5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9 755,3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10 006,9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96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6 227,1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6 643,9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6 955,4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1 160,5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1 037,1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977,2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Финансовая помощь из бюджетов другого уровня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1 999,9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2 074,3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2 074,3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Возврат остатков субвенций и  субсидий прошлых лет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доходов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20 879,7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21 596,9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22 075,7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96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9 511,9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9 884,6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10 140,1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1974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1 537,7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1 294,7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1 377,7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жилищно-коммунальное хозяйство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3 420,2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2 866,3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3 039,3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1 009,6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906,1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1 052,1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дорожное хозяйство (дорожные фонды)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2 245,6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2 006,0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2 321,0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4 006,0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3 833,4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3 786,9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образование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8 910,1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8 486,6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8 354,1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316,5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297,1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294,0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культуру и кинематографию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704,0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657,7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648,6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412,5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396,5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389,7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социальную политику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917,5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877,8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859,7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59,5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61,5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63,5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физическую культуру и спорт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132,3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136,2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140,1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37,6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25,7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25,7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на средства массовой информации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83,6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56,9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56,7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Calibri"/>
                        </a:rPr>
                        <a:t>Другие отрасли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2 132,5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3 069,6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3 150,5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9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Объем расходов в расчете на 1 жителя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21 156,4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21 883,1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22 369,5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6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Дефицит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-124,4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-129,3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/>
                        </a:rPr>
                        <a:t>-133,2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Отличительные особенности формирования доходов бюджета с 1 января 2014 года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07504" y="918578"/>
          <a:ext cx="8928992" cy="604692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68351"/>
                <a:gridCol w="2304256"/>
                <a:gridCol w="3456385"/>
              </a:tblGrid>
              <a:tr h="51834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налога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2013 году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 в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 году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18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33%, 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 них: 20% в соответствии со ст.61.2 БК РФ и 13%-в рамках межбюджетных отношений на 2013 год.</a:t>
                      </a:r>
                      <a:endParaRPr kumimoji="0"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31%, 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 них: 15% в соответствии со ст.61.2 БК РФ;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межбюджетных отношений на 2014 год: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- 5% в соответствии с п.1 ст.58 БК РФ;</a:t>
                      </a:r>
                    </a:p>
                    <a:p>
                      <a:pPr algn="ctr"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- 11% в соответствии с п.2 ст.58 БК РФ.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385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автомобильный и прямогонный бензин, дизельное топливо, моторные масла для дизельных и (или) карбюраторных (</a:t>
                      </a:r>
                      <a:r>
                        <a:rPr kumimoji="0"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инжекторных</a:t>
                      </a:r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двигателей, производимые на территории Российской Федерации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полном объеме зачисляется в областной бюджет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 формирования муниципального дорожного фонда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10% налоговых доходов консолидированного бюджета субъекта РФ от указанного налога.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Размеры указанных дифференцированных нормативов отчислений в местные бюджеты устанавливаются исходя из протяженности автомобильных дорог местного значения, находящихся в собственности муниципальных образований (ст.58 БК РФ).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3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Единый налог, взимаемый в связи с применением  упрощенной системы налогообложения 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ru-RU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2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Доходы, получаемые в виде арендной платы за земельные участки  до разграничения прав собственности на землю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80%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24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Доходы от реализации земельных участков до разграничения прав собственности на землю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80%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95536" y="764704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4746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На доходную часть бюджета оказали влияние: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836712"/>
            <a:ext cx="8784976" cy="593196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endParaRPr lang="ru-RU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Новая кадастровая стоимость земельных участков, утвержденная Постановлением Правительства Калининградской области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Изменения Налогового кодекса Российской Федерации в части расширение действий с 1 января 2014 года  отдельных налоговых вычетов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Учет </a:t>
            </a:r>
            <a:r>
              <a:rPr lang="ru-RU" sz="2000" b="1" u="sng" dirty="0" smtClean="0"/>
              <a:t>возможной к привлечению задолженности</a:t>
            </a:r>
            <a:r>
              <a:rPr lang="ru-RU" sz="2000" b="1" dirty="0" smtClean="0"/>
              <a:t> по налоговым и неналоговым платежам по:</a:t>
            </a:r>
          </a:p>
          <a:p>
            <a:r>
              <a:rPr lang="ru-RU" sz="2000" i="1" dirty="0" smtClean="0"/>
              <a:t>- земельному налогу;</a:t>
            </a:r>
          </a:p>
          <a:p>
            <a:r>
              <a:rPr lang="ru-RU" sz="2000" i="1" dirty="0" smtClean="0"/>
              <a:t>- налогу на имущество организаций;</a:t>
            </a:r>
          </a:p>
          <a:p>
            <a:r>
              <a:rPr lang="ru-RU" sz="2000" i="1" dirty="0" smtClean="0"/>
              <a:t>- арендной плате за земельные участки, а также средств от продажи права на заключение договоров аренды земельных участков, государственная собственность на которые не разграничена;</a:t>
            </a:r>
          </a:p>
          <a:p>
            <a:r>
              <a:rPr lang="ru-RU" sz="2000" i="1" dirty="0" smtClean="0"/>
              <a:t>- арендной плате  за земельные участки, а также средств от продажи права на заключение договоров аренды земельных участков, находящихся в муниципальной собственности;</a:t>
            </a:r>
          </a:p>
          <a:p>
            <a:r>
              <a:rPr lang="ru-RU" sz="2000" i="1" dirty="0" smtClean="0"/>
              <a:t>- арендной плате за использование муниципального имущества.</a:t>
            </a:r>
          </a:p>
          <a:p>
            <a:pPr algn="just"/>
            <a:endParaRPr lang="ru-RU" sz="2000" b="1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62068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Изменение межбюджетных отношений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187624" y="1124744"/>
            <a:ext cx="7143800" cy="450312"/>
          </a:xfrm>
          <a:prstGeom prst="round2Diag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норматив отчислений  налога на доходы физических лиц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03648" y="1700808"/>
            <a:ext cx="7272808" cy="648072"/>
          </a:xfrm>
          <a:prstGeom prst="round2Diag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норматив отчислений единого налога, взимаемого в связи с применением упрощенной системы налогообложения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75656" y="2852936"/>
            <a:ext cx="7488832" cy="936104"/>
          </a:xfrm>
          <a:prstGeom prst="round2Diag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норматив отчислений по доходам </a:t>
            </a:r>
            <a:r>
              <a:rPr lang="ru-RU" sz="1400" b="1" u="sng" dirty="0" smtClean="0"/>
              <a:t>от передачи в аренду</a:t>
            </a:r>
            <a:r>
              <a:rPr lang="ru-RU" sz="1400" b="1" dirty="0" smtClean="0"/>
              <a:t> земельных участков, государственная собственность на которые не разграничена и которые расположены в границах городских округов, а также средств от продажи права на заключение договоров аренды указанных земельных участков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403648" y="3861048"/>
            <a:ext cx="7560840" cy="720080"/>
          </a:xfrm>
          <a:prstGeom prst="round2Diag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норматив отчислений по доходам </a:t>
            </a:r>
            <a:r>
              <a:rPr lang="ru-RU" sz="1400" b="1" u="sng" dirty="0" smtClean="0"/>
              <a:t>от продажи</a:t>
            </a:r>
            <a:r>
              <a:rPr lang="ru-RU" sz="1400" b="1" dirty="0" smtClean="0"/>
              <a:t> земельных участков, государственная собственность на которые не разграничена и которые расположены в границах городских округов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403648" y="4653136"/>
            <a:ext cx="7561856" cy="648072"/>
          </a:xfrm>
          <a:prstGeom prst="round2Diag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10% налоговых доходов консолидированного бюджета субъекта РФ от  акцизов на бензин, дизельное топливо, моторные масла, производимые на территории РФ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971600" y="2780928"/>
            <a:ext cx="864096" cy="259228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9512" y="1052736"/>
            <a:ext cx="1728192" cy="187220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Минус 14"/>
          <p:cNvSpPr/>
          <p:nvPr/>
        </p:nvSpPr>
        <p:spPr>
          <a:xfrm>
            <a:off x="899592" y="5445224"/>
            <a:ext cx="1440160" cy="126876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566124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Потери  бюджета в 2014 году оцениваются в сумме 653 млн.  рублей.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18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Доходы бюджета городского округа «Город Калининград» на 2014-2016 годы (млн.руб.)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07504" y="980729"/>
          <a:ext cx="44517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5976" y="1052736"/>
          <a:ext cx="45085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5425" y="3140968"/>
          <a:ext cx="510857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425440"/>
          <a:ext cx="914400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46"/>
                <a:gridCol w="3524530"/>
                <a:gridCol w="2195012"/>
                <a:gridCol w="2195013"/>
              </a:tblGrid>
              <a:tr h="325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9387,5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7387,6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1999,9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9755,3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7681,0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2074,3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93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10006,9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7932,6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2074,3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67544" y="98072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Доходы бюджета городского округа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«Город Калининград», млн.руб.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07504" y="1219200"/>
          <a:ext cx="9036496" cy="545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98072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828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Динамика поступления налоговых доходов, млн.руб.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0" y="332656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1772</Words>
  <Application>Microsoft Office PowerPoint</Application>
  <PresentationFormat>Экран (4:3)</PresentationFormat>
  <Paragraphs>496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</vt:lpstr>
      <vt:lpstr>Презентация PowerPoint</vt:lpstr>
      <vt:lpstr>Основы для формирования проекта бюджета на 2014 – 2016 годы</vt:lpstr>
      <vt:lpstr>Презентация PowerPoint</vt:lpstr>
      <vt:lpstr> Отличительные особенности формирования доходов бюджета с 1 января 2014 года </vt:lpstr>
      <vt:lpstr>На доходную часть бюджета оказали влияние:</vt:lpstr>
      <vt:lpstr>Изменение межбюджетных отношений</vt:lpstr>
      <vt:lpstr>Доходы бюджета городского округа «Город Калининград» на 2014-2016 годы (млн.руб.)</vt:lpstr>
      <vt:lpstr>Доходы бюджета городского округа  «Город Калининград», млн.руб.</vt:lpstr>
      <vt:lpstr>Динамика поступления налоговых доходов, млн.руб.</vt:lpstr>
      <vt:lpstr>Динамика поступления неналоговых доходов, млн.руб.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Концентрация ресурсов на приоритетных направлениях, определенных:</vt:lpstr>
      <vt:lpstr>Номинальная среднемесячная заработная плата на одного работника по видам экономической деятельности по крупным и средним предприятиям, август 2013 года, руб.</vt:lpstr>
      <vt:lpstr>Расширение масштабов планирования расходов программно-целевым методом в 2014-2016</vt:lpstr>
      <vt:lpstr>Динамика ввода в действие жилых домов, тыс.кв.м.  (с 2008 года)</vt:lpstr>
      <vt:lpstr>Презентация PowerPoint</vt:lpstr>
      <vt:lpstr>Подготовка к празднованию 70-летия Победы в Великой Отечественной войне</vt:lpstr>
      <vt:lpstr>Программа капитального ремонта городских улиц и дорог</vt:lpstr>
      <vt:lpstr>Структура расходов бюджета в рамках адресной инвестиционной программы</vt:lpstr>
      <vt:lpstr>Развитие учреждений дошкольного образования</vt:lpstr>
      <vt:lpstr>Дефицит бюджета – 2 % от общего годового объема собственных доходов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Сергей</cp:lastModifiedBy>
  <cp:revision>188</cp:revision>
  <dcterms:modified xsi:type="dcterms:W3CDTF">2013-11-08T07:29:19Z</dcterms:modified>
</cp:coreProperties>
</file>