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434" r:id="rId3"/>
    <p:sldId id="455" r:id="rId4"/>
    <p:sldId id="454" r:id="rId5"/>
    <p:sldId id="430" r:id="rId6"/>
    <p:sldId id="432" r:id="rId7"/>
    <p:sldId id="431" r:id="rId8"/>
    <p:sldId id="417" r:id="rId9"/>
    <p:sldId id="393" r:id="rId10"/>
  </p:sldIdLst>
  <p:sldSz cx="12192000" cy="6858000"/>
  <p:notesSz cx="674211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A2B9"/>
    <a:srgbClr val="FFFFCC"/>
    <a:srgbClr val="46DCE4"/>
    <a:srgbClr val="64BAC6"/>
    <a:srgbClr val="DF8BDB"/>
    <a:srgbClr val="01AEC5"/>
    <a:srgbClr val="0000FF"/>
    <a:srgbClr val="51C9D9"/>
    <a:srgbClr val="FFFFFF"/>
    <a:srgbClr val="073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943" autoAdjust="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500" dirty="0"/>
              <a:t>Динамика доходов в расчете на 1 жителя,</a:t>
            </a:r>
            <a:br>
              <a:rPr lang="ru-RU" sz="1500" dirty="0"/>
            </a:br>
            <a:r>
              <a:rPr lang="ru-RU" sz="1500" dirty="0"/>
              <a:t>тыс. рублей</a:t>
            </a:r>
          </a:p>
        </c:rich>
      </c:tx>
      <c:layout>
        <c:manualLayout>
          <c:xMode val="edge"/>
          <c:yMode val="edge"/>
          <c:x val="2.2822434063490157E-2"/>
          <c:y val="2.9256923507789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3972856617263477E-2"/>
          <c:y val="3.9664029155560949E-2"/>
          <c:w val="0.9520542867654731"/>
          <c:h val="0.84592066667610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доходов в расчете на 1 жителя,  тыс. рублей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29.1</c:v>
                </c:pt>
                <c:pt idx="1">
                  <c:v>30.6</c:v>
                </c:pt>
                <c:pt idx="2">
                  <c:v>34.700000000000003</c:v>
                </c:pt>
                <c:pt idx="3">
                  <c:v>41.4</c:v>
                </c:pt>
                <c:pt idx="4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12-4FF9-BF38-B2ED114313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100"/>
        <c:axId val="-1145222736"/>
        <c:axId val="-1145218384"/>
      </c:barChart>
      <c:catAx>
        <c:axId val="-114522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45218384"/>
        <c:crosses val="autoZero"/>
        <c:auto val="1"/>
        <c:lblAlgn val="ctr"/>
        <c:lblOffset val="100"/>
        <c:noMultiLvlLbl val="0"/>
      </c:catAx>
      <c:valAx>
        <c:axId val="-114521838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-114522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69011679047445"/>
          <c:y val="4.9408466809920872E-2"/>
          <c:w val="0.23645219150588312"/>
          <c:h val="0.927265063179977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3D-4B9A-B7E9-8E9543F8E922}"/>
              </c:ext>
            </c:extLst>
          </c:dPt>
          <c:dPt>
            <c:idx val="1"/>
            <c:bubble3D val="0"/>
            <c:explosion val="6"/>
            <c:spPr>
              <a:solidFill>
                <a:schemeClr val="accent3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3D-4B9A-B7E9-8E9543F8E922}"/>
              </c:ext>
            </c:extLst>
          </c:dPt>
          <c:dLbls>
            <c:dLbl>
              <c:idx val="0"/>
              <c:layout>
                <c:manualLayout>
                  <c:x val="-2.3408654394507086E-4"/>
                  <c:y val="-0.5719154998292432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dirty="0" smtClean="0"/>
                      <a:t>16229 </a:t>
                    </a:r>
                    <a:r>
                      <a:rPr lang="ru-RU" sz="1200" dirty="0"/>
                      <a:t>млн руб.</a:t>
                    </a:r>
                    <a:r>
                      <a:rPr lang="ru-RU" sz="1200" baseline="0" dirty="0"/>
                      <a:t>; 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baseline="0" dirty="0"/>
                      <a:t>96,1% от плана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23D-4B9A-B7E9-8E9543F8E922}"/>
                </c:ext>
                <c:ext xmlns:c15="http://schemas.microsoft.com/office/drawing/2012/chart" uri="{CE6537A1-D6FC-4f65-9D91-7224C49458BB}">
                  <c15:layout>
                    <c:manualLayout>
                      <c:w val="0.12853729948128731"/>
                      <c:h val="0.2193105332487681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3052086445612799E-3"/>
                  <c:y val="7.368102649168170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dirty="0" smtClean="0"/>
                      <a:t>6405 </a:t>
                    </a:r>
                    <a:r>
                      <a:rPr lang="ru-RU" sz="1200" dirty="0"/>
                      <a:t>млн руб.</a:t>
                    </a:r>
                    <a:r>
                      <a:rPr lang="ru-RU" sz="1200" baseline="0" dirty="0"/>
                      <a:t>; 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baseline="0" dirty="0"/>
                      <a:t>82,5% от плана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23D-4B9A-B7E9-8E9543F8E922}"/>
                </c:ext>
                <c:ext xmlns:c15="http://schemas.microsoft.com/office/drawing/2012/chart" uri="{CE6537A1-D6FC-4f65-9D91-7224C49458BB}">
                  <c15:layout>
                    <c:manualLayout>
                      <c:w val="0.13973384200710898"/>
                      <c:h val="0.2830345904278675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Текущие расходы</c:v>
                </c:pt>
                <c:pt idx="1">
                  <c:v>Капитальные 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16229</c:v>
                </c:pt>
                <c:pt idx="1">
                  <c:v>6405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3D-4B9A-B7E9-8E9543F8E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51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82916210751937336"/>
          <c:y val="5.8063911791969555E-2"/>
          <c:w val="0.17083791101400256"/>
          <c:h val="0.1899165731570473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>
              <a:lumMod val="75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15597524539361"/>
          <c:y val="5.9932338672609373E-2"/>
          <c:w val="0.65398197066317387"/>
          <c:h val="0.848940673258527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6"/>
          <c:dPt>
            <c:idx val="0"/>
            <c:bubble3D val="0"/>
            <c:explosion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18-4865-AE74-A4005F79F8BE}"/>
              </c:ext>
            </c:extLst>
          </c:dPt>
          <c:dPt>
            <c:idx val="1"/>
            <c:bubble3D val="0"/>
            <c:explosion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18-4865-AE74-A4005F79F8BE}"/>
              </c:ext>
            </c:extLst>
          </c:dPt>
          <c:dPt>
            <c:idx val="2"/>
            <c:bubble3D val="0"/>
            <c:explosion val="0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18-4865-AE74-A4005F79F8BE}"/>
              </c:ext>
            </c:extLst>
          </c:dPt>
          <c:dPt>
            <c:idx val="3"/>
            <c:bubble3D val="0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18-4865-AE74-A4005F79F8BE}"/>
              </c:ext>
            </c:extLst>
          </c:dPt>
          <c:dPt>
            <c:idx val="4"/>
            <c:bubble3D val="0"/>
            <c:spPr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618-4865-AE74-A4005F79F8BE}"/>
              </c:ext>
            </c:extLst>
          </c:dPt>
          <c:dLbls>
            <c:dLbl>
              <c:idx val="0"/>
              <c:layout>
                <c:manualLayout>
                  <c:x val="7.2587600843337804E-2"/>
                  <c:y val="-5.543132266677879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dirty="0" smtClean="0"/>
                      <a:t>11964 </a:t>
                    </a:r>
                    <a:r>
                      <a:rPr lang="ru-RU" sz="1200" dirty="0"/>
                      <a:t>млн руб.</a:t>
                    </a:r>
                    <a:r>
                      <a:rPr lang="ru-RU" sz="1200" baseline="0" dirty="0"/>
                      <a:t>; </a:t>
                    </a:r>
                  </a:p>
                  <a:p>
                    <a:pPr>
                      <a:defRPr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baseline="0" dirty="0"/>
                      <a:t>99,5% от плана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18-4865-AE74-A4005F79F8BE}"/>
                </c:ext>
                <c:ext xmlns:c15="http://schemas.microsoft.com/office/drawing/2012/chart" uri="{CE6537A1-D6FC-4f65-9D91-7224C49458BB}">
                  <c15:layout>
                    <c:manualLayout>
                      <c:w val="0.22525465665348221"/>
                      <c:h val="0.192874573372859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1224233764876016E-2"/>
                  <c:y val="-3.642022392502948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dirty="0" smtClean="0"/>
                      <a:t>3388 </a:t>
                    </a:r>
                    <a:r>
                      <a:rPr lang="ru-RU" sz="1200" dirty="0"/>
                      <a:t>млн руб.</a:t>
                    </a:r>
                    <a:r>
                      <a:rPr lang="ru-RU" sz="1200" baseline="0" dirty="0"/>
                      <a:t>; </a:t>
                    </a:r>
                  </a:p>
                  <a:p>
                    <a:pPr>
                      <a:defRPr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baseline="0" dirty="0"/>
                      <a:t>85,9% от плана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18-4865-AE74-A4005F79F8BE}"/>
                </c:ext>
                <c:ext xmlns:c15="http://schemas.microsoft.com/office/drawing/2012/chart" uri="{CE6537A1-D6FC-4f65-9D91-7224C49458BB}">
                  <c15:layout>
                    <c:manualLayout>
                      <c:w val="0.21343729853112858"/>
                      <c:h val="0.2148260155773951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8876566012092502E-2"/>
                  <c:y val="1.9597029841955029E-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215 </a:t>
                    </a:r>
                    <a:r>
                      <a:rPr lang="ru-RU" dirty="0"/>
                      <a:t>млн руб.</a:t>
                    </a:r>
                    <a:r>
                      <a:rPr lang="ru-RU" baseline="0" dirty="0"/>
                      <a:t>; </a:t>
                    </a:r>
                  </a:p>
                  <a:p>
                    <a:r>
                      <a:rPr lang="ru-RU" baseline="0" dirty="0"/>
                      <a:t>96,7% </a:t>
                    </a:r>
                    <a:r>
                      <a:rPr lang="ru-RU" sz="1200" baseline="0" dirty="0"/>
                      <a:t>от плана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618-4865-AE74-A4005F79F8BE}"/>
                </c:ext>
                <c:ext xmlns:c15="http://schemas.microsoft.com/office/drawing/2012/chart" uri="{CE6537A1-D6FC-4f65-9D91-7224C49458BB}">
                  <c15:layout>
                    <c:manualLayout>
                      <c:w val="0.23120855186353262"/>
                      <c:h val="0.1942157789139123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5756599466815355"/>
                  <c:y val="-1.08536402283195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662 </a:t>
                    </a:r>
                    <a:r>
                      <a:rPr lang="ru-RU" dirty="0"/>
                      <a:t>млн руб.</a:t>
                    </a:r>
                    <a:r>
                      <a:rPr lang="ru-RU" baseline="0" dirty="0"/>
                      <a:t>; </a:t>
                    </a:r>
                  </a:p>
                  <a:p>
                    <a:r>
                      <a:rPr lang="ru-RU" baseline="0" dirty="0"/>
                      <a:t>96,3% </a:t>
                    </a:r>
                    <a:r>
                      <a:rPr lang="ru-RU" sz="1200" baseline="0" dirty="0"/>
                      <a:t>от плана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618-4865-AE74-A4005F79F8B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Субсидии</c:v>
                </c:pt>
                <c:pt idx="1">
                  <c:v>Закупка товаров, работ и услуг </c:v>
                </c:pt>
                <c:pt idx="2">
                  <c:v>Социальное обеспечение </c:v>
                </c:pt>
                <c:pt idx="3">
                  <c:v>Иные бюджетные ассигнования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11964</c:v>
                </c:pt>
                <c:pt idx="1">
                  <c:v>3388</c:v>
                </c:pt>
                <c:pt idx="2" formatCode="General">
                  <c:v>215</c:v>
                </c:pt>
                <c:pt idx="3" formatCode="General">
                  <c:v>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618-4865-AE74-A4005F79F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3.6052254779708484E-2"/>
          <c:y val="0.77618331523254791"/>
          <c:w val="0.52301423535362435"/>
          <c:h val="0.2238166847674522"/>
        </c:manualLayout>
      </c:layout>
      <c:overlay val="0"/>
      <c:txPr>
        <a:bodyPr/>
        <a:lstStyle/>
        <a:p>
          <a:pPr>
            <a:defRPr sz="1100" normalizeH="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71102250649051"/>
          <c:y val="6.3556122560482556E-2"/>
          <c:w val="0.45988719300623937"/>
          <c:h val="0.809970878772646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6"/>
          <c:dPt>
            <c:idx val="0"/>
            <c:bubble3D val="0"/>
            <c:explosion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E5-4635-ADC6-A1FE9D29F388}"/>
              </c:ext>
            </c:extLst>
          </c:dPt>
          <c:dPt>
            <c:idx val="1"/>
            <c:bubble3D val="0"/>
            <c:explosion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E5-4635-ADC6-A1FE9D29F388}"/>
              </c:ext>
            </c:extLst>
          </c:dPt>
          <c:dPt>
            <c:idx val="2"/>
            <c:bubble3D val="0"/>
            <c:explosion val="0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E5-4635-ADC6-A1FE9D29F388}"/>
              </c:ext>
            </c:extLst>
          </c:dPt>
          <c:dPt>
            <c:idx val="3"/>
            <c:bubble3D val="0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E5-4635-ADC6-A1FE9D29F388}"/>
              </c:ext>
            </c:extLst>
          </c:dPt>
          <c:dPt>
            <c:idx val="4"/>
            <c:bubble3D val="0"/>
            <c:spPr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E5-4635-ADC6-A1FE9D29F388}"/>
              </c:ext>
            </c:extLst>
          </c:dPt>
          <c:dLbls>
            <c:dLbl>
              <c:idx val="0"/>
              <c:layout>
                <c:manualLayout>
                  <c:x val="5.3730984914499708E-2"/>
                  <c:y val="0.1137957033896452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dirty="0" smtClean="0"/>
                      <a:t>1187</a:t>
                    </a:r>
                    <a:r>
                      <a:rPr lang="ru-RU" sz="1200" baseline="0" dirty="0" smtClean="0"/>
                      <a:t> </a:t>
                    </a:r>
                    <a:r>
                      <a:rPr lang="ru-RU" sz="1200" baseline="0" dirty="0"/>
                      <a:t>млн руб.;</a:t>
                    </a:r>
                  </a:p>
                  <a:p>
                    <a:pPr>
                      <a:defRPr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baseline="0" dirty="0"/>
                      <a:t> 99,7 % от плана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0E5-4635-ADC6-A1FE9D29F388}"/>
                </c:ext>
                <c:ext xmlns:c15="http://schemas.microsoft.com/office/drawing/2012/chart" uri="{CE6537A1-D6FC-4f65-9D91-7224C49458BB}">
                  <c15:layout>
                    <c:manualLayout>
                      <c:w val="0.1837438061471808"/>
                      <c:h val="0.1589540944554931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4749315895877817"/>
                  <c:y val="-0.2295428841488733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dirty="0" smtClean="0"/>
                      <a:t>4601 </a:t>
                    </a:r>
                    <a:r>
                      <a:rPr lang="ru-RU" sz="1200" dirty="0"/>
                      <a:t>млн руб.</a:t>
                    </a:r>
                    <a:r>
                      <a:rPr lang="ru-RU" sz="1200" baseline="0" dirty="0"/>
                      <a:t>; </a:t>
                    </a:r>
                  </a:p>
                  <a:p>
                    <a:pPr>
                      <a:defRPr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baseline="0" dirty="0"/>
                      <a:t>89,3 % от плана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0E5-4635-ADC6-A1FE9D29F388}"/>
                </c:ext>
                <c:ext xmlns:c15="http://schemas.microsoft.com/office/drawing/2012/chart" uri="{CE6537A1-D6FC-4f65-9D91-7224C49458BB}">
                  <c15:layout>
                    <c:manualLayout>
                      <c:w val="0.20811516091376023"/>
                      <c:h val="0.1388656380444522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6498466446557976E-2"/>
                  <c:y val="7.28680857573704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335 </a:t>
                    </a:r>
                    <a:r>
                      <a:rPr lang="ru-RU" dirty="0"/>
                      <a:t>млн руб.</a:t>
                    </a:r>
                    <a:r>
                      <a:rPr lang="ru-RU" baseline="0" dirty="0"/>
                      <a:t>; </a:t>
                    </a:r>
                  </a:p>
                  <a:p>
                    <a:r>
                      <a:rPr lang="ru-RU" baseline="0" dirty="0"/>
                      <a:t>29,4% </a:t>
                    </a:r>
                    <a:r>
                      <a:rPr lang="ru-RU" sz="1200" baseline="0" dirty="0"/>
                      <a:t>от плана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0E5-4635-ADC6-A1FE9D29F38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475412114374203E-2"/>
                  <c:y val="-1.947338658565902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dirty="0"/>
                      <a:t>273 млн руб.</a:t>
                    </a:r>
                    <a:r>
                      <a:rPr lang="ru-RU" sz="1200" baseline="0" dirty="0"/>
                      <a:t>;</a:t>
                    </a:r>
                    <a:br>
                      <a:rPr lang="ru-RU" sz="1200" baseline="0" dirty="0"/>
                    </a:br>
                    <a:r>
                      <a:rPr lang="ru-RU" sz="1200" baseline="0" dirty="0"/>
                      <a:t> 98% от плана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0E5-4635-ADC6-A1FE9D29F388}"/>
                </c:ext>
                <c:ext xmlns:c15="http://schemas.microsoft.com/office/drawing/2012/chart" uri="{CE6537A1-D6FC-4f65-9D91-7224C49458BB}">
                  <c15:layout>
                    <c:manualLayout>
                      <c:w val="0.20030562493194634"/>
                      <c:h val="0.1102563542190265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9.4048767216607487E-2"/>
                  <c:y val="1.815569202526389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dirty="0" smtClean="0"/>
                      <a:t>9 млн </a:t>
                    </a:r>
                    <a:r>
                      <a:rPr lang="ru-RU" sz="1200" dirty="0"/>
                      <a:t>руб.</a:t>
                    </a:r>
                    <a:r>
                      <a:rPr lang="ru-RU" sz="1200" baseline="0" dirty="0"/>
                      <a:t>; </a:t>
                    </a:r>
                    <a:br>
                      <a:rPr lang="ru-RU" sz="1200" baseline="0" dirty="0"/>
                    </a:br>
                    <a:r>
                      <a:rPr lang="ru-RU" sz="1200" baseline="0" dirty="0"/>
                      <a:t>83% от плана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0E5-4635-ADC6-A1FE9D29F388}"/>
                </c:ext>
                <c:ext xmlns:c15="http://schemas.microsoft.com/office/drawing/2012/chart" uri="{CE6537A1-D6FC-4f65-9D91-7224C49458BB}">
                  <c15:layout>
                    <c:manualLayout>
                      <c:w val="0.21191887600009798"/>
                      <c:h val="0.10681453110999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Дорожное хозяйство</c:v>
                </c:pt>
                <c:pt idx="2">
                  <c:v>Переселение из аварийного жилья</c:v>
                </c:pt>
                <c:pt idx="3">
                  <c:v>Коммунальное хозяйство, благоустройство, охрана окружающей среды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1187</c:v>
                </c:pt>
                <c:pt idx="1">
                  <c:v>4601</c:v>
                </c:pt>
                <c:pt idx="2">
                  <c:v>335</c:v>
                </c:pt>
                <c:pt idx="3" formatCode="General">
                  <c:v>270</c:v>
                </c:pt>
                <c:pt idx="4" formatCode="General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0E5-4635-ADC6-A1FE9D29F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0"/>
          <c:y val="0.62532798904256715"/>
          <c:w val="0.71315849965829692"/>
          <c:h val="0.36472080959323078"/>
        </c:manualLayout>
      </c:layout>
      <c:overlay val="0"/>
      <c:txPr>
        <a:bodyPr anchor="t"/>
        <a:lstStyle/>
        <a:p>
          <a:pPr>
            <a:defRPr lang="ru-RU" sz="1100" b="0" i="0" u="none" strike="noStrike" kern="1200" normalizeH="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42721623729679"/>
          <c:y val="0.12747308432826895"/>
          <c:w val="0.6767365354826983"/>
          <c:h val="0.569615483054476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2.2845210924256074E-3"/>
                  <c:y val="-6.7584766996637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73C-480E-9CF4-6B57198014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481</c:v>
                </c:pt>
                <c:pt idx="1">
                  <c:v>344</c:v>
                </c:pt>
                <c:pt idx="2">
                  <c:v>350</c:v>
                </c:pt>
                <c:pt idx="3">
                  <c:v>232</c:v>
                </c:pt>
                <c:pt idx="4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3C-480E-9CF4-6B57198014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1207</c:v>
                </c:pt>
                <c:pt idx="1">
                  <c:v>1207</c:v>
                </c:pt>
                <c:pt idx="2">
                  <c:v>1207</c:v>
                </c:pt>
                <c:pt idx="3">
                  <c:v>1207</c:v>
                </c:pt>
                <c:pt idx="4">
                  <c:v>1834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3C-480E-9CF4-6B57198014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Кредиты коммерческих банков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5690421848512235E-3"/>
                  <c:y val="2.6262513467292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3C-480E-9CF4-6B57198014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380843697024296E-3"/>
                  <c:y val="-2.5044399579254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73C-480E-9CF4-6B57198014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1380843697024296E-3"/>
                  <c:y val="7.878754040187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73C-480E-9CF4-6B57198014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535632772768222E-3"/>
                  <c:y val="-7.8787540401878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73C-480E-9CF4-6B57198014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3994</c:v>
                </c:pt>
                <c:pt idx="1">
                  <c:v>3796</c:v>
                </c:pt>
                <c:pt idx="2">
                  <c:v>3585</c:v>
                </c:pt>
                <c:pt idx="3">
                  <c:v>2885</c:v>
                </c:pt>
                <c:pt idx="4">
                  <c:v>2258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73C-480E-9CF4-6B5719801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1060921136"/>
        <c:axId val="-1060917328"/>
      </c:barChart>
      <c:lineChart>
        <c:grouping val="stacke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Уровень муниципального долга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Лист1!$E$2:$E$6</c:f>
              <c:numCache>
                <c:formatCode>0.0%</c:formatCode>
                <c:ptCount val="5"/>
                <c:pt idx="0">
                  <c:v>0.879</c:v>
                </c:pt>
                <c:pt idx="1">
                  <c:v>0.77500000000000002</c:v>
                </c:pt>
                <c:pt idx="2">
                  <c:v>0.72199999999999998</c:v>
                </c:pt>
                <c:pt idx="3">
                  <c:v>0.41599999999999998</c:v>
                </c:pt>
                <c:pt idx="4">
                  <c:v>0.34499999999999997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20-4B69-B0E6-2F6D3A6C3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60917872"/>
        <c:axId val="-1060918416"/>
      </c:lineChart>
      <c:catAx>
        <c:axId val="-106092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60917328"/>
        <c:crosses val="autoZero"/>
        <c:auto val="1"/>
        <c:lblAlgn val="ctr"/>
        <c:lblOffset val="100"/>
        <c:noMultiLvlLbl val="0"/>
      </c:catAx>
      <c:valAx>
        <c:axId val="-1060917328"/>
        <c:scaling>
          <c:orientation val="minMax"/>
          <c:max val="55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60921136"/>
        <c:crosses val="autoZero"/>
        <c:crossBetween val="between"/>
        <c:majorUnit val="500"/>
        <c:minorUnit val="100"/>
      </c:valAx>
      <c:valAx>
        <c:axId val="-1060918416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60917872"/>
        <c:crosses val="max"/>
        <c:crossBetween val="between"/>
      </c:valAx>
      <c:catAx>
        <c:axId val="-106091787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060918416"/>
        <c:crosses val="max"/>
        <c:auto val="1"/>
        <c:lblAlgn val="ctr"/>
        <c:lblOffset val="100"/>
        <c:tickMarkSkip val="1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500" dirty="0"/>
              <a:t>Динамика расходов в расчете на 1 жителя,</a:t>
            </a:r>
            <a:br>
              <a:rPr lang="ru-RU" sz="1500" dirty="0"/>
            </a:br>
            <a:r>
              <a:rPr lang="ru-RU" sz="1500" dirty="0"/>
              <a:t>тыс. рублей</a:t>
            </a:r>
          </a:p>
        </c:rich>
      </c:tx>
      <c:layout>
        <c:manualLayout>
          <c:xMode val="edge"/>
          <c:yMode val="edge"/>
          <c:x val="2.2822434063490157E-2"/>
          <c:y val="2.9256923507789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3972856617263477E-2"/>
          <c:y val="3.9664029155560949E-2"/>
          <c:w val="0.9520542867654731"/>
          <c:h val="0.84592066667610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расходов в расчете на 1 жителя,  тыс. рублей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28.4</c:v>
                </c:pt>
                <c:pt idx="1">
                  <c:v>30.6</c:v>
                </c:pt>
                <c:pt idx="2">
                  <c:v>33</c:v>
                </c:pt>
                <c:pt idx="3">
                  <c:v>40.799999999999997</c:v>
                </c:pt>
                <c:pt idx="4">
                  <c:v>49.4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F2-4758-9F14-FAD4A4744E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100"/>
        <c:axId val="-1108584320"/>
        <c:axId val="-1108583776"/>
      </c:barChart>
      <c:catAx>
        <c:axId val="-110858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08583776"/>
        <c:crosses val="autoZero"/>
        <c:auto val="1"/>
        <c:lblAlgn val="ctr"/>
        <c:lblOffset val="100"/>
        <c:noMultiLvlLbl val="0"/>
      </c:catAx>
      <c:valAx>
        <c:axId val="-110858377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-110858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500" dirty="0"/>
              <a:t>Динамика доходов в расчете на 1 жителя,</a:t>
            </a:r>
            <a:br>
              <a:rPr lang="ru-RU" sz="1500" dirty="0"/>
            </a:br>
            <a:r>
              <a:rPr lang="ru-RU" sz="1500" dirty="0"/>
              <a:t>тыс. рублей</a:t>
            </a:r>
          </a:p>
        </c:rich>
      </c:tx>
      <c:layout>
        <c:manualLayout>
          <c:xMode val="edge"/>
          <c:yMode val="edge"/>
          <c:x val="2.2822434063490157E-2"/>
          <c:y val="2.9256923507789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3972856617263477E-2"/>
          <c:y val="3.9664029155560949E-2"/>
          <c:w val="0.9520542867654731"/>
          <c:h val="0.84592066667610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доходов в расчете на 1 жителя,  тыс. рублей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29.1</c:v>
                </c:pt>
                <c:pt idx="1">
                  <c:v>30.6</c:v>
                </c:pt>
                <c:pt idx="2">
                  <c:v>34.700000000000003</c:v>
                </c:pt>
                <c:pt idx="3">
                  <c:v>41.4</c:v>
                </c:pt>
                <c:pt idx="4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D7-4921-9B74-70C6E2E068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100"/>
        <c:axId val="-1060924944"/>
        <c:axId val="-1060915152"/>
      </c:barChart>
      <c:catAx>
        <c:axId val="-106092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60915152"/>
        <c:crosses val="autoZero"/>
        <c:auto val="1"/>
        <c:lblAlgn val="ctr"/>
        <c:lblOffset val="100"/>
        <c:noMultiLvlLbl val="0"/>
      </c:catAx>
      <c:valAx>
        <c:axId val="-106091515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-106092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94820795793455E-2"/>
          <c:y val="8.2117442638291765E-2"/>
          <c:w val="0.96943757592066016"/>
          <c:h val="0.8357651147234164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4A6-4AAB-BCE6-072B4F4179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284073028223209E-2"/>
                  <c:y val="0.14183921910250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A6-4AAB-BCE6-072B4F4179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417627211714896E-2"/>
                  <c:y val="0.14183921910250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4A6-4AAB-BCE6-072B4F4179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894871933707862E-2"/>
                  <c:y val="0.11197833087039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A6-4AAB-BCE6-072B4F4179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</c:v>
                </c:pt>
                <c:pt idx="1">
                  <c:v>Категория 1</c:v>
                </c:pt>
                <c:pt idx="2">
                  <c:v>Категория 2</c:v>
                </c:pt>
                <c:pt idx="3">
                  <c:v>Категория 3</c:v>
                </c:pt>
                <c:pt idx="4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1</c:v>
                </c:pt>
                <c:pt idx="1">
                  <c:v>1.0669999999999999</c:v>
                </c:pt>
                <c:pt idx="2">
                  <c:v>1.147</c:v>
                </c:pt>
                <c:pt idx="3">
                  <c:v>1.206</c:v>
                </c:pt>
                <c:pt idx="4">
                  <c:v>1.26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4A6-4AAB-BCE6-072B4F417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60911888"/>
        <c:axId val="-1060913520"/>
      </c:lineChart>
      <c:catAx>
        <c:axId val="-1060911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60913520"/>
        <c:crosses val="autoZero"/>
        <c:auto val="1"/>
        <c:lblAlgn val="ctr"/>
        <c:lblOffset val="100"/>
        <c:noMultiLvlLbl val="0"/>
      </c:catAx>
      <c:valAx>
        <c:axId val="-1060913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-106091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973783172996859E-2"/>
          <c:y val="2.5177888142071718E-2"/>
          <c:w val="0.90238741024313318"/>
          <c:h val="0.862693822361538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9525">
              <a:bevelT w="63500" h="25400"/>
              <a:contourClr>
                <a:schemeClr val="accent5">
                  <a:shade val="95000"/>
                  <a:satMod val="10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6 230;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44,7%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6D1-4C4D-B9D0-A591CFE81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6 609;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44,5%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D1-4C4D-B9D0-A591CFE81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8 394;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49,3%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D1-4C4D-B9D0-A591CFE81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10 143;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49,4%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D1-4C4D-B9D0-A591CFE81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13 650;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52,7%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D1-4C4D-B9D0-A591CFE81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6230</c:v>
                </c:pt>
                <c:pt idx="1">
                  <c:v>6609</c:v>
                </c:pt>
                <c:pt idx="2">
                  <c:v>8394</c:v>
                </c:pt>
                <c:pt idx="3">
                  <c:v>10143</c:v>
                </c:pt>
                <c:pt idx="4">
                  <c:v>13650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36-47E8-9237-C9B03F8AC5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9525">
              <a:bevelT w="63500" h="25400"/>
              <a:contourClr>
                <a:schemeClr val="accent4">
                  <a:shade val="95000"/>
                  <a:satMod val="10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4134288109402013E-2"/>
                  <c:y val="8.308670375582900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1 000;</a:t>
                    </a:r>
                    <a:br>
                      <a:rPr lang="en-US" dirty="0"/>
                    </a:br>
                    <a:r>
                      <a:rPr lang="en-US" dirty="0"/>
                      <a:t>7,2%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6D1-4C4D-B9D0-A591CFE81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8715308688644991E-2"/>
                  <c:y val="5.192837206487479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1067;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7,2%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6D1-4C4D-B9D0-A591CFE81F12}"/>
                </c:ext>
                <c:ext xmlns:c15="http://schemas.microsoft.com/office/drawing/2012/chart" uri="{CE6537A1-D6FC-4f65-9D91-7224C49458BB}">
                  <c15:layout>
                    <c:manualLayout>
                      <c:w val="5.077493193396982E-2"/>
                      <c:h val="6.979283115489699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6.2416405392185861E-2"/>
                  <c:y val="9.347335950782652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835;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4,9%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6D1-4C4D-B9D0-A591CFE81F12}"/>
                </c:ext>
                <c:ext xmlns:c15="http://schemas.microsoft.com/office/drawing/2012/chart" uri="{CE6537A1-D6FC-4f65-9D91-7224C49458BB}">
                  <c15:layout>
                    <c:manualLayout>
                      <c:w val="3.6648164633943991E-2"/>
                      <c:h val="8.267127023705060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5279543254212813E-2"/>
                  <c:y val="6.231502781687232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10351;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6D1-4C4D-B9D0-A591CFE81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1843777819780489E-2"/>
                  <c:y val="1.8694508345061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980;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3,8%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6D1-4C4D-B9D0-A591CFE81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1000</c:v>
                </c:pt>
                <c:pt idx="1">
                  <c:v>1067</c:v>
                </c:pt>
                <c:pt idx="2">
                  <c:v>835</c:v>
                </c:pt>
                <c:pt idx="3">
                  <c:v>1035</c:v>
                </c:pt>
                <c:pt idx="4">
                  <c:v>980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036-47E8-9237-C9B03F8AC5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 contourW="9525">
              <a:bevelT w="63500" h="25400"/>
              <a:contourClr>
                <a:schemeClr val="accent4">
                  <a:shade val="95000"/>
                  <a:satMod val="10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6 694</a:t>
                    </a:r>
                    <a:r>
                      <a:rPr lang="en-US" baseline="0" dirty="0" smtClean="0"/>
                      <a:t>;</a:t>
                    </a:r>
                    <a:r>
                      <a:rPr lang="en-US" baseline="0" dirty="0"/>
                      <a:t/>
                    </a:r>
                    <a:br>
                      <a:rPr lang="en-US" baseline="0" dirty="0"/>
                    </a:br>
                    <a:r>
                      <a:rPr lang="en-US" baseline="0" dirty="0"/>
                      <a:t>48,1%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6D1-4C4D-B9D0-A591CFE81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7 174;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48,3%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6D1-4C4D-B9D0-A591CFE81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7 800;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45,8%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6D1-4C4D-B9D0-A591CFE81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9 359;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45,6%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6D1-4C4D-B9D0-A591CFE81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11 255;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43,5%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6D1-4C4D-B9D0-A591CFE81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#,##0</c:formatCode>
                <c:ptCount val="5"/>
                <c:pt idx="0">
                  <c:v>6694</c:v>
                </c:pt>
                <c:pt idx="1">
                  <c:v>7174</c:v>
                </c:pt>
                <c:pt idx="2">
                  <c:v>7800</c:v>
                </c:pt>
                <c:pt idx="3">
                  <c:v>9359</c:v>
                </c:pt>
                <c:pt idx="4">
                  <c:v>11255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036-47E8-9237-C9B03F8AC5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shape val="box"/>
        <c:axId val="-1060924400"/>
        <c:axId val="-1060920592"/>
        <c:axId val="0"/>
      </c:bar3DChart>
      <c:catAx>
        <c:axId val="-1060924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60920592"/>
        <c:crosses val="autoZero"/>
        <c:auto val="1"/>
        <c:lblAlgn val="ctr"/>
        <c:lblOffset val="100"/>
        <c:noMultiLvlLbl val="0"/>
      </c:catAx>
      <c:valAx>
        <c:axId val="-10609205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06092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452551448107497E-2"/>
          <c:y val="0.22801592059004644"/>
          <c:w val="0.21347817414226702"/>
          <c:h val="0.22251126290971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67149578768795E-2"/>
          <c:y val="1.4930444116053048E-2"/>
          <c:w val="0.9676657008424624"/>
          <c:h val="0.8357651147234164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27-4673-8277-EEEAA5F9F8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941435455403834E-2"/>
                  <c:y val="0.14930444116053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27-4673-8277-EEEAA5F9F8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719787885145936E-2"/>
                  <c:y val="0.12690877498645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27-4673-8277-EEEAA5F9F8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532212843012345E-2"/>
                  <c:y val="0.12690877498645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27-4673-8277-EEEAA5F9F8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</c:v>
                </c:pt>
                <c:pt idx="1">
                  <c:v>Категория 1</c:v>
                </c:pt>
                <c:pt idx="2">
                  <c:v>Категория 2</c:v>
                </c:pt>
                <c:pt idx="3">
                  <c:v>Категория 3</c:v>
                </c:pt>
                <c:pt idx="4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1</c:v>
                </c:pt>
                <c:pt idx="1">
                  <c:v>1.0940000000000001</c:v>
                </c:pt>
                <c:pt idx="2">
                  <c:v>1.089</c:v>
                </c:pt>
                <c:pt idx="3">
                  <c:v>1.2470000000000001</c:v>
                </c:pt>
                <c:pt idx="4">
                  <c:v>1.2170000000000001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027-4673-8277-EEEAA5F9F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60918960"/>
        <c:axId val="-1060922768"/>
      </c:lineChart>
      <c:catAx>
        <c:axId val="-1060918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60922768"/>
        <c:crosses val="autoZero"/>
        <c:auto val="1"/>
        <c:lblAlgn val="ctr"/>
        <c:lblOffset val="100"/>
        <c:noMultiLvlLbl val="0"/>
      </c:catAx>
      <c:valAx>
        <c:axId val="-1060922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-106091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68330863670271E-2"/>
          <c:y val="2.7283885598608153E-2"/>
          <c:w val="0.90238741024313318"/>
          <c:h val="0.862693822361538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9525">
              <a:bevelT w="63500" h="25400"/>
              <a:contourClr>
                <a:schemeClr val="accent5">
                  <a:shade val="95000"/>
                  <a:satMod val="10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1 056;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7,8%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AD6-421A-B7B0-AD783AF4C8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1 987;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13,4%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AD6-421A-B7B0-AD783AF4C8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3 124;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19,3%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AD6-421A-B7B0-AD783AF4C8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4 626;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21,6%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AD6-421A-B7B0-AD783AF4C8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6 405;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26,1%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AD6-421A-B7B0-AD783AF4C8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1055.5999999999999</c:v>
                </c:pt>
                <c:pt idx="1">
                  <c:v>1987</c:v>
                </c:pt>
                <c:pt idx="2">
                  <c:v>3123.7</c:v>
                </c:pt>
                <c:pt idx="3">
                  <c:v>4625.8999999999996</c:v>
                </c:pt>
                <c:pt idx="4">
                  <c:v>6405.2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36-47E8-9237-C9B03F8AC5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Текущие расходы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9525">
              <a:bevelT w="63500" h="25400"/>
              <a:contourClr>
                <a:schemeClr val="accent4">
                  <a:shade val="95000"/>
                  <a:satMod val="10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452551448107708E-3"/>
                  <c:y val="1.03858379694787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12 548;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84,2%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AD6-421A-B7B0-AD783AF4C8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905102896215415E-3"/>
                  <c:y val="5.192837206487708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12 895;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86,6%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AD6-421A-B7B0-AD783AF4C889}"/>
                </c:ext>
                <c:ext xmlns:c15="http://schemas.microsoft.com/office/drawing/2012/chart" uri="{CE6537A1-D6FC-4f65-9D91-7224C49458BB}">
                  <c15:layout>
                    <c:manualLayout>
                      <c:w val="5.077493193396982E-2"/>
                      <c:h val="6.979283115489699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7262757240537487E-4"/>
                  <c:y val="1.35016711385740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13 085;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80,7%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AD6-421A-B7B0-AD783AF4C889}"/>
                </c:ext>
                <c:ext xmlns:c15="http://schemas.microsoft.com/office/drawing/2012/chart" uri="{CE6537A1-D6FC-4f65-9D91-7224C49458BB}">
                  <c15:layout>
                    <c:manualLayout>
                      <c:w val="6.6424798399023488E-2"/>
                      <c:h val="8.267127023705060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6.8715308688644984E-3"/>
                  <c:y val="-6.288972360094160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15 582;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78,4%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AD6-421A-B7B0-AD783AF4C8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7262757240535804E-3"/>
                  <c:y val="6.231502781687232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18 185;</a:t>
                    </a:r>
                    <a:br>
                      <a:rPr lang="en-US" dirty="0" smtClean="0"/>
                    </a:br>
                    <a:r>
                      <a:rPr lang="en-US" dirty="0" smtClean="0"/>
                      <a:t>73,9%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AD6-421A-B7B0-AD783AF4C8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12547.9</c:v>
                </c:pt>
                <c:pt idx="1">
                  <c:v>12894.6</c:v>
                </c:pt>
                <c:pt idx="2">
                  <c:v>13084.599999999999</c:v>
                </c:pt>
                <c:pt idx="3">
                  <c:v>16754.800000000003</c:v>
                </c:pt>
                <c:pt idx="4">
                  <c:v>18185.399999999998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036-47E8-9237-C9B03F8AC5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shape val="box"/>
        <c:axId val="-1060916784"/>
        <c:axId val="-1060919504"/>
        <c:axId val="0"/>
      </c:bar3DChart>
      <c:catAx>
        <c:axId val="-1060916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60919504"/>
        <c:crosses val="autoZero"/>
        <c:auto val="1"/>
        <c:lblAlgn val="ctr"/>
        <c:lblOffset val="100"/>
        <c:noMultiLvlLbl val="0"/>
      </c:catAx>
      <c:valAx>
        <c:axId val="-10609195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06091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486123475457994E-2"/>
          <c:y val="0.20724424465108901"/>
          <c:w val="0.16284022193782222"/>
          <c:h val="0.11034421283934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46569970542084E-2"/>
          <c:y val="4.3898847097797213E-2"/>
          <c:w val="0.89911632648662487"/>
          <c:h val="0.882131783337204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6"/>
          <c:dPt>
            <c:idx val="0"/>
            <c:bubble3D val="0"/>
            <c:explosion val="5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87-4C8A-B101-638C7996B12A}"/>
              </c:ext>
            </c:extLst>
          </c:dPt>
          <c:dPt>
            <c:idx val="1"/>
            <c:bubble3D val="0"/>
            <c:explosion val="7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87-4C8A-B101-638C7996B12A}"/>
              </c:ext>
            </c:extLst>
          </c:dPt>
          <c:dPt>
            <c:idx val="2"/>
            <c:bubble3D val="0"/>
            <c:explosion val="8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87-4C8A-B101-638C7996B12A}"/>
              </c:ext>
            </c:extLst>
          </c:dPt>
          <c:dPt>
            <c:idx val="3"/>
            <c:bubble3D val="0"/>
            <c:explosion val="8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87-4C8A-B101-638C7996B12A}"/>
              </c:ext>
            </c:extLst>
          </c:dPt>
          <c:dPt>
            <c:idx val="4"/>
            <c:bubble3D val="0"/>
            <c:spPr>
              <a:solidFill>
                <a:schemeClr val="accent4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87-4C8A-B101-638C7996B12A}"/>
              </c:ext>
            </c:extLst>
          </c:dPt>
          <c:dLbls>
            <c:dLbl>
              <c:idx val="0"/>
              <c:layout>
                <c:manualLayout>
                  <c:x val="-0.21556145550540284"/>
                  <c:y val="-2.53583682017245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87-4C8A-B101-638C7996B12A}"/>
                </c:ext>
                <c:ext xmlns:c15="http://schemas.microsoft.com/office/drawing/2012/chart" uri="{CE6537A1-D6FC-4f65-9D91-7224C49458BB}">
                  <c15:layout>
                    <c:manualLayout>
                      <c:w val="0.20422737518823381"/>
                      <c:h val="9.99298689034551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7724749002815182"/>
                  <c:y val="-5.8960128906157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87-4C8A-B101-638C7996B12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70088090690658"/>
                  <c:y val="-4.31176838937087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187-4C8A-B101-638C7996B12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438728840177709"/>
                  <c:y val="3.856710365514942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207
млн руб.</a:t>
                    </a:r>
                    <a:b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</a:b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93,1% плана</a:t>
                    </a:r>
                    <a:endParaRPr lang="ru-RU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187-4C8A-B101-638C7996B12A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Расходы социальной сферы</c:v>
                </c:pt>
                <c:pt idx="1">
                  <c:v>Расходы сферы жизнеобеспечения города</c:v>
                </c:pt>
                <c:pt idx="2">
                  <c:v>Иные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12293</c:v>
                </c:pt>
                <c:pt idx="1">
                  <c:v>10872</c:v>
                </c:pt>
                <c:pt idx="2" formatCode="General">
                  <c:v>1425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187-4C8A-B101-638C7996B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639300964035744"/>
          <c:y val="6.2054411457882888E-2"/>
          <c:w val="0.553606984430289"/>
          <c:h val="0.863480294792657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2197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825152969142051E-3"/>
                  <c:y val="2.4430870641333287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1925; </a:t>
                    </a:r>
                    <a:r>
                      <a:rPr lang="en-US" dirty="0"/>
                      <a:t>99,5%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B72-4DD7-A6EC-93156E107374}"/>
                </c:ext>
                <c:ext xmlns:c15="http://schemas.microsoft.com/office/drawing/2012/chart" uri="{CE6537A1-D6FC-4f65-9D91-7224C49458BB}">
                  <c15:layout>
                    <c:manualLayout>
                      <c:w val="0.11171974732579126"/>
                      <c:h val="0.1784997588673066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674446830670493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7057; </a:t>
                    </a:r>
                    <a:r>
                      <a:rPr lang="en-US" dirty="0"/>
                      <a:t>91,7%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B72-4DD7-A6EC-93156E107374}"/>
                </c:ext>
                <c:ext xmlns:c15="http://schemas.microsoft.com/office/drawing/2012/chart" uri="{CE6537A1-D6FC-4f65-9D91-7224C49458BB}">
                  <c15:layout>
                    <c:manualLayout>
                      <c:w val="0.10752685213716599"/>
                      <c:h val="0.1474725531383652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182879113273249E-2"/>
                  <c:y val="-6.20544114578831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3390; </a:t>
                    </a:r>
                    <a:r>
                      <a:rPr lang="en-US" dirty="0"/>
                      <a:t>90,4%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B72-4DD7-A6EC-93156E107374}"/>
                </c:ext>
                <c:ext xmlns:c15="http://schemas.microsoft.com/office/drawing/2012/chart" uri="{CE6537A1-D6FC-4f65-9D91-7224C49458BB}">
                  <c15:layout>
                    <c:manualLayout>
                      <c:w val="0.11870790597350002"/>
                      <c:h val="0.35225211094937875"/>
                    </c:manualLayout>
                  </c15:layout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10021</a:t>
                    </a:r>
                    <a:r>
                      <a:rPr lang="en-US" baseline="0" dirty="0" smtClean="0"/>
                      <a:t>; </a:t>
                    </a:r>
                    <a:r>
                      <a:rPr lang="en-US" baseline="0" dirty="0"/>
                      <a:t>99,7%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B72-4DD7-A6EC-93156E10737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Прочие ГРБС</c:v>
                </c:pt>
                <c:pt idx="1">
                  <c:v>Комитет по социальной политике</c:v>
                </c:pt>
                <c:pt idx="2">
                  <c:v>Комитет развития дорожно-транспортной инфраструктуры</c:v>
                </c:pt>
                <c:pt idx="3">
                  <c:v>Комитет городского хозяйства и строительства</c:v>
                </c:pt>
                <c:pt idx="4">
                  <c:v>Комитет по образованию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2197</c:v>
                </c:pt>
                <c:pt idx="1">
                  <c:v>1925</c:v>
                </c:pt>
                <c:pt idx="2">
                  <c:v>7057</c:v>
                </c:pt>
                <c:pt idx="3">
                  <c:v>3390</c:v>
                </c:pt>
                <c:pt idx="4">
                  <c:v>10021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6A-407F-B474-CE460F5655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1"/>
        <c:axId val="-1060926032"/>
        <c:axId val="-1060920048"/>
      </c:barChart>
      <c:catAx>
        <c:axId val="-1060926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60920048"/>
        <c:crosses val="autoZero"/>
        <c:auto val="1"/>
        <c:lblAlgn val="r"/>
        <c:lblOffset val="100"/>
        <c:noMultiLvlLbl val="0"/>
      </c:catAx>
      <c:valAx>
        <c:axId val="-10609200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106092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0.2401</cdr:x>
      <cdr:y>0.32251</cdr:y>
    </cdr:from>
    <cdr:to>
      <cdr:x>0.38604</cdr:x>
      <cdr:y>0.43012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399178" y="979968"/>
          <a:ext cx="850467" cy="326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107,8%;</a:t>
          </a:r>
        </a:p>
      </cdr:txBody>
    </cdr:sp>
  </cdr:relSizeAnchor>
  <cdr:relSizeAnchor xmlns:cdr="http://schemas.openxmlformats.org/drawingml/2006/chartDrawing">
    <cdr:from>
      <cdr:x>0.6101</cdr:x>
      <cdr:y>0.17136</cdr:y>
    </cdr:from>
    <cdr:to>
      <cdr:x>0.78459</cdr:x>
      <cdr:y>0.27857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555289" y="520705"/>
          <a:ext cx="1016857" cy="325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123,6%;</a:t>
          </a:r>
        </a:p>
      </cdr:txBody>
    </cdr:sp>
  </cdr:relSizeAnchor>
  <cdr:relSizeAnchor xmlns:cdr="http://schemas.openxmlformats.org/drawingml/2006/chartDrawing">
    <cdr:from>
      <cdr:x>0.42417</cdr:x>
      <cdr:y>0.29606</cdr:y>
    </cdr:from>
    <cdr:to>
      <cdr:x>0.57583</cdr:x>
      <cdr:y>0.4179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471846" y="899607"/>
          <a:ext cx="883731" cy="370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107,7%;</a:t>
          </a:r>
        </a:p>
      </cdr:txBody>
    </cdr:sp>
  </cdr:relSizeAnchor>
  <cdr:relSizeAnchor xmlns:cdr="http://schemas.openxmlformats.org/drawingml/2006/chartDrawing">
    <cdr:from>
      <cdr:x>0.82138</cdr:x>
      <cdr:y>0.06039</cdr:y>
    </cdr:from>
    <cdr:to>
      <cdr:x>0.9353</cdr:x>
      <cdr:y>0.1517</cdr:y>
    </cdr:to>
    <cdr:sp macro="" textlink="">
      <cdr:nvSpPr>
        <cdr:cNvPr id="10" name="TextBox 3"/>
        <cdr:cNvSpPr txBox="1"/>
      </cdr:nvSpPr>
      <cdr:spPr>
        <a:xfrm xmlns:a="http://schemas.openxmlformats.org/drawingml/2006/main">
          <a:off x="4786540" y="183506"/>
          <a:ext cx="663856" cy="277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121,1%</a:t>
          </a:r>
        </a:p>
      </cdr:txBody>
    </cdr:sp>
  </cdr:relSizeAnchor>
  <cdr:relSizeAnchor xmlns:cdr="http://schemas.openxmlformats.org/drawingml/2006/chartDrawing">
    <cdr:from>
      <cdr:x>0.20331</cdr:x>
      <cdr:y>0.14103</cdr:y>
    </cdr:from>
    <cdr:to>
      <cdr:x>0.78553</cdr:x>
      <cdr:y>0.29098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xmlns="" id="{E2E0ACD7-6517-ED94-C051-D5BD3BED9A83}"/>
            </a:ext>
          </a:extLst>
        </cdr:cNvPr>
        <cdr:cNvCxnSpPr/>
      </cdr:nvCxnSpPr>
      <cdr:spPr>
        <a:xfrm xmlns:a="http://schemas.openxmlformats.org/drawingml/2006/main" flipV="1">
          <a:off x="1184753" y="428532"/>
          <a:ext cx="3392855" cy="45562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0.73147</cdr:x>
      <cdr:y>0.53343</cdr:y>
    </cdr:from>
    <cdr:to>
      <cdr:x>0.77693</cdr:x>
      <cdr:y>0.57886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11418" y="3261465"/>
          <a:ext cx="504117" cy="277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-55</a:t>
          </a:r>
        </a:p>
      </cdr:txBody>
    </cdr:sp>
  </cdr:relSizeAnchor>
  <cdr:relSizeAnchor xmlns:cdr="http://schemas.openxmlformats.org/drawingml/2006/chartDrawing">
    <cdr:from>
      <cdr:x>0.72596</cdr:x>
      <cdr:y>0.6221</cdr:y>
    </cdr:from>
    <cdr:to>
      <cdr:x>0.78369</cdr:x>
      <cdr:y>0.68099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50290" y="3803603"/>
          <a:ext cx="640181" cy="36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+3 507</a:t>
          </a:r>
        </a:p>
      </cdr:txBody>
    </cdr:sp>
  </cdr:relSizeAnchor>
  <cdr:relSizeAnchor xmlns:cdr="http://schemas.openxmlformats.org/drawingml/2006/chartDrawing">
    <cdr:from>
      <cdr:x>0.73025</cdr:x>
      <cdr:y>0.4417</cdr:y>
    </cdr:from>
    <cdr:to>
      <cdr:x>0.8093</cdr:x>
      <cdr:y>0.48713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097953" y="2700595"/>
          <a:ext cx="876569" cy="277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+1 896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0.73505</cdr:x>
      <cdr:y>0.7298</cdr:y>
    </cdr:from>
    <cdr:to>
      <cdr:x>0.79278</cdr:x>
      <cdr:y>0.78869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51112" y="4462050"/>
          <a:ext cx="640181" cy="36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+1 779</a:t>
          </a:r>
        </a:p>
      </cdr:txBody>
    </cdr:sp>
  </cdr:relSizeAnchor>
  <cdr:relSizeAnchor xmlns:cdr="http://schemas.openxmlformats.org/drawingml/2006/chartDrawing">
    <cdr:from>
      <cdr:x>0.7305</cdr:x>
      <cdr:y>0.37127</cdr:y>
    </cdr:from>
    <cdr:to>
      <cdr:x>0.78939</cdr:x>
      <cdr:y>0.43016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100684" y="2238965"/>
          <a:ext cx="653014" cy="355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+ 2 603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0.00706</cdr:x>
      <cdr:y>0.075</cdr:y>
    </cdr:from>
    <cdr:to>
      <cdr:x>0.17894</cdr:x>
      <cdr:y>0.21263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708" y="216024"/>
          <a:ext cx="722957" cy="396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0.49207</cdr:x>
      <cdr:y>0.48573</cdr:y>
    </cdr:from>
    <cdr:to>
      <cdr:x>0.5494</cdr:x>
      <cdr:y>0.62625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44061" y="1244495"/>
          <a:ext cx="576064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72 %</a:t>
          </a:r>
        </a:p>
      </cdr:txBody>
    </cdr:sp>
  </cdr:relSizeAnchor>
  <cdr:relSizeAnchor xmlns:cdr="http://schemas.openxmlformats.org/drawingml/2006/chartDrawing">
    <cdr:from>
      <cdr:x>0.37023</cdr:x>
      <cdr:y>0.29548</cdr:y>
    </cdr:from>
    <cdr:to>
      <cdr:x>0.4204</cdr:x>
      <cdr:y>0.38669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9925" y="757045"/>
          <a:ext cx="504056" cy="233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0.06244</cdr:y>
    </cdr:from>
    <cdr:to>
      <cdr:x>0.17188</cdr:x>
      <cdr:y>0.20007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-42300" y="233164"/>
          <a:ext cx="803318" cy="513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0.34118</cdr:x>
      <cdr:y>0.34477</cdr:y>
    </cdr:from>
    <cdr:to>
      <cdr:x>0.44706</cdr:x>
      <cdr:y>0.43937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131210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21%</a:t>
          </a:r>
        </a:p>
      </cdr:txBody>
    </cdr:sp>
  </cdr:relSizeAnchor>
  <cdr:relSizeAnchor xmlns:cdr="http://schemas.openxmlformats.org/drawingml/2006/chartDrawing">
    <cdr:from>
      <cdr:x>0.56471</cdr:x>
      <cdr:y>0.43937</cdr:y>
    </cdr:from>
    <cdr:to>
      <cdr:x>0.66499</cdr:x>
      <cdr:y>0.50845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927" y="1567333"/>
          <a:ext cx="575497" cy="246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74%</a:t>
          </a:r>
        </a:p>
      </cdr:txBody>
    </cdr:sp>
  </cdr:relSizeAnchor>
  <cdr:relSizeAnchor xmlns:cdr="http://schemas.openxmlformats.org/drawingml/2006/chartDrawing">
    <cdr:from>
      <cdr:x>0.44805</cdr:x>
      <cdr:y>0.18449</cdr:y>
    </cdr:from>
    <cdr:to>
      <cdr:x>0.53041</cdr:x>
      <cdr:y>0.26017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71387" y="647634"/>
          <a:ext cx="472672" cy="265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0.06244</cdr:y>
    </cdr:from>
    <cdr:to>
      <cdr:x>0.17188</cdr:x>
      <cdr:y>0.20007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-42300" y="233164"/>
          <a:ext cx="803318" cy="513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0.81047</cdr:x>
      <cdr:y>0.33819</cdr:y>
    </cdr:from>
    <cdr:to>
      <cdr:x>1</cdr:x>
      <cdr:y>0.59286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92488" y="1214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0.40321</cdr:x>
      <cdr:y>0.55898</cdr:y>
    </cdr:from>
    <cdr:to>
      <cdr:x>0.48698</cdr:x>
      <cdr:y>0.62516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9513" y="2046174"/>
          <a:ext cx="540075" cy="242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72%</a:t>
          </a:r>
        </a:p>
      </cdr:txBody>
    </cdr:sp>
  </cdr:relSizeAnchor>
  <cdr:relSizeAnchor xmlns:cdr="http://schemas.openxmlformats.org/drawingml/2006/chartDrawing">
    <cdr:from>
      <cdr:x>0.45532</cdr:x>
      <cdr:y>0.26991</cdr:y>
    </cdr:from>
    <cdr:to>
      <cdr:x>0.54468</cdr:x>
      <cdr:y>0.35003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935534" y="988034"/>
          <a:ext cx="576050" cy="293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19%</a:t>
          </a:r>
        </a:p>
      </cdr:txBody>
    </cdr:sp>
  </cdr:relSizeAnchor>
  <cdr:relSizeAnchor xmlns:cdr="http://schemas.openxmlformats.org/drawingml/2006/chartDrawing">
    <cdr:from>
      <cdr:x>0.38326</cdr:x>
      <cdr:y>0.15685</cdr:y>
    </cdr:from>
    <cdr:to>
      <cdr:x>0.46144</cdr:x>
      <cdr:y>0.24577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70909" y="574174"/>
          <a:ext cx="504056" cy="325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4%</a:t>
          </a:r>
        </a:p>
      </cdr:txBody>
    </cdr:sp>
  </cdr:relSizeAnchor>
  <cdr:relSizeAnchor xmlns:cdr="http://schemas.openxmlformats.org/drawingml/2006/chartDrawing">
    <cdr:from>
      <cdr:x>0.33858</cdr:x>
      <cdr:y>0.185</cdr:y>
    </cdr:from>
    <cdr:to>
      <cdr:x>0.4056</cdr:x>
      <cdr:y>0.25291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82877" y="677206"/>
          <a:ext cx="432086" cy="248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0.56494</cdr:x>
      <cdr:y>0.18324</cdr:y>
    </cdr:from>
    <cdr:to>
      <cdr:x>0.67403</cdr:x>
      <cdr:y>0.24531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37578" y="997315"/>
          <a:ext cx="1243094" cy="337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4 324</a:t>
          </a:r>
          <a:endParaRPr lang="ru-RU" sz="12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0.42358</cdr:x>
      <cdr:y>0.10393</cdr:y>
    </cdr:from>
    <cdr:to>
      <cdr:x>0.53902</cdr:x>
      <cdr:y>0.16601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826729" y="565674"/>
          <a:ext cx="1315452" cy="337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5 142</a:t>
          </a:r>
          <a:endParaRPr lang="ru-RU" sz="12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0.29149</cdr:x>
      <cdr:y>0.08413</cdr:y>
    </cdr:from>
    <cdr:to>
      <cdr:x>0.40693</cdr:x>
      <cdr:y>0.14621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321568" y="457889"/>
          <a:ext cx="1315452" cy="337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</a:t>
          </a:r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346</a:t>
          </a:r>
        </a:p>
      </cdr:txBody>
    </cdr:sp>
  </cdr:relSizeAnchor>
  <cdr:relSizeAnchor xmlns:cdr="http://schemas.openxmlformats.org/drawingml/2006/chartDrawing">
    <cdr:from>
      <cdr:x>0.14461</cdr:x>
      <cdr:y>0.04738</cdr:y>
    </cdr:from>
    <cdr:to>
      <cdr:x>0.22962</cdr:x>
      <cdr:y>0.08865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ADA0A11F-C6D2-AFC1-E44F-785DB05C5783}"/>
            </a:ext>
          </a:extLst>
        </cdr:cNvPr>
        <cdr:cNvSpPr txBox="1"/>
      </cdr:nvSpPr>
      <cdr:spPr>
        <a:xfrm xmlns:a="http://schemas.openxmlformats.org/drawingml/2006/main">
          <a:off x="730424" y="262799"/>
          <a:ext cx="429344" cy="228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0.15247</cdr:x>
      <cdr:y>0.06051</cdr:y>
    </cdr:from>
    <cdr:to>
      <cdr:x>0.26791</cdr:x>
      <cdr:y>0.12259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737392" y="329327"/>
          <a:ext cx="1315452" cy="337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</a:t>
          </a:r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683</a:t>
          </a:r>
        </a:p>
      </cdr:txBody>
    </cdr:sp>
  </cdr:relSizeAnchor>
  <cdr:relSizeAnchor xmlns:cdr="http://schemas.openxmlformats.org/drawingml/2006/chartDrawing">
    <cdr:from>
      <cdr:x>0.25358</cdr:x>
      <cdr:y>0.13989</cdr:y>
    </cdr:from>
    <cdr:to>
      <cdr:x>0.3103</cdr:x>
      <cdr:y>0.19078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9520" y="761375"/>
          <a:ext cx="646331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ctr"/>
          <a:r>
            <a:rPr lang="ru-RU" sz="1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rPr>
            <a:t>87,9 %</a:t>
          </a:r>
        </a:p>
      </cdr:txBody>
    </cdr:sp>
  </cdr:relSizeAnchor>
  <cdr:relSizeAnchor xmlns:cdr="http://schemas.openxmlformats.org/drawingml/2006/chartDrawing">
    <cdr:from>
      <cdr:x>0.39336</cdr:x>
      <cdr:y>0.18966</cdr:y>
    </cdr:from>
    <cdr:to>
      <cdr:x>0.45008</cdr:x>
      <cdr:y>0.24055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482349" y="1032230"/>
          <a:ext cx="646331" cy="276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ctr"/>
          <a:r>
            <a:rPr lang="ru-RU" sz="1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rPr>
            <a:t>77,5 %</a:t>
          </a:r>
        </a:p>
      </cdr:txBody>
    </cdr:sp>
  </cdr:relSizeAnchor>
  <cdr:relSizeAnchor xmlns:cdr="http://schemas.openxmlformats.org/drawingml/2006/chartDrawing">
    <cdr:from>
      <cdr:x>0.52606</cdr:x>
      <cdr:y>0.28227</cdr:y>
    </cdr:from>
    <cdr:to>
      <cdr:x>0.58278</cdr:x>
      <cdr:y>0.33316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5994517" y="1536286"/>
          <a:ext cx="646331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ctr"/>
          <a:r>
            <a:rPr lang="ru-RU" sz="1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rPr>
            <a:t>72,2 %</a:t>
          </a:r>
        </a:p>
      </cdr:txBody>
    </cdr:sp>
  </cdr:relSizeAnchor>
  <cdr:relSizeAnchor xmlns:cdr="http://schemas.openxmlformats.org/drawingml/2006/chartDrawing">
    <cdr:from>
      <cdr:x>0.65876</cdr:x>
      <cdr:y>0.38811</cdr:y>
    </cdr:from>
    <cdr:to>
      <cdr:x>0.71548</cdr:x>
      <cdr:y>0.439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7506685" y="2112350"/>
          <a:ext cx="646331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ctr"/>
          <a:r>
            <a:rPr lang="ru-RU" sz="1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rPr>
            <a:t>41,6 %</a:t>
          </a:r>
        </a:p>
      </cdr:txBody>
    </cdr:sp>
  </cdr:relSizeAnchor>
  <cdr:relSizeAnchor xmlns:cdr="http://schemas.openxmlformats.org/drawingml/2006/chartDrawing">
    <cdr:from>
      <cdr:x>0.78399</cdr:x>
      <cdr:y>0.47455</cdr:y>
    </cdr:from>
    <cdr:to>
      <cdr:x>0.84071</cdr:x>
      <cdr:y>0.52545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8933662" y="2582823"/>
          <a:ext cx="646331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ctr"/>
          <a:r>
            <a:rPr lang="ru-RU" sz="1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rPr>
            <a:t>34,5 %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2921582" cy="489982"/>
          </a:xfrm>
          <a:prstGeom prst="rect">
            <a:avLst/>
          </a:prstGeom>
        </p:spPr>
        <p:txBody>
          <a:bodyPr vert="horz" lIns="90352" tIns="45177" rIns="90352" bIns="451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3" y="2"/>
            <a:ext cx="2921582" cy="489982"/>
          </a:xfrm>
          <a:prstGeom prst="rect">
            <a:avLst/>
          </a:prstGeom>
        </p:spPr>
        <p:txBody>
          <a:bodyPr vert="horz" lIns="90352" tIns="45177" rIns="90352" bIns="45177" rtlCol="0"/>
          <a:lstStyle>
            <a:lvl1pPr algn="r">
              <a:defRPr sz="1200"/>
            </a:lvl1pPr>
          </a:lstStyle>
          <a:p>
            <a:fld id="{477FE41F-8E8B-4482-BC47-A8B680D8CEF2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9307961"/>
            <a:ext cx="2921582" cy="489982"/>
          </a:xfrm>
          <a:prstGeom prst="rect">
            <a:avLst/>
          </a:prstGeom>
        </p:spPr>
        <p:txBody>
          <a:bodyPr vert="horz" lIns="90352" tIns="45177" rIns="90352" bIns="451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3" y="9307961"/>
            <a:ext cx="2921582" cy="489982"/>
          </a:xfrm>
          <a:prstGeom prst="rect">
            <a:avLst/>
          </a:prstGeom>
        </p:spPr>
        <p:txBody>
          <a:bodyPr vert="horz" lIns="90352" tIns="45177" rIns="90352" bIns="45177" rtlCol="0" anchor="b"/>
          <a:lstStyle>
            <a:lvl1pPr algn="r">
              <a:defRPr sz="1200"/>
            </a:lvl1pPr>
          </a:lstStyle>
          <a:p>
            <a:fld id="{8230199D-B925-40E8-9C71-BA1D5CA66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2921582" cy="489982"/>
          </a:xfrm>
          <a:prstGeom prst="rect">
            <a:avLst/>
          </a:prstGeom>
        </p:spPr>
        <p:txBody>
          <a:bodyPr vert="horz" lIns="90352" tIns="45177" rIns="90352" bIns="451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3" y="2"/>
            <a:ext cx="2921582" cy="489982"/>
          </a:xfrm>
          <a:prstGeom prst="rect">
            <a:avLst/>
          </a:prstGeom>
        </p:spPr>
        <p:txBody>
          <a:bodyPr vert="horz" lIns="90352" tIns="45177" rIns="90352" bIns="45177" rtlCol="0"/>
          <a:lstStyle>
            <a:lvl1pPr algn="r">
              <a:defRPr sz="1200"/>
            </a:lvl1pPr>
          </a:lstStyle>
          <a:p>
            <a:fld id="{542DE1ED-6527-4C55-8205-95258EA57311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52" tIns="45177" rIns="90352" bIns="451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54835"/>
            <a:ext cx="5393690" cy="4409837"/>
          </a:xfrm>
          <a:prstGeom prst="rect">
            <a:avLst/>
          </a:prstGeom>
        </p:spPr>
        <p:txBody>
          <a:bodyPr vert="horz" lIns="90352" tIns="45177" rIns="90352" bIns="4517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307961"/>
            <a:ext cx="2921582" cy="489982"/>
          </a:xfrm>
          <a:prstGeom prst="rect">
            <a:avLst/>
          </a:prstGeom>
        </p:spPr>
        <p:txBody>
          <a:bodyPr vert="horz" lIns="90352" tIns="45177" rIns="90352" bIns="451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3" y="9307961"/>
            <a:ext cx="2921582" cy="489982"/>
          </a:xfrm>
          <a:prstGeom prst="rect">
            <a:avLst/>
          </a:prstGeom>
        </p:spPr>
        <p:txBody>
          <a:bodyPr vert="horz" lIns="90352" tIns="45177" rIns="90352" bIns="45177" rtlCol="0" anchor="b"/>
          <a:lstStyle>
            <a:lvl1pPr algn="r">
              <a:defRPr sz="1200"/>
            </a:lvl1pPr>
          </a:lstStyle>
          <a:p>
            <a:fld id="{69BA9DE5-579A-4C9B-B90A-DD9D51E4BC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7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A9DE5-579A-4C9B-B90A-DD9D51E4BC2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88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УТОЧНИТЬ: Задолженность</a:t>
            </a:r>
            <a:r>
              <a:rPr lang="ru-RU" baseline="0" dirty="0"/>
              <a:t> по отменным налогам…!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5F3B-77B1-44DE-9659-ED9C6EB82D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6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A9DE5-579A-4C9B-B90A-DD9D51E4BC2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88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108E-D9C4-4E88-ACAA-273D9D2241CC}" type="datetime1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AC19-485C-459D-9A36-BB38DB232322}" type="datetime1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53"/>
          <p:cNvSpPr>
            <a:spLocks noGrp="1"/>
          </p:cNvSpPr>
          <p:nvPr>
            <p:ph type="ctrTitle"/>
          </p:nvPr>
        </p:nvSpPr>
        <p:spPr>
          <a:xfrm>
            <a:off x="239349" y="116632"/>
            <a:ext cx="11452987" cy="1296144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ru-RU" b="1" cap="all">
                <a:solidFill>
                  <a:schemeClr val="bg1"/>
                </a:solidFill>
              </a:rPr>
              <a:t>Образец заголовка</a:t>
            </a:r>
            <a:endParaRPr lang="ru-RU" b="1" cap="all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70" y="188641"/>
            <a:ext cx="166343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98B-663E-4DBB-B17F-D346AE431E01}" type="datetime1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AA43-93F5-4D20-A28D-D1B904814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ADE9-11BB-40A5-94A5-419D4E3668B5}" type="datetime1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30AE-72E8-49B5-8751-DDF3DA6DC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7000">
              <a:schemeClr val="accent5">
                <a:lumMod val="20000"/>
                <a:lumOff val="80000"/>
              </a:schemeClr>
            </a:gs>
            <a:gs pos="35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8CEC1-65C2-4E9E-AF9E-9E2F737E7DFB}" type="datetime1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80" r:id="rId3"/>
    <p:sldLayoutId id="2147483681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\head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40000"/>
          </a:blip>
          <a:srcRect/>
          <a:stretch>
            <a:fillRect/>
          </a:stretch>
        </p:blipFill>
        <p:spPr bwMode="auto">
          <a:xfrm>
            <a:off x="1471360" y="785794"/>
            <a:ext cx="9286908" cy="581155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 descr="ger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4205" y="332605"/>
            <a:ext cx="946652" cy="105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2050373"/>
            <a:ext cx="7772400" cy="27572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</a:rPr>
              <a:t>БЮДЖЕТ ДЛЯ ГРАЖДАН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</a:rPr>
              <a:t>ИСПОЛНЕНИЕ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</a:rPr>
              <a:t>БЮДЖЕТА 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</a:rPr>
              <a:t>ГОРОДСКОГО ОКРУГА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</a:rPr>
              <a:t>«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</a:rPr>
              <a:t>ГОРОД КАЛИНИНГРАД»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</a:rPr>
              <a:t>за 2022 год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75097"/>
            <a:ext cx="8568952" cy="100811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ОСНОВНЫЕ ПАРАМЕТРЫ БЮДЖЕТА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3C6800-094C-3845-BEFA-1EFE4F3ADDC3}"/>
              </a:ext>
            </a:extLst>
          </p:cNvPr>
          <p:cNvSpPr txBox="1"/>
          <p:nvPr/>
        </p:nvSpPr>
        <p:spPr>
          <a:xfrm>
            <a:off x="10804086" y="35928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рублей</a:t>
            </a:r>
          </a:p>
        </p:txBody>
      </p:sp>
      <p:pic>
        <p:nvPicPr>
          <p:cNvPr id="6" name="Рисунок 5" descr="ger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559" y="307961"/>
            <a:ext cx="641796" cy="71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AA43-93F5-4D20-A28D-D1B90481444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2" name="TextBox 2"/>
          <p:cNvSpPr txBox="1"/>
          <p:nvPr/>
        </p:nvSpPr>
        <p:spPr>
          <a:xfrm>
            <a:off x="5083191" y="1109203"/>
            <a:ext cx="1583049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sz="10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углом 9"/>
          <p:cNvSpPr/>
          <p:nvPr/>
        </p:nvSpPr>
        <p:spPr>
          <a:xfrm>
            <a:off x="4640133" y="836712"/>
            <a:ext cx="5056267" cy="1558042"/>
          </a:xfrm>
          <a:prstGeom prst="bentArrow">
            <a:avLst>
              <a:gd name="adj1" fmla="val 15014"/>
              <a:gd name="adj2" fmla="val 17192"/>
              <a:gd name="adj3" fmla="val 25000"/>
              <a:gd name="adj4" fmla="val 41251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 flipH="1" flipV="1">
            <a:off x="2279576" y="1610156"/>
            <a:ext cx="4824534" cy="1464307"/>
          </a:xfrm>
          <a:prstGeom prst="bentArrow">
            <a:avLst>
              <a:gd name="adj1" fmla="val 15014"/>
              <a:gd name="adj2" fmla="val 17192"/>
              <a:gd name="adj3" fmla="val 25000"/>
              <a:gd name="adj4" fmla="val 41251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8452" y="1638810"/>
            <a:ext cx="1654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1AE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26 492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3392" y="2300866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1AE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b="1" dirty="0">
                <a:solidFill>
                  <a:srgbClr val="01AE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1AE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25 885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4265" y="1285203"/>
            <a:ext cx="1583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27 049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37626" y="950559"/>
            <a:ext cx="147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b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24 590</a:t>
            </a:r>
            <a:endParaRPr lang="ru-RU" sz="2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7314" y="3074463"/>
            <a:ext cx="291780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– 1 295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 дефицит 557)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511361567"/>
              </p:ext>
            </p:extLst>
          </p:nvPr>
        </p:nvGraphicFramePr>
        <p:xfrm>
          <a:off x="94778" y="3655653"/>
          <a:ext cx="5827424" cy="3038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271279252"/>
              </p:ext>
            </p:extLst>
          </p:nvPr>
        </p:nvGraphicFramePr>
        <p:xfrm>
          <a:off x="6132004" y="3641458"/>
          <a:ext cx="5827424" cy="3038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317315053"/>
              </p:ext>
            </p:extLst>
          </p:nvPr>
        </p:nvGraphicFramePr>
        <p:xfrm>
          <a:off x="94778" y="3655653"/>
          <a:ext cx="5827424" cy="3038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6" name="Прямая со стрелкой 25"/>
          <p:cNvCxnSpPr/>
          <p:nvPr/>
        </p:nvCxnSpPr>
        <p:spPr>
          <a:xfrm flipV="1">
            <a:off x="1444472" y="4001005"/>
            <a:ext cx="3475662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"/>
          <p:cNvSpPr txBox="1"/>
          <p:nvPr/>
        </p:nvSpPr>
        <p:spPr>
          <a:xfrm>
            <a:off x="3801763" y="4268382"/>
            <a:ext cx="745581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119,5%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2736601" y="4541065"/>
            <a:ext cx="745581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113,4%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1654274" y="4649077"/>
            <a:ext cx="745611" cy="250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105,8%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4920146" y="3852384"/>
            <a:ext cx="745557" cy="250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125,4%</a:t>
            </a:r>
          </a:p>
        </p:txBody>
      </p:sp>
    </p:spTree>
    <p:extLst>
      <p:ext uri="{BB962C8B-B14F-4D97-AF65-F5344CB8AC3E}">
        <p14:creationId xmlns:p14="http://schemas.microsoft.com/office/powerpoint/2010/main" val="266501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22" grpId="0" animBg="1"/>
      <p:bldP spid="23" grpId="0"/>
      <p:bldP spid="27" grpId="0"/>
      <p:bldP spid="29" grpId="0"/>
      <p:bldP spid="3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914" y="215386"/>
            <a:ext cx="9133457" cy="6651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3C6800-094C-3845-BEFA-1EFE4F3ADDC3}"/>
              </a:ext>
            </a:extLst>
          </p:cNvPr>
          <p:cNvSpPr txBox="1"/>
          <p:nvPr/>
        </p:nvSpPr>
        <p:spPr>
          <a:xfrm>
            <a:off x="10700014" y="433873"/>
            <a:ext cx="1152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30AE-72E8-49B5-8751-DDF3DA6DC7C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7" descr="ger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482" y="337258"/>
            <a:ext cx="638789" cy="71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трелка: вправо 1">
            <a:extLst>
              <a:ext uri="{FF2B5EF4-FFF2-40B4-BE49-F238E27FC236}">
                <a16:creationId xmlns:a16="http://schemas.microsoft.com/office/drawing/2014/main" xmlns="" id="{3C502DFD-36BF-4F9B-8A68-76BEFF65B89E}"/>
              </a:ext>
            </a:extLst>
          </p:cNvPr>
          <p:cNvSpPr/>
          <p:nvPr/>
        </p:nvSpPr>
        <p:spPr>
          <a:xfrm rot="18417877">
            <a:off x="8604666" y="2066210"/>
            <a:ext cx="1090391" cy="16733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18395471">
            <a:off x="8537154" y="1914978"/>
            <a:ext cx="84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+5 348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9659809" y="5496689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802799" y="5497493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5988875" y="5517232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7920082" y="1691242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20 537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6086520" y="2235699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17 029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9659809" y="748820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25 885</a:t>
            </a:r>
          </a:p>
        </p:txBody>
      </p:sp>
      <p:sp>
        <p:nvSpPr>
          <p:cNvPr id="31" name="Стрелка: вправо 1">
            <a:extLst>
              <a:ext uri="{FF2B5EF4-FFF2-40B4-BE49-F238E27FC236}">
                <a16:creationId xmlns:a16="http://schemas.microsoft.com/office/drawing/2014/main" xmlns="" id="{3C502DFD-36BF-4F9B-8A68-76BEFF65B89E}"/>
              </a:ext>
            </a:extLst>
          </p:cNvPr>
          <p:cNvSpPr/>
          <p:nvPr/>
        </p:nvSpPr>
        <p:spPr>
          <a:xfrm rot="18417877">
            <a:off x="6774369" y="2724350"/>
            <a:ext cx="1088380" cy="17000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 rot="18395471">
            <a:off x="6824838" y="2556583"/>
            <a:ext cx="650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+3 508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810085C9-8922-5899-FC2D-F156A51965B8}"/>
              </a:ext>
            </a:extLst>
          </p:cNvPr>
          <p:cNvSpPr txBox="1"/>
          <p:nvPr/>
        </p:nvSpPr>
        <p:spPr>
          <a:xfrm>
            <a:off x="2484312" y="2762589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13 924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5B565F81-9105-2DF9-7232-C86964168BC9}"/>
              </a:ext>
            </a:extLst>
          </p:cNvPr>
          <p:cNvSpPr txBox="1"/>
          <p:nvPr/>
        </p:nvSpPr>
        <p:spPr>
          <a:xfrm>
            <a:off x="4258972" y="2618573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14 850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067F46D0-4404-910D-85BA-DAFFFB80D375}"/>
              </a:ext>
            </a:extLst>
          </p:cNvPr>
          <p:cNvSpPr txBox="1"/>
          <p:nvPr/>
        </p:nvSpPr>
        <p:spPr>
          <a:xfrm>
            <a:off x="4016087" y="5517232"/>
            <a:ext cx="983928" cy="2674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C165D109-D9EF-0D49-6C38-DAB727337985}"/>
              </a:ext>
            </a:extLst>
          </p:cNvPr>
          <p:cNvSpPr txBox="1"/>
          <p:nvPr/>
        </p:nvSpPr>
        <p:spPr>
          <a:xfrm>
            <a:off x="2209709" y="5518991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</p:txBody>
      </p:sp>
      <p:sp>
        <p:nvSpPr>
          <p:cNvPr id="10" name="Стрелка: вправо 1">
            <a:extLst>
              <a:ext uri="{FF2B5EF4-FFF2-40B4-BE49-F238E27FC236}">
                <a16:creationId xmlns:a16="http://schemas.microsoft.com/office/drawing/2014/main" xmlns="" id="{5357D38D-2F71-5CE4-CC11-F011BE1845CC}"/>
              </a:ext>
            </a:extLst>
          </p:cNvPr>
          <p:cNvSpPr/>
          <p:nvPr/>
        </p:nvSpPr>
        <p:spPr>
          <a:xfrm rot="18417877">
            <a:off x="3161086" y="3571155"/>
            <a:ext cx="1088380" cy="17000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Стрелка: вправо 1">
            <a:extLst>
              <a:ext uri="{FF2B5EF4-FFF2-40B4-BE49-F238E27FC236}">
                <a16:creationId xmlns:a16="http://schemas.microsoft.com/office/drawing/2014/main" xmlns="" id="{1B343093-9A67-4DDD-F6BE-BC3A4D018E77}"/>
              </a:ext>
            </a:extLst>
          </p:cNvPr>
          <p:cNvSpPr/>
          <p:nvPr/>
        </p:nvSpPr>
        <p:spPr>
          <a:xfrm rot="18417877">
            <a:off x="5000027" y="3206348"/>
            <a:ext cx="1088380" cy="17000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26B8BA-8A1F-AEAA-4666-0605D4436E34}"/>
              </a:ext>
            </a:extLst>
          </p:cNvPr>
          <p:cNvSpPr txBox="1"/>
          <p:nvPr/>
        </p:nvSpPr>
        <p:spPr>
          <a:xfrm rot="18395471">
            <a:off x="3185417" y="3424188"/>
            <a:ext cx="650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524BCD-0C42-79DC-3303-D19ADE4B501D}"/>
              </a:ext>
            </a:extLst>
          </p:cNvPr>
          <p:cNvSpPr txBox="1"/>
          <p:nvPr/>
        </p:nvSpPr>
        <p:spPr>
          <a:xfrm rot="18395471">
            <a:off x="5073873" y="3010570"/>
            <a:ext cx="650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+2 179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445600431"/>
              </p:ext>
            </p:extLst>
          </p:nvPr>
        </p:nvGraphicFramePr>
        <p:xfrm>
          <a:off x="1815054" y="728167"/>
          <a:ext cx="9141945" cy="170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655845499"/>
              </p:ext>
            </p:extLst>
          </p:nvPr>
        </p:nvGraphicFramePr>
        <p:xfrm>
          <a:off x="570027" y="234302"/>
          <a:ext cx="11089232" cy="611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486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/>
      <p:bldP spid="23" grpId="0"/>
      <p:bldP spid="27" grpId="0"/>
      <p:bldP spid="29" grpId="0"/>
      <p:bldP spid="30" grpId="0"/>
      <p:bldP spid="31" grpId="0" animBg="1"/>
      <p:bldP spid="32" grpId="0"/>
      <p:bldP spid="3" grpId="0"/>
      <p:bldP spid="5" grpId="0"/>
      <p:bldP spid="7" grpId="0"/>
      <p:bldP spid="9" grpId="0"/>
      <p:bldP spid="10" grpId="0" animBg="1"/>
      <p:bldP spid="11" grpId="0" animBg="1"/>
      <p:bldP spid="12" grpId="0"/>
      <p:bldP spid="13" grpId="0"/>
      <p:bldGraphic spid="1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302" y="138601"/>
            <a:ext cx="9133457" cy="6651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3C6800-094C-3845-BEFA-1EFE4F3ADDC3}"/>
              </a:ext>
            </a:extLst>
          </p:cNvPr>
          <p:cNvSpPr txBox="1"/>
          <p:nvPr/>
        </p:nvSpPr>
        <p:spPr>
          <a:xfrm>
            <a:off x="10700014" y="433873"/>
            <a:ext cx="1152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30AE-72E8-49B5-8751-DDF3DA6DC7C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Рисунок 7" descr="ger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482" y="337258"/>
            <a:ext cx="638789" cy="71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трелка: вправо 1">
            <a:extLst>
              <a:ext uri="{FF2B5EF4-FFF2-40B4-BE49-F238E27FC236}">
                <a16:creationId xmlns:a16="http://schemas.microsoft.com/office/drawing/2014/main" xmlns="" id="{3C502DFD-36BF-4F9B-8A68-76BEFF65B89E}"/>
              </a:ext>
            </a:extLst>
          </p:cNvPr>
          <p:cNvSpPr/>
          <p:nvPr/>
        </p:nvSpPr>
        <p:spPr>
          <a:xfrm rot="18417877">
            <a:off x="8604666" y="2066210"/>
            <a:ext cx="1090391" cy="16733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18395471">
            <a:off x="8537154" y="1914978"/>
            <a:ext cx="84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+4 382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9705915" y="6278945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806346" y="6268210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5871732" y="6268210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7920082" y="1448458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20 208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6097104" y="2407050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16 208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9689614" y="593141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24 590</a:t>
            </a:r>
          </a:p>
        </p:txBody>
      </p:sp>
      <p:sp>
        <p:nvSpPr>
          <p:cNvPr id="31" name="Стрелка: вправо 1">
            <a:extLst>
              <a:ext uri="{FF2B5EF4-FFF2-40B4-BE49-F238E27FC236}">
                <a16:creationId xmlns:a16="http://schemas.microsoft.com/office/drawing/2014/main" xmlns="" id="{3C502DFD-36BF-4F9B-8A68-76BEFF65B89E}"/>
              </a:ext>
            </a:extLst>
          </p:cNvPr>
          <p:cNvSpPr/>
          <p:nvPr/>
        </p:nvSpPr>
        <p:spPr>
          <a:xfrm rot="18417877">
            <a:off x="6774369" y="2724350"/>
            <a:ext cx="1088380" cy="17000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 rot="18395471">
            <a:off x="6824838" y="2556583"/>
            <a:ext cx="650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+5 173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810085C9-8922-5899-FC2D-F156A51965B8}"/>
              </a:ext>
            </a:extLst>
          </p:cNvPr>
          <p:cNvSpPr txBox="1"/>
          <p:nvPr/>
        </p:nvSpPr>
        <p:spPr>
          <a:xfrm>
            <a:off x="2504112" y="2952740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13 603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5B565F81-9105-2DF9-7232-C86964168BC9}"/>
              </a:ext>
            </a:extLst>
          </p:cNvPr>
          <p:cNvSpPr txBox="1"/>
          <p:nvPr/>
        </p:nvSpPr>
        <p:spPr>
          <a:xfrm>
            <a:off x="4258972" y="2618573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14 882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067F46D0-4404-910D-85BA-DAFFFB80D375}"/>
              </a:ext>
            </a:extLst>
          </p:cNvPr>
          <p:cNvSpPr txBox="1"/>
          <p:nvPr/>
        </p:nvSpPr>
        <p:spPr>
          <a:xfrm>
            <a:off x="4076679" y="6243913"/>
            <a:ext cx="983928" cy="2674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C165D109-D9EF-0D49-6C38-DAB727337985}"/>
              </a:ext>
            </a:extLst>
          </p:cNvPr>
          <p:cNvSpPr txBox="1"/>
          <p:nvPr/>
        </p:nvSpPr>
        <p:spPr>
          <a:xfrm>
            <a:off x="2388034" y="6268210"/>
            <a:ext cx="81751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</p:txBody>
      </p:sp>
      <p:sp>
        <p:nvSpPr>
          <p:cNvPr id="10" name="Стрелка: вправо 1">
            <a:extLst>
              <a:ext uri="{FF2B5EF4-FFF2-40B4-BE49-F238E27FC236}">
                <a16:creationId xmlns:a16="http://schemas.microsoft.com/office/drawing/2014/main" xmlns="" id="{5357D38D-2F71-5CE4-CC11-F011BE1845CC}"/>
              </a:ext>
            </a:extLst>
          </p:cNvPr>
          <p:cNvSpPr/>
          <p:nvPr/>
        </p:nvSpPr>
        <p:spPr>
          <a:xfrm rot="18417877">
            <a:off x="3161086" y="3571155"/>
            <a:ext cx="1088380" cy="17000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Стрелка: вправо 1">
            <a:extLst>
              <a:ext uri="{FF2B5EF4-FFF2-40B4-BE49-F238E27FC236}">
                <a16:creationId xmlns:a16="http://schemas.microsoft.com/office/drawing/2014/main" xmlns="" id="{1B343093-9A67-4DDD-F6BE-BC3A4D018E77}"/>
              </a:ext>
            </a:extLst>
          </p:cNvPr>
          <p:cNvSpPr/>
          <p:nvPr/>
        </p:nvSpPr>
        <p:spPr>
          <a:xfrm rot="18417877">
            <a:off x="5000027" y="3206348"/>
            <a:ext cx="1088380" cy="17000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26B8BA-8A1F-AEAA-4666-0605D4436E34}"/>
              </a:ext>
            </a:extLst>
          </p:cNvPr>
          <p:cNvSpPr txBox="1"/>
          <p:nvPr/>
        </p:nvSpPr>
        <p:spPr>
          <a:xfrm rot="18395471">
            <a:off x="3185417" y="3431882"/>
            <a:ext cx="650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+1 279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524BCD-0C42-79DC-3303-D19ADE4B501D}"/>
              </a:ext>
            </a:extLst>
          </p:cNvPr>
          <p:cNvSpPr txBox="1"/>
          <p:nvPr/>
        </p:nvSpPr>
        <p:spPr>
          <a:xfrm rot="18395471">
            <a:off x="5073873" y="3010570"/>
            <a:ext cx="650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+1 326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4131799666"/>
              </p:ext>
            </p:extLst>
          </p:nvPr>
        </p:nvGraphicFramePr>
        <p:xfrm>
          <a:off x="2273775" y="739643"/>
          <a:ext cx="8640979" cy="189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213988338"/>
              </p:ext>
            </p:extLst>
          </p:nvPr>
        </p:nvGraphicFramePr>
        <p:xfrm>
          <a:off x="570026" y="765807"/>
          <a:ext cx="11089232" cy="603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2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/>
      <p:bldP spid="23" grpId="0"/>
      <p:bldP spid="27" grpId="0"/>
      <p:bldP spid="29" grpId="0"/>
      <p:bldP spid="30" grpId="0"/>
      <p:bldP spid="31" grpId="0" animBg="1"/>
      <p:bldP spid="32" grpId="0"/>
      <p:bldP spid="3" grpId="0"/>
      <p:bldP spid="5" grpId="0"/>
      <p:bldP spid="7" grpId="0"/>
      <p:bldP spid="9" grpId="0"/>
      <p:bldP spid="10" grpId="0" animBg="1"/>
      <p:bldP spid="11" grpId="0" animBg="1"/>
      <p:bldP spid="12" grpId="0"/>
      <p:bldP spid="13" grpId="0"/>
      <p:bldGraphic spid="1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119" y="191593"/>
            <a:ext cx="9145016" cy="74644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3C6800-094C-3845-BEFA-1EFE4F3ADDC3}"/>
              </a:ext>
            </a:extLst>
          </p:cNvPr>
          <p:cNvSpPr txBox="1"/>
          <p:nvPr/>
        </p:nvSpPr>
        <p:spPr>
          <a:xfrm>
            <a:off x="10967304" y="375406"/>
            <a:ext cx="1201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AA43-93F5-4D20-A28D-D1B904814442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80905037"/>
              </p:ext>
            </p:extLst>
          </p:nvPr>
        </p:nvGraphicFramePr>
        <p:xfrm>
          <a:off x="9083499" y="1366664"/>
          <a:ext cx="310850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55340" y="4595747"/>
            <a:ext cx="3233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Ведомственная структура</a:t>
            </a:r>
            <a:endParaRPr lang="ru-RU" dirty="0"/>
          </a:p>
        </p:txBody>
      </p:sp>
      <p:pic>
        <p:nvPicPr>
          <p:cNvPr id="11" name="Рисунок 10" descr="ger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163016"/>
            <a:ext cx="644068" cy="72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224117410"/>
              </p:ext>
            </p:extLst>
          </p:nvPr>
        </p:nvGraphicFramePr>
        <p:xfrm>
          <a:off x="609600" y="4811409"/>
          <a:ext cx="9662864" cy="2046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51830"/>
              </p:ext>
            </p:extLst>
          </p:nvPr>
        </p:nvGraphicFramePr>
        <p:xfrm>
          <a:off x="335360" y="992323"/>
          <a:ext cx="8712967" cy="368088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4999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2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2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5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1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7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1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8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Исполне-ние</a:t>
                      </a:r>
                      <a: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Отклоне-ние</a:t>
                      </a:r>
                      <a: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 от плана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% </a:t>
                      </a:r>
                      <a:b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 err="1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исполне-ния</a:t>
                      </a:r>
                      <a:endParaRPr lang="ru-RU" sz="1200" b="1" i="0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</a:t>
                      </a:r>
                      <a:b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 к 2021г.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8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62" marR="9562" marT="956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i="0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27 049</a:t>
                      </a:r>
                    </a:p>
                  </a:txBody>
                  <a:tcPr marL="9562" marR="9562" marT="956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24 590</a:t>
                      </a:r>
                    </a:p>
                  </a:txBody>
                  <a:tcPr marL="9562" marR="9562" marT="956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-2 459</a:t>
                      </a:r>
                    </a:p>
                  </a:txBody>
                  <a:tcPr marL="9562" marR="9562" marT="956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90,9%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121,7%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СОЦИАЛЬНОЙ СФЕРЫ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 rtl="0" fontAlgn="ctr"/>
                      <a:endParaRPr lang="ru-RU" sz="1200" b="0" i="1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12 345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12 293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-52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99,6%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99,7%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785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 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ru-RU" sz="1200" b="0" i="0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11 048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11 017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-31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99,7%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99,6%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75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ru-RU" sz="1200" b="0" i="0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542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-8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98,5%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98,6%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785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ru-RU" sz="1200" b="0" i="0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445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435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-10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97,8%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96,2%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785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ru-RU" sz="1200" b="0" i="0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302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299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-3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99,0%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112,0%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СФЕРЫ ЖИЗНЕОБЕСПЕЧЕНИЯ ГОРОДА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endParaRPr lang="ru-RU" sz="1200" b="0" i="1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12 764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10 872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-1 892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85,2%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162,3%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305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экономика, в том числе:</a:t>
                      </a:r>
                    </a:p>
                    <a:p>
                      <a:pPr lvl="1" algn="l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   - дорожное</a:t>
                      </a:r>
                      <a:r>
                        <a:rPr lang="ru-RU" sz="1200" b="0" i="1" u="none" strike="noStrike" baseline="0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 хозяйство</a:t>
                      </a:r>
                      <a:endParaRPr lang="ru-RU" sz="1200" b="0" i="1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lvl="1" algn="l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   - транспорт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ru-RU" sz="1200" b="0" i="1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8 994</a:t>
                      </a:r>
                    </a:p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7 953</a:t>
                      </a:r>
                    </a:p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705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8 207</a:t>
                      </a:r>
                    </a:p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ru-RU" sz="1200" b="0" i="1" u="none" strike="noStrike" baseline="0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 200</a:t>
                      </a:r>
                      <a:endParaRPr lang="ru-RU" sz="1200" b="0" i="1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685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-787</a:t>
                      </a:r>
                    </a:p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-753</a:t>
                      </a:r>
                    </a:p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-20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91,2%</a:t>
                      </a:r>
                    </a:p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90,5%</a:t>
                      </a:r>
                    </a:p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97,2%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186,7%</a:t>
                      </a:r>
                    </a:p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184,7%</a:t>
                      </a:r>
                    </a:p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78,3%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279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ru-RU" sz="1200" b="0" i="0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3 770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2 665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-1 105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70,7%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115,7%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7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РАСХОДЫ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 rtl="0" fontAlgn="ctr"/>
                      <a:endParaRPr lang="ru-RU" sz="1200" b="0" i="1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1 940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1 425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-515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73,5%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1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121,2%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785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ru-RU" sz="1200" b="0" i="0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1 469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1 003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-466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68,3%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137,8%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785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ru-RU" sz="1200" b="0" i="0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163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-1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99,4%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109,4%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2035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ru-RU" sz="1200" b="0" i="0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126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-4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96,8%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124,5%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721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(охрана окружающей среды, средства массовой информации)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ru-RU" sz="1200" b="0" i="0" u="none" strike="noStrike" dirty="0">
                        <a:solidFill>
                          <a:srgbClr val="37609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181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137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-44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75,7%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376092"/>
                          </a:solidFill>
                          <a:effectLst/>
                          <a:latin typeface="Times New Roman" panose="02020603050405020304" pitchFamily="18" charset="0"/>
                        </a:rPr>
                        <a:t>68,2%</a:t>
                      </a:r>
                    </a:p>
                  </a:txBody>
                  <a:tcPr marL="9562" marR="9562" marT="95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10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301083"/>
              </p:ext>
            </p:extLst>
          </p:nvPr>
        </p:nvGraphicFramePr>
        <p:xfrm>
          <a:off x="1407705" y="782071"/>
          <a:ext cx="10047566" cy="256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3530" y="32040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ПРОГРАММНЫХ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81998726"/>
              </p:ext>
            </p:extLst>
          </p:nvPr>
        </p:nvGraphicFramePr>
        <p:xfrm>
          <a:off x="6431488" y="3042926"/>
          <a:ext cx="5739100" cy="351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960096" y="2597114"/>
            <a:ext cx="2664296" cy="36004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Структура текущих расходов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43521" y="6390041"/>
            <a:ext cx="720080" cy="476672"/>
          </a:xfrm>
        </p:spPr>
        <p:txBody>
          <a:bodyPr/>
          <a:lstStyle/>
          <a:p>
            <a:fld id="{913DAA43-93F5-4D20-A28D-D1B904814442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276236859"/>
              </p:ext>
            </p:extLst>
          </p:nvPr>
        </p:nvGraphicFramePr>
        <p:xfrm>
          <a:off x="240715" y="2967818"/>
          <a:ext cx="6447118" cy="366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36556" y="2556053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Структура капитальных расходов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Рисунок 12" descr="ger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141" y="252418"/>
            <a:ext cx="715178" cy="80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124988" y="5157192"/>
            <a:ext cx="45884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AA43-93F5-4D20-A28D-D1B90481444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2"/>
          <p:cNvSpPr txBox="1">
            <a:spLocks noGrp="1"/>
          </p:cNvSpPr>
          <p:nvPr>
            <p:ph type="title"/>
          </p:nvPr>
        </p:nvSpPr>
        <p:spPr>
          <a:xfrm>
            <a:off x="2418420" y="194535"/>
            <a:ext cx="721114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</a:lstStyle>
          <a:p>
            <a:pPr algn="r"/>
            <a:r>
              <a:rPr lang="ru-RU" sz="17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 ОБЪЕКТОВ АДРЕСНОЙ ИНВЕСТИЦИОННОЙ ПРОГРАММЫ 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172"/>
            <a:ext cx="12192000" cy="65452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441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38848" y="363008"/>
            <a:ext cx="3857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МУНИЦИПАЛЬНЫЙ ДОЛГ</a:t>
            </a:r>
            <a:endParaRPr lang="ru-RU" sz="2200" dirty="0"/>
          </a:p>
        </p:txBody>
      </p:sp>
      <p:pic>
        <p:nvPicPr>
          <p:cNvPr id="8" name="Рисунок 7" descr="ger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9548" y="113576"/>
            <a:ext cx="497779" cy="55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AA43-93F5-4D20-A28D-D1B904814442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xmlns="" id="{4006AB4C-64C6-F8E3-ED81-47C302389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314233"/>
              </p:ext>
            </p:extLst>
          </p:nvPr>
        </p:nvGraphicFramePr>
        <p:xfrm>
          <a:off x="402698" y="1295402"/>
          <a:ext cx="11395117" cy="544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75617" y="2348409"/>
            <a:ext cx="734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4 218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10619344" y="360790"/>
            <a:ext cx="1092572" cy="307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1654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 rot="-900000">
            <a:off x="753971" y="-738584"/>
            <a:ext cx="10721689" cy="3189875"/>
            <a:chOff x="0" y="0"/>
            <a:chExt cx="10058400" cy="2128822"/>
          </a:xfrm>
        </p:grpSpPr>
        <p:cxnSp>
          <p:nvCxnSpPr>
            <p:cNvPr id="5" name="Скругленная соединительная линия 4"/>
            <p:cNvCxnSpPr/>
            <p:nvPr/>
          </p:nvCxnSpPr>
          <p:spPr>
            <a:xfrm>
              <a:off x="0" y="0"/>
              <a:ext cx="9144000" cy="1214422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bg1">
                  <a:alpha val="59000"/>
                </a:schemeClr>
              </a:solidFill>
            </a:ln>
            <a:effectLst>
              <a:outerShdw blurRad="127000" algn="ctr" rotWithShape="0">
                <a:schemeClr val="accent1">
                  <a:lumMod val="60000"/>
                  <a:lumOff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Скругленная соединительная линия 8"/>
            <p:cNvCxnSpPr/>
            <p:nvPr/>
          </p:nvCxnSpPr>
          <p:spPr>
            <a:xfrm>
              <a:off x="152400" y="152400"/>
              <a:ext cx="9144000" cy="1214422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bg1">
                  <a:alpha val="59000"/>
                </a:schemeClr>
              </a:solidFill>
            </a:ln>
            <a:effectLst>
              <a:outerShdw blurRad="127000" algn="ctr" rotWithShape="0">
                <a:schemeClr val="accent1">
                  <a:lumMod val="60000"/>
                  <a:lumOff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Скругленная соединительная линия 9"/>
            <p:cNvCxnSpPr/>
            <p:nvPr/>
          </p:nvCxnSpPr>
          <p:spPr>
            <a:xfrm>
              <a:off x="304800" y="304800"/>
              <a:ext cx="9144000" cy="1214422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bg1">
                  <a:alpha val="59000"/>
                </a:schemeClr>
              </a:solidFill>
            </a:ln>
            <a:effectLst>
              <a:outerShdw blurRad="127000" algn="ctr" rotWithShape="0">
                <a:schemeClr val="accent1">
                  <a:lumMod val="60000"/>
                  <a:lumOff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Скругленная соединительная линия 10"/>
            <p:cNvCxnSpPr/>
            <p:nvPr/>
          </p:nvCxnSpPr>
          <p:spPr>
            <a:xfrm>
              <a:off x="457200" y="457200"/>
              <a:ext cx="9144000" cy="1214422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bg1">
                  <a:alpha val="59000"/>
                </a:schemeClr>
              </a:solidFill>
            </a:ln>
            <a:effectLst>
              <a:outerShdw blurRad="127000" algn="ctr" rotWithShape="0">
                <a:schemeClr val="accent1">
                  <a:lumMod val="60000"/>
                  <a:lumOff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Скругленная соединительная линия 11"/>
            <p:cNvCxnSpPr/>
            <p:nvPr/>
          </p:nvCxnSpPr>
          <p:spPr>
            <a:xfrm>
              <a:off x="609600" y="609600"/>
              <a:ext cx="9144000" cy="1214422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bg1">
                  <a:alpha val="59000"/>
                </a:schemeClr>
              </a:solidFill>
            </a:ln>
            <a:effectLst>
              <a:outerShdw blurRad="127000" algn="ctr" rotWithShape="0">
                <a:schemeClr val="accent1">
                  <a:lumMod val="60000"/>
                  <a:lumOff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Скругленная соединительная линия 12"/>
            <p:cNvCxnSpPr/>
            <p:nvPr/>
          </p:nvCxnSpPr>
          <p:spPr>
            <a:xfrm>
              <a:off x="762000" y="762000"/>
              <a:ext cx="9144000" cy="1214422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bg1">
                  <a:alpha val="59000"/>
                </a:schemeClr>
              </a:solidFill>
            </a:ln>
            <a:effectLst>
              <a:outerShdw blurRad="127000" algn="ctr" rotWithShape="0">
                <a:schemeClr val="accent1">
                  <a:lumMod val="60000"/>
                  <a:lumOff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Скругленная соединительная линия 13"/>
            <p:cNvCxnSpPr/>
            <p:nvPr/>
          </p:nvCxnSpPr>
          <p:spPr>
            <a:xfrm>
              <a:off x="914400" y="914400"/>
              <a:ext cx="9144000" cy="1214422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bg1">
                  <a:alpha val="59000"/>
                </a:schemeClr>
              </a:solidFill>
            </a:ln>
            <a:effectLst>
              <a:outerShdw blurRad="127000" algn="ctr" rotWithShape="0">
                <a:schemeClr val="accent1">
                  <a:lumMod val="60000"/>
                  <a:lumOff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Documents and Settings\Admin\Рабочий стол\шаблоны\head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40000"/>
          </a:blip>
          <a:srcRect/>
          <a:stretch>
            <a:fillRect/>
          </a:stretch>
        </p:blipFill>
        <p:spPr bwMode="auto">
          <a:xfrm>
            <a:off x="1471360" y="785794"/>
            <a:ext cx="9286908" cy="581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ger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9936" y="320753"/>
            <a:ext cx="946652" cy="105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2050373"/>
            <a:ext cx="7772400" cy="275725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</a:rPr>
              <a:t>БЛАГОДАРЮ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07328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Шаблон для слайд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слайдов</Template>
  <TotalTime>24577</TotalTime>
  <Words>636</Words>
  <Application>Microsoft Office PowerPoint</Application>
  <PresentationFormat>Широкоэкранный</PresentationFormat>
  <Paragraphs>270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 Condensed</vt:lpstr>
      <vt:lpstr>Times New Roman</vt:lpstr>
      <vt:lpstr>Шаблон для слайдов</vt:lpstr>
      <vt:lpstr>БЮДЖЕТ ДЛЯ ГРАЖДАН ИСПОЛНЕНИЕ БЮДЖЕТА  ГОРОДСКОГО ОКРУГА «ГОРОД КАЛИНИНГРАД» за 2022 год</vt:lpstr>
      <vt:lpstr>ОСНОВНЫЕ ПАРАМЕТРЫ БЮДЖЕТА</vt:lpstr>
      <vt:lpstr>ДОХОДЫ БЮДЖЕТА</vt:lpstr>
      <vt:lpstr>РАСХОДЫ БЮДЖЕТА</vt:lpstr>
      <vt:lpstr>РАСХОДЫ БЮДЖЕТА</vt:lpstr>
      <vt:lpstr>Структура текущих расходов</vt:lpstr>
      <vt:lpstr>СХЕМА  ОБЪЕКТОВ АДРЕСНОЙ ИНВЕСТИЦИОННОЙ ПРОГРАММЫ </vt:lpstr>
      <vt:lpstr>Презентация PowerPoint</vt:lpstr>
      <vt:lpstr>БЛАГОДАРЮ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 ГОРОДСКОГО ОКРУГА «ГОРОД КАЛИНИНГРАД» за 2020 год</dc:title>
  <dc:creator>Прийма Надежда Владимировна</dc:creator>
  <cp:lastModifiedBy>Поташова Татьяна Викторовна</cp:lastModifiedBy>
  <cp:revision>1866</cp:revision>
  <cp:lastPrinted>2023-05-17T10:18:39Z</cp:lastPrinted>
  <dcterms:created xsi:type="dcterms:W3CDTF">2021-03-24T15:41:38Z</dcterms:created>
  <dcterms:modified xsi:type="dcterms:W3CDTF">2023-05-23T13:56:22Z</dcterms:modified>
</cp:coreProperties>
</file>