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8" r:id="rId1"/>
    <p:sldMasterId id="2147483868" r:id="rId2"/>
    <p:sldMasterId id="2147483898" r:id="rId3"/>
  </p:sldMasterIdLst>
  <p:notesMasterIdLst>
    <p:notesMasterId r:id="rId41"/>
  </p:notesMasterIdLst>
  <p:sldIdLst>
    <p:sldId id="257" r:id="rId4"/>
    <p:sldId id="313" r:id="rId5"/>
    <p:sldId id="272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1" r:id="rId15"/>
    <p:sldId id="292" r:id="rId16"/>
    <p:sldId id="258" r:id="rId17"/>
    <p:sldId id="293" r:id="rId18"/>
    <p:sldId id="294" r:id="rId19"/>
    <p:sldId id="295" r:id="rId20"/>
    <p:sldId id="261" r:id="rId21"/>
    <p:sldId id="259" r:id="rId22"/>
    <p:sldId id="270" r:id="rId23"/>
    <p:sldId id="298" r:id="rId24"/>
    <p:sldId id="263" r:id="rId25"/>
    <p:sldId id="307" r:id="rId26"/>
    <p:sldId id="297" r:id="rId27"/>
    <p:sldId id="299" r:id="rId28"/>
    <p:sldId id="300" r:id="rId29"/>
    <p:sldId id="305" r:id="rId30"/>
    <p:sldId id="301" r:id="rId31"/>
    <p:sldId id="302" r:id="rId32"/>
    <p:sldId id="304" r:id="rId33"/>
    <p:sldId id="308" r:id="rId34"/>
    <p:sldId id="303" r:id="rId35"/>
    <p:sldId id="309" r:id="rId36"/>
    <p:sldId id="310" r:id="rId37"/>
    <p:sldId id="311" r:id="rId38"/>
    <p:sldId id="312" r:id="rId39"/>
    <p:sldId id="314" r:id="rId40"/>
  </p:sldIdLst>
  <p:sldSz cx="12192000" cy="6858000"/>
  <p:notesSz cx="6724650" cy="9774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7" autoAdjust="0"/>
  </p:normalViewPr>
  <p:slideViewPr>
    <p:cSldViewPr snapToGrid="0">
      <p:cViewPr varScale="1">
        <p:scale>
          <a:sx n="94" d="100"/>
          <a:sy n="94" d="100"/>
        </p:scale>
        <p:origin x="-18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Office_Excel9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2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3.xlsx"/><Relationship Id="rId4" Type="http://schemas.microsoft.com/office/2011/relationships/chartStyle" Target="style2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4.xlsx"/><Relationship Id="rId4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15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16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Office_Excel8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algn="ctr" rtl="0">
              <a:defRPr lang="ru-RU" sz="2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Основные экономические показатели
(</a:t>
            </a:r>
            <a:r>
              <a:rPr lang="en-US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I </a:t>
            </a: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полугодие 2018 г. в %  к соответствующему периоду 2017 г.)</a:t>
            </a:r>
          </a:p>
        </c:rich>
      </c:tx>
      <c:layout>
        <c:manualLayout>
          <c:xMode val="edge"/>
          <c:yMode val="edge"/>
          <c:x val="9.8262046303119868E-2"/>
          <c:y val="0"/>
        </c:manualLayout>
      </c:layout>
      <c:spPr>
        <a:noFill/>
        <a:ln w="25390">
          <a:noFill/>
        </a:ln>
      </c:spPr>
    </c:title>
    <c:plotArea>
      <c:layout>
        <c:manualLayout>
          <c:layoutTarget val="inner"/>
          <c:xMode val="edge"/>
          <c:yMode val="edge"/>
          <c:x val="0.27793696275071661"/>
          <c:y val="0.26277372262773724"/>
          <c:w val="0.70487106017191981"/>
          <c:h val="0.66788321167883336"/>
        </c:manualLayout>
      </c:layout>
      <c:barChart>
        <c:barDir val="bar"/>
        <c:grouping val="clustered"/>
        <c:ser>
          <c:idx val="1"/>
          <c:order val="0"/>
          <c:tx>
            <c:strRef>
              <c:f>Sheet1!$B$1</c:f>
              <c:strCache>
                <c:ptCount val="1"/>
                <c:pt idx="0">
                  <c:v>Калининград</c:v>
                </c:pt>
              </c:strCache>
            </c:strRef>
          </c:tx>
          <c:spPr>
            <a:solidFill>
              <a:srgbClr val="023E80"/>
            </a:solidFill>
            <a:ln w="25390">
              <a:noFill/>
            </a:ln>
          </c:spPr>
          <c:dLbls>
            <c:spPr>
              <a:noFill/>
              <a:ln w="25390">
                <a:noFill/>
              </a:ln>
            </c:spPr>
            <c:txPr>
              <a:bodyPr/>
              <a:lstStyle/>
              <a:p>
                <a:pPr>
                  <a:defRPr sz="1000" b="1" i="1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Обрабатывающие производства</c:v>
                </c:pt>
                <c:pt idx="1">
                  <c:v>Обеспечение электрической энергией,газом и паром; кондиционирование воздуха</c:v>
                </c:pt>
                <c:pt idx="2">
                  <c:v>Грузооборот автотранспорта</c:v>
                </c:pt>
                <c:pt idx="3">
                  <c:v>Объем работ по договорам строительного подряда</c:v>
                </c:pt>
                <c:pt idx="4">
                  <c:v>Введено в действие жилых домов</c:v>
                </c:pt>
                <c:pt idx="5">
                  <c:v>Оборот розничной торговли </c:v>
                </c:pt>
                <c:pt idx="6">
                  <c:v>Оборот общественного питания</c:v>
                </c:pt>
              </c:strCache>
            </c:strRef>
          </c:cat>
          <c:val>
            <c:numRef>
              <c:f>Sheet1!$B$2:$B$8</c:f>
              <c:numCache>
                <c:formatCode>#,##0.0</c:formatCode>
                <c:ptCount val="7"/>
                <c:pt idx="0">
                  <c:v>131.9</c:v>
                </c:pt>
                <c:pt idx="1">
                  <c:v>101.1</c:v>
                </c:pt>
                <c:pt idx="2">
                  <c:v>114.6</c:v>
                </c:pt>
                <c:pt idx="3">
                  <c:v>110.4</c:v>
                </c:pt>
                <c:pt idx="4" formatCode="0.0">
                  <c:v>126.1</c:v>
                </c:pt>
                <c:pt idx="5" formatCode="0.0">
                  <c:v>111.4</c:v>
                </c:pt>
                <c:pt idx="6">
                  <c:v>111.6</c:v>
                </c:pt>
              </c:numCache>
            </c:numRef>
          </c:val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В целом по области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25390">
              <a:noFill/>
            </a:ln>
          </c:spPr>
          <c:dLbls>
            <c:spPr>
              <a:noFill/>
              <a:ln w="25390">
                <a:noFill/>
              </a:ln>
            </c:spPr>
            <c:txPr>
              <a:bodyPr/>
              <a:lstStyle/>
              <a:p>
                <a:pPr>
                  <a:defRPr sz="1000" b="1" i="1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Обрабатывающие производства</c:v>
                </c:pt>
                <c:pt idx="1">
                  <c:v>Обеспечение электрической энергией,газом и паром; кондиционирование воздуха</c:v>
                </c:pt>
                <c:pt idx="2">
                  <c:v>Грузооборот автотранспорта</c:v>
                </c:pt>
                <c:pt idx="3">
                  <c:v>Объем работ по договорам строительного подряда</c:v>
                </c:pt>
                <c:pt idx="4">
                  <c:v>Введено в действие жилых домов</c:v>
                </c:pt>
                <c:pt idx="5">
                  <c:v>Оборот розничной торговли </c:v>
                </c:pt>
                <c:pt idx="6">
                  <c:v>Оборот общественного питания</c:v>
                </c:pt>
              </c:strCache>
            </c:strRef>
          </c:cat>
          <c:val>
            <c:numRef>
              <c:f>Sheet1!$C$2:$C$8</c:f>
              <c:numCache>
                <c:formatCode>#,##0.0</c:formatCode>
                <c:ptCount val="7"/>
                <c:pt idx="0">
                  <c:v>120.5</c:v>
                </c:pt>
                <c:pt idx="1">
                  <c:v>129.1</c:v>
                </c:pt>
                <c:pt idx="2">
                  <c:v>109.9</c:v>
                </c:pt>
                <c:pt idx="3">
                  <c:v>164.7</c:v>
                </c:pt>
                <c:pt idx="4" formatCode="0.0">
                  <c:v>134.69999999999999</c:v>
                </c:pt>
                <c:pt idx="5" formatCode="0.0">
                  <c:v>126.5</c:v>
                </c:pt>
                <c:pt idx="6">
                  <c:v>106.7</c:v>
                </c:pt>
              </c:numCache>
            </c:numRef>
          </c:val>
        </c:ser>
        <c:dLbls>
          <c:showVal val="1"/>
        </c:dLbls>
        <c:gapWidth val="30"/>
        <c:axId val="127528960"/>
        <c:axId val="127530496"/>
      </c:barChart>
      <c:catAx>
        <c:axId val="127528960"/>
        <c:scaling>
          <c:orientation val="maxMin"/>
        </c:scaling>
        <c:axPos val="l"/>
        <c:numFmt formatCode="General" sourceLinked="1"/>
        <c:tickLblPos val="nextTo"/>
        <c:spPr>
          <a:ln w="38084">
            <a:solidFill>
              <a:srgbClr val="FF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7530496"/>
        <c:crossesAt val="35"/>
        <c:auto val="1"/>
        <c:lblAlgn val="ctr"/>
        <c:lblOffset val="100"/>
        <c:tickLblSkip val="1"/>
        <c:tickMarkSkip val="1"/>
      </c:catAx>
      <c:valAx>
        <c:axId val="127530496"/>
        <c:scaling>
          <c:orientation val="minMax"/>
          <c:max val="200"/>
          <c:min val="35"/>
        </c:scaling>
        <c:axPos val="t"/>
        <c:majorGridlines>
          <c:spPr>
            <a:ln w="12695">
              <a:solidFill>
                <a:srgbClr val="FF0000"/>
              </a:solidFill>
              <a:prstDash val="sysDash"/>
            </a:ln>
          </c:spPr>
        </c:majorGridlines>
        <c:numFmt formatCode="0" sourceLinked="0"/>
        <c:tickLblPos val="nextTo"/>
        <c:spPr>
          <a:ln w="38084">
            <a:solidFill>
              <a:srgbClr val="FF0000"/>
            </a:solidFill>
            <a:prstDash val="solid"/>
          </a:ln>
        </c:spPr>
        <c:txPr>
          <a:bodyPr rot="0" vert="horz"/>
          <a:lstStyle/>
          <a:p>
            <a:pPr>
              <a:defRPr sz="1200" b="1" i="1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7528960"/>
        <c:crosses val="autoZero"/>
        <c:crossBetween val="between"/>
        <c:majorUnit val="25"/>
        <c:minorUnit val="5"/>
      </c:valAx>
      <c:spPr>
        <a:noFill/>
        <a:ln w="25390">
          <a:noFill/>
        </a:ln>
      </c:spPr>
    </c:plotArea>
    <c:legend>
      <c:legendPos val="b"/>
      <c:layout>
        <c:manualLayout>
          <c:xMode val="edge"/>
          <c:yMode val="edge"/>
          <c:x val="0.19727656164079041"/>
          <c:y val="0.94687932379059669"/>
          <c:w val="0.60544687671841924"/>
          <c:h val="5.3120676209403535E-2"/>
        </c:manualLayout>
      </c:layout>
      <c:spPr>
        <a:noFill/>
        <a:ln w="2539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825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32041438718760201"/>
          <c:y val="0.24621173044264927"/>
          <c:w val="0.36519737482483838"/>
          <c:h val="0.52599678078097134"/>
        </c:manualLayout>
      </c:layout>
      <c:pieChart>
        <c:varyColors val="1"/>
        <c:ser>
          <c:idx val="0"/>
          <c:order val="0"/>
          <c:explosion val="3"/>
          <c:dPt>
            <c:idx val="0"/>
            <c:explosion val="1"/>
          </c:dPt>
          <c:dLbls>
            <c:dLbl>
              <c:idx val="0"/>
              <c:layout>
                <c:manualLayout>
                  <c:x val="2.2148394241417488E-3"/>
                  <c:y val="-2.29498312710911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52,0%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8577094416731166E-3"/>
                  <c:y val="8.594607909926722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31,9%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717401929207808E-2"/>
                  <c:y val="5.72973860661781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13,8%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2,3%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крупные и средние организации</c:v>
                </c:pt>
                <c:pt idx="1">
                  <c:v>субъекты малого предпринимательства</c:v>
                </c:pt>
                <c:pt idx="2">
                  <c:v>индивидуальные предприниматели, реализующие товары вне рынка</c:v>
                </c:pt>
                <c:pt idx="3">
                  <c:v>розничные рынки и ярмарки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 formatCode="0.0">
                  <c:v>52</c:v>
                </c:pt>
                <c:pt idx="1">
                  <c:v>31.9</c:v>
                </c:pt>
                <c:pt idx="2">
                  <c:v>13.8</c:v>
                </c:pt>
                <c:pt idx="3">
                  <c:v>2.2999999999999998</c:v>
                </c:pt>
              </c:numCache>
            </c:numRef>
          </c:val>
        </c:ser>
        <c:dLbls>
          <c:showVal val="1"/>
        </c:dLbls>
        <c:firstSliceAng val="45"/>
      </c:pieChart>
    </c:plotArea>
    <c:plotVisOnly val="1"/>
    <c:dispBlanksAs val="zero"/>
  </c:chart>
  <c:spPr>
    <a:ln w="0">
      <a:noFill/>
    </a:ln>
  </c:spPr>
  <c:txPr>
    <a:bodyPr/>
    <a:lstStyle/>
    <a:p>
      <a:pPr>
        <a:defRPr sz="1000" b="1">
          <a:latin typeface="Arial" pitchFamily="34" charset="0"/>
          <a:cs typeface="Arial" pitchFamily="34" charset="0"/>
        </a:defRPr>
      </a:pPr>
      <a:endParaRPr lang="ru-RU"/>
    </a:p>
  </c:txPr>
  <c:externalData r:id="rId2"/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Миграционное движение населения в 2010-2018 годах </a:t>
            </a:r>
          </a:p>
        </c:rich>
      </c:tx>
      <c:layout>
        <c:manualLayout>
          <c:xMode val="edge"/>
          <c:yMode val="edge"/>
          <c:x val="0.25680692736649341"/>
          <c:y val="5.3890617091928078E-2"/>
        </c:manualLayout>
      </c:layout>
      <c:spPr>
        <a:noFill/>
        <a:ln w="25375">
          <a:noFill/>
        </a:ln>
      </c:spPr>
    </c:title>
    <c:plotArea>
      <c:layout>
        <c:manualLayout>
          <c:layoutTarget val="inner"/>
          <c:xMode val="edge"/>
          <c:yMode val="edge"/>
          <c:x val="0.10615384615384615"/>
          <c:y val="0.14130434782608703"/>
          <c:w val="0.89538461538461533"/>
          <c:h val="0.62500000000000033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прибыло</c:v>
                </c:pt>
              </c:strCache>
            </c:strRef>
          </c:tx>
          <c:spPr>
            <a:ln w="25375">
              <a:solidFill>
                <a:srgbClr val="003366"/>
              </a:solidFill>
              <a:prstDash val="solid"/>
            </a:ln>
          </c:spPr>
          <c:marker>
            <c:symbol val="none"/>
          </c:marker>
          <c:cat>
            <c:strRef>
              <c:f>Sheet1!$B$1:$J$1</c:f>
              <c:strCache>
                <c:ptCount val="9"/>
                <c:pt idx="0">
                  <c:v> 1 полугодие 2010</c:v>
                </c:pt>
                <c:pt idx="1">
                  <c:v> 1 полугодие 2011</c:v>
                </c:pt>
                <c:pt idx="2">
                  <c:v> 1 полугодие 2012</c:v>
                </c:pt>
                <c:pt idx="3">
                  <c:v>1 полугодие 2013</c:v>
                </c:pt>
                <c:pt idx="4">
                  <c:v>1 полугодие 2014</c:v>
                </c:pt>
                <c:pt idx="5">
                  <c:v>1 полугодие 2015</c:v>
                </c:pt>
                <c:pt idx="6">
                  <c:v>1 полугодие 2016</c:v>
                </c:pt>
                <c:pt idx="7">
                  <c:v>1 полугодие 2017</c:v>
                </c:pt>
                <c:pt idx="8">
                  <c:v>1 полугодие 2018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1758</c:v>
                </c:pt>
                <c:pt idx="1">
                  <c:v>3052</c:v>
                </c:pt>
                <c:pt idx="2">
                  <c:v>6241</c:v>
                </c:pt>
                <c:pt idx="3">
                  <c:v>7195</c:v>
                </c:pt>
                <c:pt idx="4">
                  <c:v>7016</c:v>
                </c:pt>
                <c:pt idx="5">
                  <c:v>7362</c:v>
                </c:pt>
                <c:pt idx="6">
                  <c:v>8749</c:v>
                </c:pt>
                <c:pt idx="7">
                  <c:v>9845</c:v>
                </c:pt>
                <c:pt idx="8">
                  <c:v>10772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выбыло</c:v>
                </c:pt>
              </c:strCache>
            </c:strRef>
          </c:tx>
          <c:spPr>
            <a:ln w="25375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strRef>
              <c:f>Sheet1!$B$1:$J$1</c:f>
              <c:strCache>
                <c:ptCount val="9"/>
                <c:pt idx="0">
                  <c:v> 1 полугодие 2010</c:v>
                </c:pt>
                <c:pt idx="1">
                  <c:v> 1 полугодие 2011</c:v>
                </c:pt>
                <c:pt idx="2">
                  <c:v> 1 полугодие 2012</c:v>
                </c:pt>
                <c:pt idx="3">
                  <c:v>1 полугодие 2013</c:v>
                </c:pt>
                <c:pt idx="4">
                  <c:v>1 полугодие 2014</c:v>
                </c:pt>
                <c:pt idx="5">
                  <c:v>1 полугодие 2015</c:v>
                </c:pt>
                <c:pt idx="6">
                  <c:v>1 полугодие 2016</c:v>
                </c:pt>
                <c:pt idx="7">
                  <c:v>1 полугодие 2017</c:v>
                </c:pt>
                <c:pt idx="8">
                  <c:v>1 полугодие 2018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1627</c:v>
                </c:pt>
                <c:pt idx="1">
                  <c:v>2341</c:v>
                </c:pt>
                <c:pt idx="2">
                  <c:v>2775</c:v>
                </c:pt>
                <c:pt idx="3">
                  <c:v>3685</c:v>
                </c:pt>
                <c:pt idx="4">
                  <c:v>4710</c:v>
                </c:pt>
                <c:pt idx="5">
                  <c:v>5538</c:v>
                </c:pt>
                <c:pt idx="6">
                  <c:v>5829</c:v>
                </c:pt>
                <c:pt idx="7">
                  <c:v>6130</c:v>
                </c:pt>
                <c:pt idx="8">
                  <c:v>6786</c:v>
                </c:pt>
              </c:numCache>
            </c:numRef>
          </c:val>
          <c:smooth val="1"/>
        </c:ser>
        <c:dLbls/>
        <c:dropLines>
          <c:spPr>
            <a:ln w="3172">
              <a:solidFill>
                <a:srgbClr val="969696"/>
              </a:solidFill>
              <a:prstDash val="solid"/>
            </a:ln>
          </c:spPr>
        </c:dropLines>
        <c:marker val="1"/>
        <c:axId val="75223040"/>
        <c:axId val="75224576"/>
      </c:lineChart>
      <c:catAx>
        <c:axId val="75223040"/>
        <c:scaling>
          <c:orientation val="minMax"/>
        </c:scaling>
        <c:axPos val="b"/>
        <c:numFmt formatCode="General" sourceLinked="1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5224576"/>
        <c:crosses val="autoZero"/>
        <c:auto val="1"/>
        <c:lblAlgn val="ctr"/>
        <c:lblOffset val="100"/>
        <c:tickMarkSkip val="1"/>
      </c:catAx>
      <c:valAx>
        <c:axId val="75224576"/>
        <c:scaling>
          <c:orientation val="minMax"/>
        </c:scaling>
        <c:axPos val="l"/>
        <c:majorGridlines>
          <c:spPr>
            <a:ln w="317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человек</a:t>
                </a:r>
              </a:p>
            </c:rich>
          </c:tx>
          <c:layout>
            <c:manualLayout>
              <c:xMode val="edge"/>
              <c:yMode val="edge"/>
              <c:x val="1.5384615384615392E-2"/>
              <c:y val="0.33152173913043498"/>
            </c:manualLayout>
          </c:layout>
          <c:spPr>
            <a:noFill/>
            <a:ln w="25375">
              <a:noFill/>
            </a:ln>
          </c:spPr>
        </c:title>
        <c:numFmt formatCode="General" sourceLinked="1"/>
        <c:tickLblPos val="nextTo"/>
        <c:spPr>
          <a:ln w="9515">
            <a:noFill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5223040"/>
        <c:crosses val="autoZero"/>
        <c:crossBetween val="midCat"/>
      </c:valAx>
      <c:dTable>
        <c:showHorzBorder val="1"/>
        <c:showVertBorder val="1"/>
        <c:showOutline val="1"/>
        <c:showKeys val="1"/>
        <c:spPr>
          <a:ln w="3172">
            <a:solidFill>
              <a:srgbClr val="000000"/>
            </a:solidFill>
            <a:prstDash val="solid"/>
          </a:ln>
        </c:spPr>
      </c:dTable>
      <c:spPr>
        <a:noFill/>
        <a:ln w="12687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Естественное движение населения в 2010-2018 годах </a:t>
            </a:r>
          </a:p>
        </c:rich>
      </c:tx>
      <c:layout>
        <c:manualLayout>
          <c:xMode val="edge"/>
          <c:yMode val="edge"/>
          <c:x val="0.27257264873795389"/>
          <c:y val="9.0856908154986205E-2"/>
        </c:manualLayout>
      </c:layout>
      <c:spPr>
        <a:noFill/>
        <a:ln w="25351">
          <a:noFill/>
        </a:ln>
      </c:spPr>
    </c:title>
    <c:plotArea>
      <c:layout>
        <c:manualLayout>
          <c:layoutTarget val="inner"/>
          <c:xMode val="edge"/>
          <c:yMode val="edge"/>
          <c:x val="0.11848067508628077"/>
          <c:y val="9.9292586958632537E-2"/>
          <c:w val="0.87860387824291941"/>
          <c:h val="0.6824467176207080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род.</c:v>
                </c:pt>
              </c:strCache>
            </c:strRef>
          </c:tx>
          <c:spPr>
            <a:ln w="25351">
              <a:solidFill>
                <a:srgbClr val="003366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333399"/>
              </a:solidFill>
              <a:ln>
                <a:solidFill>
                  <a:srgbClr val="003366"/>
                </a:solidFill>
                <a:prstDash val="solid"/>
              </a:ln>
            </c:spPr>
          </c:marker>
          <c:cat>
            <c:strRef>
              <c:f>Sheet1!$B$1:$J$1</c:f>
              <c:strCache>
                <c:ptCount val="9"/>
                <c:pt idx="0">
                  <c:v>1 полугодие 2010</c:v>
                </c:pt>
                <c:pt idx="1">
                  <c:v>1 полугодие 2011</c:v>
                </c:pt>
                <c:pt idx="2">
                  <c:v>1 полугодие 2012</c:v>
                </c:pt>
                <c:pt idx="3">
                  <c:v> 1 полугодие 2013</c:v>
                </c:pt>
                <c:pt idx="4">
                  <c:v>1 полугодие 2014</c:v>
                </c:pt>
                <c:pt idx="5">
                  <c:v>1 полугодие 2015</c:v>
                </c:pt>
                <c:pt idx="6">
                  <c:v>1 полугодие 2016</c:v>
                </c:pt>
                <c:pt idx="7">
                  <c:v>1 полугодие 2017</c:v>
                </c:pt>
                <c:pt idx="8">
                  <c:v>1 полугодие 2018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2184</c:v>
                </c:pt>
                <c:pt idx="1">
                  <c:v>2155</c:v>
                </c:pt>
                <c:pt idx="2">
                  <c:v>2396</c:v>
                </c:pt>
                <c:pt idx="3">
                  <c:v>2481</c:v>
                </c:pt>
                <c:pt idx="4">
                  <c:v>2573</c:v>
                </c:pt>
                <c:pt idx="5">
                  <c:v>2811</c:v>
                </c:pt>
                <c:pt idx="6">
                  <c:v>2877</c:v>
                </c:pt>
                <c:pt idx="7">
                  <c:v>2567</c:v>
                </c:pt>
                <c:pt idx="8">
                  <c:v>2598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ум.</c:v>
                </c:pt>
              </c:strCache>
            </c:strRef>
          </c:tx>
          <c:spPr>
            <a:ln w="25351">
              <a:solidFill>
                <a:srgbClr val="8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Sheet1!$B$1:$J$1</c:f>
              <c:strCache>
                <c:ptCount val="9"/>
                <c:pt idx="0">
                  <c:v>1 полугодие 2010</c:v>
                </c:pt>
                <c:pt idx="1">
                  <c:v>1 полугодие 2011</c:v>
                </c:pt>
                <c:pt idx="2">
                  <c:v>1 полугодие 2012</c:v>
                </c:pt>
                <c:pt idx="3">
                  <c:v> 1 полугодие 2013</c:v>
                </c:pt>
                <c:pt idx="4">
                  <c:v>1 полугодие 2014</c:v>
                </c:pt>
                <c:pt idx="5">
                  <c:v>1 полугодие 2015</c:v>
                </c:pt>
                <c:pt idx="6">
                  <c:v>1 полугодие 2016</c:v>
                </c:pt>
                <c:pt idx="7">
                  <c:v>1 полугодие 2017</c:v>
                </c:pt>
                <c:pt idx="8">
                  <c:v>1 полугодие 2018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3015</c:v>
                </c:pt>
                <c:pt idx="1">
                  <c:v>2853</c:v>
                </c:pt>
                <c:pt idx="2">
                  <c:v>2765</c:v>
                </c:pt>
                <c:pt idx="3">
                  <c:v>2817</c:v>
                </c:pt>
                <c:pt idx="4">
                  <c:v>2952</c:v>
                </c:pt>
                <c:pt idx="5">
                  <c:v>3212</c:v>
                </c:pt>
                <c:pt idx="6">
                  <c:v>2921</c:v>
                </c:pt>
                <c:pt idx="7">
                  <c:v>2950</c:v>
                </c:pt>
                <c:pt idx="8">
                  <c:v>2957</c:v>
                </c:pt>
              </c:numCache>
            </c:numRef>
          </c:val>
          <c:smooth val="1"/>
        </c:ser>
        <c:dLbls/>
        <c:dropLines>
          <c:spPr>
            <a:ln w="3169">
              <a:solidFill>
                <a:srgbClr val="969696"/>
              </a:solidFill>
              <a:prstDash val="solid"/>
            </a:ln>
          </c:spPr>
        </c:dropLines>
        <c:marker val="1"/>
        <c:axId val="75449088"/>
        <c:axId val="75450624"/>
      </c:lineChart>
      <c:catAx>
        <c:axId val="75449088"/>
        <c:scaling>
          <c:orientation val="minMax"/>
        </c:scaling>
        <c:axPos val="b"/>
        <c:numFmt formatCode="General" sourceLinked="1"/>
        <c:tickLblPos val="nextTo"/>
        <c:spPr>
          <a:ln w="316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5450624"/>
        <c:crosses val="autoZero"/>
        <c:auto val="1"/>
        <c:lblAlgn val="ctr"/>
        <c:lblOffset val="100"/>
        <c:tickMarkSkip val="1"/>
      </c:catAx>
      <c:valAx>
        <c:axId val="75450624"/>
        <c:scaling>
          <c:orientation val="minMax"/>
          <c:max val="4000"/>
          <c:min val="2000"/>
        </c:scaling>
        <c:axPos val="l"/>
        <c:majorGridlines>
          <c:spPr>
            <a:ln w="3169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человек</a:t>
                </a:r>
              </a:p>
            </c:rich>
          </c:tx>
          <c:layout>
            <c:manualLayout>
              <c:xMode val="edge"/>
              <c:yMode val="edge"/>
              <c:x val="2.2757328038820062E-2"/>
              <c:y val="0.34101387724596266"/>
            </c:manualLayout>
          </c:layout>
          <c:spPr>
            <a:noFill/>
            <a:ln w="25351">
              <a:noFill/>
            </a:ln>
          </c:spPr>
        </c:title>
        <c:numFmt formatCode="General" sourceLinked="1"/>
        <c:tickLblPos val="nextTo"/>
        <c:spPr>
          <a:ln w="316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5449088"/>
        <c:crosses val="autoZero"/>
        <c:crossBetween val="midCat"/>
        <c:majorUnit val="1000"/>
        <c:minorUnit val="15"/>
      </c:valAx>
      <c:dTable>
        <c:showHorzBorder val="1"/>
        <c:showVertBorder val="1"/>
        <c:showOutline val="1"/>
        <c:showKeys val="1"/>
        <c:spPr>
          <a:ln w="3169">
            <a:solidFill>
              <a:srgbClr val="000000"/>
            </a:solidFill>
            <a:prstDash val="solid"/>
          </a:ln>
        </c:spPr>
      </c:dTable>
      <c:spPr>
        <a:noFill/>
        <a:ln w="12675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5930434010912847"/>
          <c:y val="0.22173570782599086"/>
          <c:w val="0.80146249553817561"/>
          <c:h val="0.75284902915332674"/>
        </c:manualLayout>
      </c:layout>
      <c:barChart>
        <c:barDir val="bar"/>
        <c:grouping val="stacked"/>
        <c:ser>
          <c:idx val="0"/>
          <c:order val="0"/>
          <c:tx>
            <c:strRef>
              <c:f>Лист1!$E$1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12831.4</c:v>
                </c:pt>
                <c:pt idx="1">
                  <c:v>13708</c:v>
                </c:pt>
                <c:pt idx="2">
                  <c:v>12484.9</c:v>
                </c:pt>
                <c:pt idx="3">
                  <c:v>13205.2</c:v>
                </c:pt>
                <c:pt idx="4">
                  <c:v>13804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7067</c:v>
                </c:pt>
                <c:pt idx="1">
                  <c:v>7474.5</c:v>
                </c:pt>
                <c:pt idx="2">
                  <c:v>7944.3</c:v>
                </c:pt>
                <c:pt idx="3">
                  <c:v>8450.4</c:v>
                </c:pt>
                <c:pt idx="4">
                  <c:v>8814.7000000000007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12784.9</c:v>
                </c:pt>
                <c:pt idx="1">
                  <c:v>13935.9</c:v>
                </c:pt>
                <c:pt idx="2">
                  <c:v>12286.3</c:v>
                </c:pt>
                <c:pt idx="3">
                  <c:v>12993.9</c:v>
                </c:pt>
                <c:pt idx="4">
                  <c:v>13583.7</c:v>
                </c:pt>
              </c:numCache>
            </c:numRef>
          </c:val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Расходы за счет собственных средств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7012.4</c:v>
                </c:pt>
                <c:pt idx="1">
                  <c:v>7705.9</c:v>
                </c:pt>
                <c:pt idx="2">
                  <c:v>7745.7</c:v>
                </c:pt>
                <c:pt idx="3">
                  <c:v>8239.1</c:v>
                </c:pt>
                <c:pt idx="4">
                  <c:v>8594.4</c:v>
                </c:pt>
              </c:numCache>
            </c:numRef>
          </c:val>
        </c:ser>
        <c:dLbls/>
        <c:gapWidth val="79"/>
        <c:overlap val="100"/>
        <c:axId val="149620608"/>
        <c:axId val="149622144"/>
      </c:barChart>
      <c:catAx>
        <c:axId val="1496206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22144"/>
        <c:crosses val="autoZero"/>
        <c:auto val="1"/>
        <c:lblAlgn val="ctr"/>
        <c:lblOffset val="100"/>
      </c:catAx>
      <c:valAx>
        <c:axId val="14962214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962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502285272197239E-2"/>
          <c:y val="0.1063192429522979"/>
          <c:w val="0.94609497240116636"/>
          <c:h val="0.71280767734306594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Структура расходов 2019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3.6238621937839222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Национальная </a:t>
                    </a:r>
                    <a:r>
                      <a:rPr lang="ru-RU" dirty="0"/>
                      <a:t>безопасность, правоохранительная деятельность
</a:t>
                    </a:r>
                    <a:r>
                      <a:rPr lang="ru-RU" dirty="0" smtClean="0"/>
                      <a:t>0,6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59011420301835904"/>
                      <c:h val="0.164378782588768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799958690768484"/>
                  <c:y val="2.7748757738126774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34738245069361806"/>
                      <c:h val="0.1328968985784072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50443612097935886"/>
                  <c:y val="-3.97764982537532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dirty="0" smtClean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Социальная сфера</a:t>
                    </a:r>
                    <a:r>
                      <a:rPr lang="ru-RU" sz="1800" baseline="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
</a:t>
                    </a:r>
                    <a:r>
                      <a:rPr lang="ru-RU" sz="1800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60 %</a:t>
                    </a:r>
                    <a:endParaRPr lang="ru-RU" sz="1800" baseline="0" dirty="0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37767091194137647"/>
                      <c:h val="0.3113414420948605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"/>
                  <c:y val="-9.84395250598026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22010500086944101"/>
                      <c:h val="0.347978574833509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"/>
                  <c:y val="-1.8282422305261892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2475220858197365"/>
                      <c:h val="0.1443800323008195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0.16917307224715933"/>
                  <c:y val="-5.16173725337169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Муниципальный </a:t>
                    </a:r>
                    <a:r>
                      <a:rPr lang="ru-RU" dirty="0"/>
                      <a:t>долг
</a:t>
                    </a:r>
                    <a:r>
                      <a:rPr lang="ru-RU" dirty="0" smtClean="0"/>
                      <a:t>2,4%</a:t>
                    </a:r>
                    <a:endParaRPr lang="ru-RU" dirty="0"/>
                  </a:p>
                </c:rich>
              </c:tx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32054632691056112"/>
                      <c:h val="0.1014232370258353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Лист1!$A$3:$A$8</c:f>
              <c:strCache>
                <c:ptCount val="6"/>
                <c:pt idx="0">
                  <c:v>Национальная безопасность, правоохранительная деятельность</c:v>
                </c:pt>
                <c:pt idx="1">
                  <c:v>Общегосударственные вопросы</c:v>
                </c:pt>
                <c:pt idx="2">
                  <c:v>Социальная сфера (соц. политика, культура, образование, спорт)</c:v>
                </c:pt>
                <c:pt idx="3">
                  <c:v>Жилищно-коммунальное хозяйство</c:v>
                </c:pt>
                <c:pt idx="4">
                  <c:v>Национальная экономика</c:v>
                </c:pt>
                <c:pt idx="5">
                  <c:v>Муниципальный долг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72.3</c:v>
                </c:pt>
                <c:pt idx="1">
                  <c:v>748.8</c:v>
                </c:pt>
                <c:pt idx="2">
                  <c:v>7337.5</c:v>
                </c:pt>
                <c:pt idx="3">
                  <c:v>1484.5</c:v>
                </c:pt>
                <c:pt idx="4">
                  <c:v>2317.6</c:v>
                </c:pt>
                <c:pt idx="5">
                  <c:v>325.60000000000002</c:v>
                </c:pt>
              </c:numCache>
            </c:numRef>
          </c:val>
        </c:ser>
        <c:dLbls>
          <c:showCatName val="1"/>
        </c:dLbls>
      </c:pie3D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42884476519086817"/>
          <c:w val="1"/>
          <c:h val="0.2475454051389644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dPt>
            <c:idx val="3"/>
          </c:dPt>
          <c:dLbls>
            <c:dLbl>
              <c:idx val="0"/>
              <c:layout>
                <c:manualLayout>
                  <c:x val="0.17579903801117988"/>
                  <c:y val="6.420545746388441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348623853211014E-2"/>
                  <c:y val="-2.354200107009103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39449541284339E-3"/>
                  <c:y val="-3.210272873194220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302752293577995E-2"/>
                  <c:y val="-1.712145532370251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МП социальной направленности</c:v>
                </c:pt>
                <c:pt idx="1">
                  <c:v>МП жилищно-коммунального сектора</c:v>
                </c:pt>
                <c:pt idx="2">
                  <c:v>Иные МП</c:v>
                </c:pt>
                <c:pt idx="3">
                  <c:v>Непрограммное направление деятельности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5617.2</c:v>
                </c:pt>
                <c:pt idx="1">
                  <c:v>2230</c:v>
                </c:pt>
                <c:pt idx="2">
                  <c:v>137</c:v>
                </c:pt>
                <c:pt idx="3">
                  <c:v>2346.8000000000002</c:v>
                </c:pt>
              </c:numCache>
            </c:numRef>
          </c:val>
        </c:ser>
        <c:dLbls>
          <c:showVal val="1"/>
        </c:dLbls>
        <c:gapDepth val="0"/>
        <c:shape val="box"/>
        <c:axId val="196450944"/>
        <c:axId val="196457216"/>
        <c:axId val="0"/>
      </c:bar3DChart>
      <c:catAx>
        <c:axId val="196450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457216"/>
        <c:crosses val="autoZero"/>
        <c:lblAlgn val="ctr"/>
        <c:lblOffset val="100"/>
      </c:catAx>
      <c:valAx>
        <c:axId val="1964572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45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Объем </a:t>
            </a:r>
            <a:r>
              <a:rPr lang="ru-RU" dirty="0" smtClean="0"/>
              <a:t>расходов АИП 2019-2021 </a:t>
            </a:r>
            <a:r>
              <a:rPr lang="ru-RU" dirty="0"/>
              <a:t>гг</a:t>
            </a:r>
            <a:r>
              <a:rPr lang="ru-RU" dirty="0" smtClean="0"/>
              <a:t>., млн. руб.</a:t>
            </a:r>
            <a:endParaRPr lang="ru-RU" dirty="0"/>
          </a:p>
        </c:rich>
      </c:tx>
      <c:layout>
        <c:manualLayout>
          <c:xMode val="edge"/>
          <c:yMode val="edge"/>
          <c:x val="0.21754385964912287"/>
          <c:y val="7.375886524822696E-2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94104848736013"/>
          <c:y val="0.23066666666666666"/>
          <c:w val="0.87928702168807893"/>
          <c:h val="0.5842416931926062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бюджета городского округа "Город Калининград"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FFFFFF"/>
              </a:solidFill>
            </a:ln>
            <a:effectLst/>
            <a:sp3d>
              <a:contourClr>
                <a:srgbClr val="FFFFFF"/>
              </a:contourClr>
            </a:sp3d>
          </c:spPr>
          <c:dLbls>
            <c:dLbl>
              <c:idx val="0"/>
              <c:layout>
                <c:manualLayout>
                  <c:x val="-5.0438596491228095E-2"/>
                  <c:y val="-5.10638297872340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157894736842106E-2"/>
                  <c:y val="-4.255319148936170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3.971631205673769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684.5</c:v>
                </c:pt>
                <c:pt idx="1">
                  <c:v>550.9</c:v>
                </c:pt>
                <c:pt idx="2">
                  <c:v>189.7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вышестроящих бюджетов и иные источники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2000"/>
                  </a:schemeClr>
                </a:gs>
                <a:gs pos="100000">
                  <a:schemeClr val="accent2"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-2.6315789473684213E-2"/>
                  <c:y val="-5.95744680851064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1705,1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157894736842188E-2"/>
                  <c:y val="-4.82269503546099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1451,3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85964912280541E-3"/>
                  <c:y val="-9.92907801418440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813,1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1705.1</c:v>
                </c:pt>
                <c:pt idx="1">
                  <c:v>1451.3</c:v>
                </c:pt>
                <c:pt idx="2">
                  <c:v>813.1</c:v>
                </c:pt>
              </c:numCache>
            </c:numRef>
          </c:val>
        </c:ser>
        <c:dLbls>
          <c:showVal val="1"/>
        </c:dLbls>
        <c:shape val="box"/>
        <c:axId val="186402688"/>
        <c:axId val="186404224"/>
        <c:axId val="185984320"/>
      </c:bar3DChart>
      <c:catAx>
        <c:axId val="186402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404224"/>
        <c:crosses val="autoZero"/>
        <c:auto val="1"/>
        <c:lblAlgn val="ctr"/>
        <c:lblOffset val="100"/>
      </c:catAx>
      <c:valAx>
        <c:axId val="186404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402688"/>
        <c:crosses val="autoZero"/>
        <c:crossBetween val="between"/>
      </c:valAx>
      <c:serAx>
        <c:axId val="185984320"/>
        <c:scaling>
          <c:orientation val="minMax"/>
        </c:scaling>
        <c:delete val="1"/>
        <c:axPos val="b"/>
        <c:majorTickMark val="none"/>
        <c:tickLblPos val="none"/>
        <c:crossAx val="186404224"/>
        <c:crosses val="autoZero"/>
      </c:ser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dLbl>
              <c:idx val="1"/>
              <c:layout>
                <c:manualLayout>
                  <c:x val="0"/>
                  <c:y val="-3.346599099914173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788430385316864E-3"/>
                  <c:y val="-5.35455855986266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9114242224513125E-17"/>
                  <c:y val="-6.023878379845496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576860770633733E-3"/>
                  <c:y val="-4.90834534654078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7764.9</c:v>
                </c:pt>
                <c:pt idx="1">
                  <c:v>1642.9</c:v>
                </c:pt>
                <c:pt idx="2">
                  <c:v>3327.7</c:v>
                </c:pt>
                <c:pt idx="3">
                  <c:v>755.8</c:v>
                </c:pt>
                <c:pt idx="4">
                  <c:v>352.1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dLbl>
              <c:idx val="1"/>
              <c:layout>
                <c:manualLayout>
                  <c:x val="3.2365291155950194E-3"/>
                  <c:y val="-3.792812313236062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576860770632935E-3"/>
                  <c:y val="-8.701157659776838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9114242224513125E-17"/>
                  <c:y val="-6.02387837984548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788430385316864E-3"/>
                  <c:y val="-5.354558559862665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7337.5</c:v>
                </c:pt>
                <c:pt idx="1">
                  <c:v>1484.5</c:v>
                </c:pt>
                <c:pt idx="2">
                  <c:v>2317.6</c:v>
                </c:pt>
                <c:pt idx="3">
                  <c:v>748.8</c:v>
                </c:pt>
                <c:pt idx="4">
                  <c:v>325.60000000000002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dLbls>
            <c:dLbl>
              <c:idx val="1"/>
              <c:layout>
                <c:manualLayout>
                  <c:x val="3.2365291155950588E-3"/>
                  <c:y val="-6.023878379845496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153721541266668E-3"/>
                  <c:y val="-8.254944446454938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576860770633733E-3"/>
                  <c:y val="-4.462132133218887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788430385315283E-3"/>
                  <c:y val="-4.908345346540776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7519.3</c:v>
                </c:pt>
                <c:pt idx="1">
                  <c:v>1297.5</c:v>
                </c:pt>
                <c:pt idx="2">
                  <c:v>2105.5</c:v>
                </c:pt>
                <c:pt idx="3">
                  <c:v>1666.4</c:v>
                </c:pt>
                <c:pt idx="4">
                  <c:v>331.9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dLbls>
            <c:dLbl>
              <c:idx val="1"/>
              <c:layout>
                <c:manualLayout>
                  <c:x val="4.3153721541266668E-3"/>
                  <c:y val="-7.585624626472116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788430385316863E-2"/>
                  <c:y val="-9.816690693081563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3942151926584317E-3"/>
                  <c:y val="-5.57766516652361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6.470091593167387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7676.7</c:v>
                </c:pt>
                <c:pt idx="1">
                  <c:v>1046.4000000000001</c:v>
                </c:pt>
                <c:pt idx="2">
                  <c:v>1678.2</c:v>
                </c:pt>
                <c:pt idx="3">
                  <c:v>2798.7</c:v>
                </c:pt>
                <c:pt idx="4">
                  <c:v>308</c:v>
                </c:pt>
              </c:numCache>
            </c:numRef>
          </c:val>
        </c:ser>
        <c:dLbls>
          <c:showVal val="1"/>
        </c:dLbls>
        <c:shape val="box"/>
        <c:axId val="185025280"/>
        <c:axId val="185026816"/>
        <c:axId val="0"/>
      </c:bar3DChart>
      <c:catAx>
        <c:axId val="185025280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026816"/>
        <c:crosses val="autoZero"/>
        <c:auto val="1"/>
        <c:lblAlgn val="ctr"/>
        <c:lblOffset val="100"/>
      </c:catAx>
      <c:valAx>
        <c:axId val="185026816"/>
        <c:scaling>
          <c:orientation val="minMax"/>
          <c:max val="6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025280"/>
        <c:crosses val="autoZero"/>
        <c:crossBetween val="between"/>
        <c:minorUnit val="500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Доля Калининграда в Калининградской </a:t>
            </a:r>
            <a:r>
              <a:rPr lang="ru-RU" sz="2400" b="1" i="0" u="none" strike="noStrike" kern="1200" baseline="0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области                                  </a:t>
            </a: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(I полугодие 2018 г. в %  к соответствующему периоду </a:t>
            </a:r>
            <a:r>
              <a:rPr lang="ru-RU" sz="2400" b="1" i="0" u="none" strike="noStrike" kern="1200" baseline="0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2017г</a:t>
            </a: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defRPr>
            </a:pPr>
            <a:endParaRPr lang="ru-RU" sz="2400" b="1" i="0" u="none" strike="noStrike" kern="1200" baseline="0" dirty="0">
              <a:solidFill>
                <a:schemeClr val="accent1">
                  <a:lumMod val="50000"/>
                </a:schemeClr>
              </a:solidFill>
              <a:latin typeface="Arial Cyr"/>
              <a:ea typeface="Arial Cyr"/>
              <a:cs typeface="Arial Cyr"/>
            </a:endParaRPr>
          </a:p>
        </c:rich>
      </c:tx>
      <c:layout>
        <c:manualLayout>
          <c:xMode val="edge"/>
          <c:yMode val="edge"/>
          <c:x val="4.262824811132185E-3"/>
          <c:y val="5.9399649800688695E-2"/>
        </c:manualLayout>
      </c:layout>
      <c:spPr>
        <a:noFill/>
        <a:ln w="25373">
          <a:noFill/>
        </a:ln>
      </c:spPr>
    </c:title>
    <c:plotArea>
      <c:layout>
        <c:manualLayout>
          <c:layoutTarget val="inner"/>
          <c:xMode val="edge"/>
          <c:yMode val="edge"/>
          <c:x val="0.30636498904790199"/>
          <c:y val="0.28429709640253797"/>
          <c:w val="0.35013676818378237"/>
          <c:h val="0.60690915656000155"/>
        </c:manualLayout>
      </c:layout>
      <c:radarChart>
        <c:radarStyle val="marker"/>
        <c:ser>
          <c:idx val="0"/>
          <c:order val="0"/>
          <c:tx>
            <c:strRef>
              <c:f>Sheet1!$A$2</c:f>
              <c:strCache>
                <c:ptCount val="1"/>
                <c:pt idx="0">
                  <c:v>2018</c:v>
                </c:pt>
              </c:strCache>
            </c:strRef>
          </c:tx>
          <c:spPr>
            <a:ln w="25373">
              <a:solidFill>
                <a:srgbClr val="00336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3.5277385208547909E-2"/>
                  <c:y val="4.153108125795164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085579783236851E-2"/>
                  <c:y val="-1.622966159921574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855919252699214E-2"/>
                  <c:y val="-2.837741798249882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581151185226967E-2"/>
                  <c:y val="-6.522480495831783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573610959528977E-2"/>
                  <c:y val="-3.17261024067102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075505371575215"/>
                  <c:y val="-8.750743109265998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4396917499288065E-3"/>
                  <c:y val="-5.697445932347315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6126832803973032E-3"/>
                  <c:y val="-1.946733377631882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2069232991942899E-2"/>
                  <c:y val="-5.768874022369698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 w="25373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8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Кол-во субъектов хозяйственной деятельности</c:v>
                </c:pt>
                <c:pt idx="1">
                  <c:v>Оборот розничной торговли</c:v>
                </c:pt>
                <c:pt idx="2">
                  <c:v>Объем платных услуг населению</c:v>
                </c:pt>
                <c:pt idx="3">
                  <c:v>Объем работ по договорам строительного подряда</c:v>
                </c:pt>
                <c:pt idx="4">
                  <c:v>Введено жилых домов</c:v>
                </c:pt>
                <c:pt idx="5">
                  <c:v>Отгружено товаров в промпроизводстве</c:v>
                </c:pt>
                <c:pt idx="6">
                  <c:v>Перевезено грузов </c:v>
                </c:pt>
                <c:pt idx="7">
                  <c:v>Грузооборот транспорта</c:v>
                </c:pt>
                <c:pt idx="8">
                  <c:v>Оборот общественного питания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69.7</c:v>
                </c:pt>
                <c:pt idx="1">
                  <c:v>71.8</c:v>
                </c:pt>
                <c:pt idx="2" formatCode="0.0">
                  <c:v>85.2</c:v>
                </c:pt>
                <c:pt idx="3">
                  <c:v>26.6</c:v>
                </c:pt>
                <c:pt idx="4" formatCode="0.0">
                  <c:v>46.5</c:v>
                </c:pt>
                <c:pt idx="5">
                  <c:v>65.8</c:v>
                </c:pt>
                <c:pt idx="6" formatCode="0.0">
                  <c:v>64.400000000000006</c:v>
                </c:pt>
                <c:pt idx="7" formatCode="0.0">
                  <c:v>86</c:v>
                </c:pt>
                <c:pt idx="8">
                  <c:v>50.8</c:v>
                </c:pt>
              </c:numCache>
            </c:numRef>
          </c:val>
        </c:ser>
        <c:dLbls/>
        <c:axId val="135137536"/>
        <c:axId val="135147520"/>
      </c:radarChart>
      <c:catAx>
        <c:axId val="135137536"/>
        <c:scaling>
          <c:orientation val="minMax"/>
        </c:scaling>
        <c:axPos val="b"/>
        <c:majorGridlines>
          <c:spPr>
            <a:ln w="3172">
              <a:solidFill>
                <a:srgbClr val="003366"/>
              </a:solidFill>
              <a:prstDash val="solid"/>
            </a:ln>
          </c:spPr>
        </c:majorGridlines>
        <c:numFmt formatCode="General" sourceLinked="1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5147520"/>
        <c:crosses val="autoZero"/>
        <c:lblAlgn val="ctr"/>
        <c:lblOffset val="100"/>
      </c:catAx>
      <c:valAx>
        <c:axId val="135147520"/>
        <c:scaling>
          <c:orientation val="minMax"/>
          <c:max val="100"/>
          <c:min val="0"/>
        </c:scaling>
        <c:axPos val="l"/>
        <c:majorGridlines>
          <c:spPr>
            <a:ln w="12687">
              <a:solidFill>
                <a:srgbClr val="003366"/>
              </a:solidFill>
              <a:prstDash val="sysDash"/>
            </a:ln>
          </c:spPr>
        </c:majorGridlines>
        <c:numFmt formatCode="0.0" sourceLinked="0"/>
        <c:majorTickMark val="cross"/>
        <c:tickLblPos val="nextTo"/>
        <c:spPr>
          <a:ln w="3172">
            <a:solidFill>
              <a:srgbClr val="003366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3366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5137536"/>
        <c:crosses val="autoZero"/>
        <c:crossBetween val="between"/>
        <c:majorUnit val="20"/>
        <c:minorUnit val="5"/>
      </c:valAx>
      <c:spPr>
        <a:noFill/>
        <a:ln w="2537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074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Основные экономические показатели
(</a:t>
            </a:r>
            <a:r>
              <a:rPr lang="en-US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I </a:t>
            </a: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полугодие 2018 г. в %  к соответствующему периоду </a:t>
            </a:r>
            <a:r>
              <a:rPr lang="ru-RU" sz="2400" b="1" i="0" u="none" strike="noStrike" kern="1200" baseline="0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2017г</a:t>
            </a: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.)</a:t>
            </a:r>
          </a:p>
        </c:rich>
      </c:tx>
      <c:layout>
        <c:manualLayout>
          <c:xMode val="edge"/>
          <c:yMode val="edge"/>
          <c:x val="0.14040114613180538"/>
          <c:y val="0"/>
        </c:manualLayout>
      </c:layout>
      <c:spPr>
        <a:noFill/>
        <a:ln w="25390">
          <a:noFill/>
        </a:ln>
      </c:spPr>
    </c:title>
    <c:plotArea>
      <c:layout>
        <c:manualLayout>
          <c:layoutTarget val="inner"/>
          <c:xMode val="edge"/>
          <c:yMode val="edge"/>
          <c:x val="0.27793696275071661"/>
          <c:y val="0.26277372262773724"/>
          <c:w val="0.70487106017191981"/>
          <c:h val="0.66788321167883336"/>
        </c:manualLayout>
      </c:layout>
      <c:barChart>
        <c:barDir val="bar"/>
        <c:grouping val="clustered"/>
        <c:ser>
          <c:idx val="1"/>
          <c:order val="0"/>
          <c:tx>
            <c:strRef>
              <c:f>Sheet1!$B$1</c:f>
              <c:strCache>
                <c:ptCount val="1"/>
                <c:pt idx="0">
                  <c:v>Калининград</c:v>
                </c:pt>
              </c:strCache>
            </c:strRef>
          </c:tx>
          <c:spPr>
            <a:solidFill>
              <a:srgbClr val="023E80"/>
            </a:solidFill>
            <a:ln w="25390">
              <a:noFill/>
            </a:ln>
          </c:spPr>
          <c:dLbls>
            <c:spPr>
              <a:noFill/>
              <a:ln w="25390">
                <a:noFill/>
              </a:ln>
            </c:spPr>
            <c:txPr>
              <a:bodyPr/>
              <a:lstStyle/>
              <a:p>
                <a:pPr>
                  <a:defRPr sz="1000" b="1" i="1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Обрабатывающие производства</c:v>
                </c:pt>
                <c:pt idx="1">
                  <c:v>Обеспечение электрической энергией,газом и паром; кондиционирование воздуха</c:v>
                </c:pt>
                <c:pt idx="2">
                  <c:v>Грузооборот автотранспорта</c:v>
                </c:pt>
                <c:pt idx="3">
                  <c:v>Объем работ по договорам строительного подряда</c:v>
                </c:pt>
                <c:pt idx="4">
                  <c:v>Введено в действие жилых домов</c:v>
                </c:pt>
                <c:pt idx="5">
                  <c:v>Оборот розничной торговли </c:v>
                </c:pt>
                <c:pt idx="6">
                  <c:v>Оборот общественного питания</c:v>
                </c:pt>
              </c:strCache>
            </c:strRef>
          </c:cat>
          <c:val>
            <c:numRef>
              <c:f>Sheet1!$B$2:$B$8</c:f>
              <c:numCache>
                <c:formatCode>#,##0.0</c:formatCode>
                <c:ptCount val="7"/>
                <c:pt idx="0">
                  <c:v>131.9</c:v>
                </c:pt>
                <c:pt idx="1">
                  <c:v>101.1</c:v>
                </c:pt>
                <c:pt idx="2">
                  <c:v>114.6</c:v>
                </c:pt>
                <c:pt idx="3">
                  <c:v>110.4</c:v>
                </c:pt>
                <c:pt idx="4" formatCode="0.0">
                  <c:v>126.1</c:v>
                </c:pt>
                <c:pt idx="5" formatCode="0.0">
                  <c:v>111.4</c:v>
                </c:pt>
                <c:pt idx="6">
                  <c:v>111.6</c:v>
                </c:pt>
              </c:numCache>
            </c:numRef>
          </c:val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В целом по области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25390">
              <a:noFill/>
            </a:ln>
          </c:spPr>
          <c:dLbls>
            <c:spPr>
              <a:noFill/>
              <a:ln w="25390">
                <a:noFill/>
              </a:ln>
            </c:spPr>
            <c:txPr>
              <a:bodyPr/>
              <a:lstStyle/>
              <a:p>
                <a:pPr>
                  <a:defRPr sz="1000" b="1" i="1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Обрабатывающие производства</c:v>
                </c:pt>
                <c:pt idx="1">
                  <c:v>Обеспечение электрической энергией,газом и паром; кондиционирование воздуха</c:v>
                </c:pt>
                <c:pt idx="2">
                  <c:v>Грузооборот автотранспорта</c:v>
                </c:pt>
                <c:pt idx="3">
                  <c:v>Объем работ по договорам строительного подряда</c:v>
                </c:pt>
                <c:pt idx="4">
                  <c:v>Введено в действие жилых домов</c:v>
                </c:pt>
                <c:pt idx="5">
                  <c:v>Оборот розничной торговли </c:v>
                </c:pt>
                <c:pt idx="6">
                  <c:v>Оборот общественного питания</c:v>
                </c:pt>
              </c:strCache>
            </c:strRef>
          </c:cat>
          <c:val>
            <c:numRef>
              <c:f>Sheet1!$C$2:$C$8</c:f>
              <c:numCache>
                <c:formatCode>#,##0.0</c:formatCode>
                <c:ptCount val="7"/>
                <c:pt idx="0">
                  <c:v>120.5</c:v>
                </c:pt>
                <c:pt idx="1">
                  <c:v>129.1</c:v>
                </c:pt>
                <c:pt idx="2">
                  <c:v>109.9</c:v>
                </c:pt>
                <c:pt idx="3">
                  <c:v>164.7</c:v>
                </c:pt>
                <c:pt idx="4" formatCode="0.0">
                  <c:v>134.69999999999999</c:v>
                </c:pt>
                <c:pt idx="5" formatCode="0.0">
                  <c:v>126.5</c:v>
                </c:pt>
                <c:pt idx="6">
                  <c:v>106.7</c:v>
                </c:pt>
              </c:numCache>
            </c:numRef>
          </c:val>
        </c:ser>
        <c:dLbls>
          <c:showVal val="1"/>
        </c:dLbls>
        <c:gapWidth val="30"/>
        <c:axId val="135194496"/>
        <c:axId val="135196032"/>
      </c:barChart>
      <c:catAx>
        <c:axId val="135194496"/>
        <c:scaling>
          <c:orientation val="maxMin"/>
        </c:scaling>
        <c:axPos val="l"/>
        <c:numFmt formatCode="General" sourceLinked="1"/>
        <c:tickLblPos val="nextTo"/>
        <c:spPr>
          <a:ln w="38084">
            <a:solidFill>
              <a:srgbClr val="FF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5196032"/>
        <c:crossesAt val="35"/>
        <c:auto val="1"/>
        <c:lblAlgn val="ctr"/>
        <c:lblOffset val="100"/>
        <c:tickLblSkip val="1"/>
        <c:tickMarkSkip val="1"/>
      </c:catAx>
      <c:valAx>
        <c:axId val="135196032"/>
        <c:scaling>
          <c:orientation val="minMax"/>
          <c:max val="200"/>
          <c:min val="35"/>
        </c:scaling>
        <c:axPos val="t"/>
        <c:majorGridlines>
          <c:spPr>
            <a:ln w="12695">
              <a:solidFill>
                <a:srgbClr val="FF0000"/>
              </a:solidFill>
              <a:prstDash val="sysDash"/>
            </a:ln>
          </c:spPr>
        </c:majorGridlines>
        <c:numFmt formatCode="0" sourceLinked="0"/>
        <c:tickLblPos val="nextTo"/>
        <c:spPr>
          <a:ln w="38084">
            <a:solidFill>
              <a:srgbClr val="FF0000"/>
            </a:solidFill>
            <a:prstDash val="solid"/>
          </a:ln>
        </c:spPr>
        <c:txPr>
          <a:bodyPr rot="0" vert="horz"/>
          <a:lstStyle/>
          <a:p>
            <a:pPr>
              <a:defRPr sz="1200" b="1" i="1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5194496"/>
        <c:crosses val="autoZero"/>
        <c:crossBetween val="between"/>
        <c:majorUnit val="25"/>
        <c:minorUnit val="5"/>
      </c:valAx>
      <c:spPr>
        <a:noFill/>
        <a:ln w="25390">
          <a:noFill/>
        </a:ln>
      </c:spPr>
    </c:plotArea>
    <c:legend>
      <c:legendPos val="b"/>
      <c:layout>
        <c:manualLayout>
          <c:xMode val="edge"/>
          <c:yMode val="edge"/>
          <c:x val="0.19727656164079041"/>
          <c:y val="0.94687932379059669"/>
          <c:w val="0.60544687671841924"/>
          <c:h val="5.3120676209403535E-2"/>
        </c:manualLayout>
      </c:layout>
      <c:spPr>
        <a:noFill/>
        <a:ln w="2539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825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31526073424527434"/>
          <c:y val="1.1587152081141311E-2"/>
          <c:w val="0.68473926575472577"/>
          <c:h val="0.6925067966304396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Добыча полезных ископаемых</c:v>
                </c:pt>
              </c:strCache>
            </c:strRef>
          </c:tx>
          <c:spPr>
            <a:ln w="25385">
              <a:solidFill>
                <a:srgbClr val="00336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336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Sheet1!$B$1:$L$1</c:f>
              <c:strCache>
                <c:ptCount val="11"/>
                <c:pt idx="0">
                  <c:v>6мес.                                                                                                                                                                                 2008</c:v>
                </c:pt>
                <c:pt idx="1">
                  <c:v>6мес.                                                                                                                                                                                     2009</c:v>
                </c:pt>
                <c:pt idx="2">
                  <c:v>6 мес.                                                                                                                                               2010</c:v>
                </c:pt>
                <c:pt idx="3">
                  <c:v> 6 мес.                                                                                                                                                                                       2011</c:v>
                </c:pt>
                <c:pt idx="4">
                  <c:v>6 мес.                                                                                                                                                                                                    2012</c:v>
                </c:pt>
                <c:pt idx="5">
                  <c:v>6 мес.                                                                                                                                                                                 2013</c:v>
                </c:pt>
                <c:pt idx="6">
                  <c:v>6 мес.                                                                                                                                                                           2014</c:v>
                </c:pt>
                <c:pt idx="7">
                  <c:v>6 мес.                                                                                                                2015</c:v>
                </c:pt>
                <c:pt idx="8">
                  <c:v>6 мес.                                                                                                                                           2016</c:v>
                </c:pt>
                <c:pt idx="9">
                  <c:v>6мес. 2017</c:v>
                </c:pt>
                <c:pt idx="10">
                  <c:v>6мес. 2018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 formatCode="0.0">
                  <c:v>149</c:v>
                </c:pt>
                <c:pt idx="1">
                  <c:v>66.8</c:v>
                </c:pt>
                <c:pt idx="2">
                  <c:v>99.8</c:v>
                </c:pt>
                <c:pt idx="3" formatCode="0.0">
                  <c:v>255</c:v>
                </c:pt>
                <c:pt idx="4" formatCode="#,##0.0">
                  <c:v>100.6</c:v>
                </c:pt>
                <c:pt idx="5">
                  <c:v>89.2</c:v>
                </c:pt>
                <c:pt idx="6">
                  <c:v>96.8</c:v>
                </c:pt>
                <c:pt idx="7">
                  <c:v>116.9</c:v>
                </c:pt>
                <c:pt idx="8" formatCode="0.0">
                  <c:v>91.9</c:v>
                </c:pt>
                <c:pt idx="9">
                  <c:v>89.8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Обрабатывающие производства</c:v>
                </c:pt>
              </c:strCache>
            </c:strRef>
          </c:tx>
          <c:spPr>
            <a:ln w="25385">
              <a:solidFill>
                <a:srgbClr val="8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Sheet1!$B$1:$L$1</c:f>
              <c:strCache>
                <c:ptCount val="11"/>
                <c:pt idx="0">
                  <c:v>6мес.                                                                                                                                                                                 2008</c:v>
                </c:pt>
                <c:pt idx="1">
                  <c:v>6мес.                                                                                                                                                                                     2009</c:v>
                </c:pt>
                <c:pt idx="2">
                  <c:v>6 мес.                                                                                                                                               2010</c:v>
                </c:pt>
                <c:pt idx="3">
                  <c:v> 6 мес.                                                                                                                                                                                       2011</c:v>
                </c:pt>
                <c:pt idx="4">
                  <c:v>6 мес.                                                                                                                                                                                                    2012</c:v>
                </c:pt>
                <c:pt idx="5">
                  <c:v>6 мес.                                                                                                                                                                                 2013</c:v>
                </c:pt>
                <c:pt idx="6">
                  <c:v>6 мес.                                                                                                                                                                           2014</c:v>
                </c:pt>
                <c:pt idx="7">
                  <c:v>6 мес.                                                                                                                2015</c:v>
                </c:pt>
                <c:pt idx="8">
                  <c:v>6 мес.                                                                                                                                           2016</c:v>
                </c:pt>
                <c:pt idx="9">
                  <c:v>6мес. 2017</c:v>
                </c:pt>
                <c:pt idx="10">
                  <c:v>6мес. 2018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155.69999999999999</c:v>
                </c:pt>
                <c:pt idx="1">
                  <c:v>77.5</c:v>
                </c:pt>
                <c:pt idx="2">
                  <c:v>126.5</c:v>
                </c:pt>
                <c:pt idx="3" formatCode="0.0">
                  <c:v>176.5</c:v>
                </c:pt>
                <c:pt idx="4" formatCode="#,##0.0">
                  <c:v>120.5</c:v>
                </c:pt>
                <c:pt idx="5">
                  <c:v>111.1</c:v>
                </c:pt>
                <c:pt idx="6">
                  <c:v>115.8</c:v>
                </c:pt>
                <c:pt idx="7" formatCode="0.0">
                  <c:v>61.3</c:v>
                </c:pt>
                <c:pt idx="8" formatCode="0.0">
                  <c:v>119.5</c:v>
                </c:pt>
                <c:pt idx="9">
                  <c:v>112.7</c:v>
                </c:pt>
                <c:pt idx="10">
                  <c:v>131.9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Обеспечение электрической энергией, газом и паром, кондиционирование воздуха</c:v>
                </c:pt>
              </c:strCache>
            </c:strRef>
          </c:tx>
          <c:spPr>
            <a:ln w="25385">
              <a:solidFill>
                <a:srgbClr val="33996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8000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cat>
            <c:strRef>
              <c:f>Sheet1!$B$1:$L$1</c:f>
              <c:strCache>
                <c:ptCount val="11"/>
                <c:pt idx="0">
                  <c:v>6мес.                                                                                                                                                                                 2008</c:v>
                </c:pt>
                <c:pt idx="1">
                  <c:v>6мес.                                                                                                                                                                                     2009</c:v>
                </c:pt>
                <c:pt idx="2">
                  <c:v>6 мес.                                                                                                                                               2010</c:v>
                </c:pt>
                <c:pt idx="3">
                  <c:v> 6 мес.                                                                                                                                                                                       2011</c:v>
                </c:pt>
                <c:pt idx="4">
                  <c:v>6 мес.                                                                                                                                                                                                    2012</c:v>
                </c:pt>
                <c:pt idx="5">
                  <c:v>6 мес.                                                                                                                                                                                 2013</c:v>
                </c:pt>
                <c:pt idx="6">
                  <c:v>6 мес.                                                                                                                                                                           2014</c:v>
                </c:pt>
                <c:pt idx="7">
                  <c:v>6 мес.                                                                                                                2015</c:v>
                </c:pt>
                <c:pt idx="8">
                  <c:v>6 мес.                                                                                                                                           2016</c:v>
                </c:pt>
                <c:pt idx="9">
                  <c:v>6мес. 2017</c:v>
                </c:pt>
                <c:pt idx="10">
                  <c:v>6мес. 2018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  <c:pt idx="0">
                  <c:v>120.3</c:v>
                </c:pt>
                <c:pt idx="1">
                  <c:v>113.3</c:v>
                </c:pt>
                <c:pt idx="2">
                  <c:v>101.1</c:v>
                </c:pt>
                <c:pt idx="3">
                  <c:v>142.9</c:v>
                </c:pt>
                <c:pt idx="4" formatCode="#,##0.0">
                  <c:v>73.900000000000006</c:v>
                </c:pt>
                <c:pt idx="5">
                  <c:v>101.1</c:v>
                </c:pt>
                <c:pt idx="6">
                  <c:v>107.8</c:v>
                </c:pt>
                <c:pt idx="7">
                  <c:v>97.9</c:v>
                </c:pt>
                <c:pt idx="8">
                  <c:v>116.8</c:v>
                </c:pt>
                <c:pt idx="9">
                  <c:v>116.2</c:v>
                </c:pt>
                <c:pt idx="10">
                  <c:v>101.1</c:v>
                </c:pt>
              </c:numCache>
            </c:numRef>
          </c:val>
          <c:smooth val="1"/>
        </c:ser>
        <c:dLbls/>
        <c:dropLines>
          <c:spPr>
            <a:ln w="12692">
              <a:solidFill>
                <a:srgbClr val="969696"/>
              </a:solidFill>
              <a:prstDash val="solid"/>
            </a:ln>
          </c:spPr>
        </c:dropLines>
        <c:marker val="1"/>
        <c:axId val="134621440"/>
        <c:axId val="134622592"/>
      </c:lineChart>
      <c:catAx>
        <c:axId val="134621440"/>
        <c:scaling>
          <c:orientation val="minMax"/>
        </c:scaling>
        <c:axPos val="b"/>
        <c:numFmt formatCode="General" sourceLinked="1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622592"/>
        <c:crosses val="autoZero"/>
        <c:auto val="1"/>
        <c:lblAlgn val="ctr"/>
        <c:lblOffset val="100"/>
        <c:tickMarkSkip val="1"/>
      </c:catAx>
      <c:valAx>
        <c:axId val="134622592"/>
        <c:scaling>
          <c:orientation val="minMax"/>
          <c:max val="275"/>
          <c:min val="25"/>
        </c:scaling>
        <c:axPos val="l"/>
        <c:majorGridlines>
          <c:spPr>
            <a:ln w="12692">
              <a:solidFill>
                <a:srgbClr val="969696"/>
              </a:solidFill>
              <a:prstDash val="solid"/>
            </a:ln>
          </c:spPr>
        </c:majorGridlines>
        <c:numFmt formatCode="0.0" sourceLinked="1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621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3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</c:dTable>
      <c:spPr>
        <a:noFill/>
        <a:ln w="12692">
          <a:solidFill>
            <a:srgbClr val="969696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Динамика ввода в действие жилых </a:t>
            </a:r>
            <a:r>
              <a:rPr lang="ru-RU" sz="2400" b="1" i="0" u="none" strike="noStrike" kern="1200" baseline="0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домов (</a:t>
            </a:r>
            <a:r>
              <a:rPr lang="en-US" sz="2400" b="1" i="0" u="none" strike="noStrike" kern="1200" baseline="0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I </a:t>
            </a:r>
            <a:r>
              <a:rPr lang="ru-RU" sz="2400" b="1" i="0" u="none" strike="noStrike" kern="1200" baseline="0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полугодие 2018 г. в %  к соответствующему периоду 2017 г.)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i="0" u="none" strike="noStrike" kern="1200" baseline="0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,  </a:t>
            </a: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тыс. кв. м</a:t>
            </a:r>
          </a:p>
        </c:rich>
      </c:tx>
      <c:layout>
        <c:manualLayout>
          <c:xMode val="edge"/>
          <c:yMode val="edge"/>
          <c:x val="0.1319503889367484"/>
          <c:y val="7.8386352133713554E-3"/>
        </c:manualLayout>
      </c:layout>
      <c:spPr>
        <a:noFill/>
        <a:ln w="25363">
          <a:noFill/>
        </a:ln>
      </c:spPr>
    </c:title>
    <c:plotArea>
      <c:layout>
        <c:manualLayout>
          <c:layoutTarget val="inner"/>
          <c:xMode val="edge"/>
          <c:yMode val="edge"/>
          <c:x val="9.8217229051052637E-2"/>
          <c:y val="0.1778206742460714"/>
          <c:w val="0.83524027459954286"/>
          <c:h val="0.59360580305891952"/>
        </c:manualLayout>
      </c:layout>
      <c:lineChart>
        <c:grouping val="standard"/>
        <c:ser>
          <c:idx val="4"/>
          <c:order val="0"/>
          <c:tx>
            <c:strRef>
              <c:f>Sheet1!$A$2</c:f>
              <c:strCache>
                <c:ptCount val="1"/>
                <c:pt idx="0">
                  <c:v>2012</c:v>
                </c:pt>
              </c:strCache>
            </c:strRef>
          </c:tx>
          <c:spPr>
            <a:ln w="25363">
              <a:solidFill>
                <a:srgbClr val="0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I-II</c:v>
                </c:pt>
                <c:pt idx="2">
                  <c:v>I-III</c:v>
                </c:pt>
                <c:pt idx="3">
                  <c:v>I-IV</c:v>
                </c:pt>
                <c:pt idx="4">
                  <c:v>I-V</c:v>
                </c:pt>
                <c:pt idx="5">
                  <c:v>I-VI</c:v>
                </c:pt>
                <c:pt idx="6">
                  <c:v>I-VII</c:v>
                </c:pt>
                <c:pt idx="7">
                  <c:v>I-VIII</c:v>
                </c:pt>
                <c:pt idx="8">
                  <c:v>I-IX</c:v>
                </c:pt>
                <c:pt idx="9">
                  <c:v>I-X</c:v>
                </c:pt>
                <c:pt idx="10">
                  <c:v>I-XI</c:v>
                </c:pt>
                <c:pt idx="11">
                  <c:v>I-XII</c:v>
                </c:pt>
              </c:strCache>
            </c:strRef>
          </c:cat>
          <c:val>
            <c:numRef>
              <c:f>Sheet1!$B$2:$M$2</c:f>
              <c:numCache>
                <c:formatCode>0.0</c:formatCode>
                <c:ptCount val="12"/>
                <c:pt idx="0">
                  <c:v>2.6</c:v>
                </c:pt>
                <c:pt idx="1">
                  <c:v>7.1</c:v>
                </c:pt>
                <c:pt idx="2">
                  <c:v>14.8</c:v>
                </c:pt>
                <c:pt idx="3">
                  <c:v>28.9</c:v>
                </c:pt>
                <c:pt idx="4">
                  <c:v>51.9</c:v>
                </c:pt>
                <c:pt idx="5">
                  <c:v>148.5</c:v>
                </c:pt>
                <c:pt idx="6">
                  <c:v>152.05800000000002</c:v>
                </c:pt>
                <c:pt idx="7">
                  <c:v>186.1</c:v>
                </c:pt>
                <c:pt idx="8">
                  <c:v>216.536</c:v>
                </c:pt>
                <c:pt idx="9">
                  <c:v>260.8</c:v>
                </c:pt>
                <c:pt idx="10">
                  <c:v>297.7</c:v>
                </c:pt>
                <c:pt idx="11">
                  <c:v>399.1</c:v>
                </c:pt>
              </c:numCache>
            </c:numRef>
          </c:val>
          <c:smooth val="1"/>
        </c:ser>
        <c:ser>
          <c:idx val="5"/>
          <c:order val="1"/>
          <c:tx>
            <c:strRef>
              <c:f>Sheet1!$A$3</c:f>
              <c:strCache>
                <c:ptCount val="1"/>
                <c:pt idx="0">
                  <c:v>2013</c:v>
                </c:pt>
              </c:strCache>
            </c:strRef>
          </c:tx>
          <c:spPr>
            <a:ln w="25363">
              <a:solidFill>
                <a:srgbClr val="FF000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I-II</c:v>
                </c:pt>
                <c:pt idx="2">
                  <c:v>I-III</c:v>
                </c:pt>
                <c:pt idx="3">
                  <c:v>I-IV</c:v>
                </c:pt>
                <c:pt idx="4">
                  <c:v>I-V</c:v>
                </c:pt>
                <c:pt idx="5">
                  <c:v>I-VI</c:v>
                </c:pt>
                <c:pt idx="6">
                  <c:v>I-VII</c:v>
                </c:pt>
                <c:pt idx="7">
                  <c:v>I-VIII</c:v>
                </c:pt>
                <c:pt idx="8">
                  <c:v>I-IX</c:v>
                </c:pt>
                <c:pt idx="9">
                  <c:v>I-X</c:v>
                </c:pt>
                <c:pt idx="10">
                  <c:v>I-XI</c:v>
                </c:pt>
                <c:pt idx="11">
                  <c:v>I-XII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6.3</c:v>
                </c:pt>
                <c:pt idx="1">
                  <c:v>11.6</c:v>
                </c:pt>
                <c:pt idx="2">
                  <c:v>42.2</c:v>
                </c:pt>
                <c:pt idx="3">
                  <c:v>60.5</c:v>
                </c:pt>
                <c:pt idx="4">
                  <c:v>76.599999999999994</c:v>
                </c:pt>
                <c:pt idx="5">
                  <c:v>129.6</c:v>
                </c:pt>
                <c:pt idx="6">
                  <c:v>146.4</c:v>
                </c:pt>
                <c:pt idx="7">
                  <c:v>198.5</c:v>
                </c:pt>
                <c:pt idx="8">
                  <c:v>248.3</c:v>
                </c:pt>
                <c:pt idx="9">
                  <c:v>284.60000000000002</c:v>
                </c:pt>
                <c:pt idx="10">
                  <c:v>350.6</c:v>
                </c:pt>
                <c:pt idx="11">
                  <c:v>405.5</c:v>
                </c:pt>
              </c:numCache>
            </c:numRef>
          </c:val>
        </c:ser>
        <c:ser>
          <c:idx val="6"/>
          <c:order val="2"/>
          <c:tx>
            <c:strRef>
              <c:f>Sheet1!$A$4</c:f>
              <c:strCache>
                <c:ptCount val="1"/>
                <c:pt idx="0">
                  <c:v>2014</c:v>
                </c:pt>
              </c:strCache>
            </c:strRef>
          </c:tx>
          <c:spPr>
            <a:ln w="25363">
              <a:solidFill>
                <a:srgbClr val="00CCFF"/>
              </a:solidFill>
              <a:prstDash val="solid"/>
            </a:ln>
          </c:spPr>
          <c:marker>
            <c:symbol val="plus"/>
            <c:size val="6"/>
            <c:spPr>
              <a:noFill/>
              <a:ln>
                <a:solidFill>
                  <a:srgbClr val="008080"/>
                </a:solidFill>
                <a:prstDash val="solid"/>
              </a:ln>
            </c:spPr>
          </c:marker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I-II</c:v>
                </c:pt>
                <c:pt idx="2">
                  <c:v>I-III</c:v>
                </c:pt>
                <c:pt idx="3">
                  <c:v>I-IV</c:v>
                </c:pt>
                <c:pt idx="4">
                  <c:v>I-V</c:v>
                </c:pt>
                <c:pt idx="5">
                  <c:v>I-VI</c:v>
                </c:pt>
                <c:pt idx="6">
                  <c:v>I-VII</c:v>
                </c:pt>
                <c:pt idx="7">
                  <c:v>I-VIII</c:v>
                </c:pt>
                <c:pt idx="8">
                  <c:v>I-IX</c:v>
                </c:pt>
                <c:pt idx="9">
                  <c:v>I-X</c:v>
                </c:pt>
                <c:pt idx="10">
                  <c:v>I-XI</c:v>
                </c:pt>
                <c:pt idx="11">
                  <c:v>I-XII</c:v>
                </c:pt>
              </c:strCache>
            </c:strRef>
          </c:cat>
          <c:val>
            <c:numRef>
              <c:f>Sheet1!$B$4:$M$4</c:f>
              <c:numCache>
                <c:formatCode>0.0</c:formatCode>
                <c:ptCount val="12"/>
                <c:pt idx="0" formatCode="General">
                  <c:v>32.6</c:v>
                </c:pt>
                <c:pt idx="1">
                  <c:v>68</c:v>
                </c:pt>
                <c:pt idx="2" formatCode="General">
                  <c:v>90.1</c:v>
                </c:pt>
                <c:pt idx="3" formatCode="General">
                  <c:v>145.1</c:v>
                </c:pt>
                <c:pt idx="4" formatCode="General">
                  <c:v>186.8</c:v>
                </c:pt>
                <c:pt idx="5" formatCode="General">
                  <c:v>195.6</c:v>
                </c:pt>
                <c:pt idx="6" formatCode="General">
                  <c:v>240.1</c:v>
                </c:pt>
                <c:pt idx="7" formatCode="General">
                  <c:v>262</c:v>
                </c:pt>
                <c:pt idx="8" formatCode="General">
                  <c:v>328.6</c:v>
                </c:pt>
                <c:pt idx="9" formatCode="General">
                  <c:v>365.5</c:v>
                </c:pt>
                <c:pt idx="10" formatCode="General">
                  <c:v>408.7</c:v>
                </c:pt>
                <c:pt idx="11" formatCode="General">
                  <c:v>495.9</c:v>
                </c:pt>
              </c:numCache>
            </c:numRef>
          </c:val>
        </c:ser>
        <c:ser>
          <c:idx val="7"/>
          <c:order val="3"/>
          <c:tx>
            <c:strRef>
              <c:f>Sheet1!$A$5</c:f>
              <c:strCache>
                <c:ptCount val="1"/>
                <c:pt idx="0">
                  <c:v>2015</c:v>
                </c:pt>
              </c:strCache>
            </c:strRef>
          </c:tx>
          <c:spPr>
            <a:ln w="25363">
              <a:solidFill>
                <a:srgbClr val="0000FF"/>
              </a:solidFill>
              <a:prstDash val="solid"/>
            </a:ln>
          </c:spPr>
          <c:marker>
            <c:symbol val="square"/>
            <c:size val="4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I-II</c:v>
                </c:pt>
                <c:pt idx="2">
                  <c:v>I-III</c:v>
                </c:pt>
                <c:pt idx="3">
                  <c:v>I-IV</c:v>
                </c:pt>
                <c:pt idx="4">
                  <c:v>I-V</c:v>
                </c:pt>
                <c:pt idx="5">
                  <c:v>I-VI</c:v>
                </c:pt>
                <c:pt idx="6">
                  <c:v>I-VII</c:v>
                </c:pt>
                <c:pt idx="7">
                  <c:v>I-VIII</c:v>
                </c:pt>
                <c:pt idx="8">
                  <c:v>I-IX</c:v>
                </c:pt>
                <c:pt idx="9">
                  <c:v>I-X</c:v>
                </c:pt>
                <c:pt idx="10">
                  <c:v>I-XI</c:v>
                </c:pt>
                <c:pt idx="11">
                  <c:v>I-XII</c:v>
                </c:pt>
              </c:strCache>
            </c:strRef>
          </c:cat>
          <c:val>
            <c:numRef>
              <c:f>Sheet1!$B$5:$M$5</c:f>
              <c:numCache>
                <c:formatCode>General</c:formatCode>
                <c:ptCount val="12"/>
                <c:pt idx="0">
                  <c:v>67.400000000000006</c:v>
                </c:pt>
                <c:pt idx="1">
                  <c:v>122.9</c:v>
                </c:pt>
                <c:pt idx="2">
                  <c:v>160.30000000000001</c:v>
                </c:pt>
                <c:pt idx="3">
                  <c:v>206.7</c:v>
                </c:pt>
                <c:pt idx="4">
                  <c:v>252.6</c:v>
                </c:pt>
                <c:pt idx="5">
                  <c:v>297.60000000000002</c:v>
                </c:pt>
                <c:pt idx="6">
                  <c:v>347</c:v>
                </c:pt>
                <c:pt idx="7">
                  <c:v>364.2</c:v>
                </c:pt>
                <c:pt idx="8">
                  <c:v>369.6</c:v>
                </c:pt>
                <c:pt idx="9" formatCode="0.0">
                  <c:v>448</c:v>
                </c:pt>
                <c:pt idx="10">
                  <c:v>514.4</c:v>
                </c:pt>
                <c:pt idx="11">
                  <c:v>564.20000000000005</c:v>
                </c:pt>
              </c:numCache>
            </c:numRef>
          </c:val>
        </c:ser>
        <c:ser>
          <c:idx val="0"/>
          <c:order val="4"/>
          <c:tx>
            <c:strRef>
              <c:f>Sheet1!$A$6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I-II</c:v>
                </c:pt>
                <c:pt idx="2">
                  <c:v>I-III</c:v>
                </c:pt>
                <c:pt idx="3">
                  <c:v>I-IV</c:v>
                </c:pt>
                <c:pt idx="4">
                  <c:v>I-V</c:v>
                </c:pt>
                <c:pt idx="5">
                  <c:v>I-VI</c:v>
                </c:pt>
                <c:pt idx="6">
                  <c:v>I-VII</c:v>
                </c:pt>
                <c:pt idx="7">
                  <c:v>I-VIII</c:v>
                </c:pt>
                <c:pt idx="8">
                  <c:v>I-IX</c:v>
                </c:pt>
                <c:pt idx="9">
                  <c:v>I-X</c:v>
                </c:pt>
                <c:pt idx="10">
                  <c:v>I-XI</c:v>
                </c:pt>
                <c:pt idx="11">
                  <c:v>I-XII</c:v>
                </c:pt>
              </c:strCache>
            </c:strRef>
          </c:cat>
          <c:val>
            <c:numRef>
              <c:f>Sheet1!$B$6:$M$6</c:f>
              <c:numCache>
                <c:formatCode>0.0</c:formatCode>
                <c:ptCount val="12"/>
                <c:pt idx="0">
                  <c:v>26</c:v>
                </c:pt>
                <c:pt idx="1">
                  <c:v>97.6</c:v>
                </c:pt>
                <c:pt idx="2" formatCode="General">
                  <c:v>204.6</c:v>
                </c:pt>
                <c:pt idx="3">
                  <c:v>229</c:v>
                </c:pt>
                <c:pt idx="4">
                  <c:v>279.8</c:v>
                </c:pt>
                <c:pt idx="5">
                  <c:v>303.39999999999992</c:v>
                </c:pt>
                <c:pt idx="6">
                  <c:v>341.2</c:v>
                </c:pt>
                <c:pt idx="7">
                  <c:v>385.5</c:v>
                </c:pt>
                <c:pt idx="8">
                  <c:v>444.4</c:v>
                </c:pt>
                <c:pt idx="9">
                  <c:v>491.3</c:v>
                </c:pt>
                <c:pt idx="10">
                  <c:v>515.20000000000005</c:v>
                </c:pt>
                <c:pt idx="11">
                  <c:v>604.4</c:v>
                </c:pt>
              </c:numCache>
            </c:numRef>
          </c:val>
        </c:ser>
        <c:ser>
          <c:idx val="1"/>
          <c:order val="5"/>
          <c:tx>
            <c:strRef>
              <c:f>Sheet1!$A$7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I-II</c:v>
                </c:pt>
                <c:pt idx="2">
                  <c:v>I-III</c:v>
                </c:pt>
                <c:pt idx="3">
                  <c:v>I-IV</c:v>
                </c:pt>
                <c:pt idx="4">
                  <c:v>I-V</c:v>
                </c:pt>
                <c:pt idx="5">
                  <c:v>I-VI</c:v>
                </c:pt>
                <c:pt idx="6">
                  <c:v>I-VII</c:v>
                </c:pt>
                <c:pt idx="7">
                  <c:v>I-VIII</c:v>
                </c:pt>
                <c:pt idx="8">
                  <c:v>I-IX</c:v>
                </c:pt>
                <c:pt idx="9">
                  <c:v>I-X</c:v>
                </c:pt>
                <c:pt idx="10">
                  <c:v>I-XI</c:v>
                </c:pt>
                <c:pt idx="11">
                  <c:v>I-XII</c:v>
                </c:pt>
              </c:strCache>
            </c:strRef>
          </c:cat>
          <c:val>
            <c:numRef>
              <c:f>Sheet1!$B$7:$M$7</c:f>
              <c:numCache>
                <c:formatCode>General</c:formatCode>
                <c:ptCount val="12"/>
                <c:pt idx="0" formatCode="0.0">
                  <c:v>64</c:v>
                </c:pt>
                <c:pt idx="1">
                  <c:v>67.900000000000006</c:v>
                </c:pt>
                <c:pt idx="2" formatCode="0.0">
                  <c:v>85</c:v>
                </c:pt>
                <c:pt idx="3">
                  <c:v>100.7</c:v>
                </c:pt>
                <c:pt idx="4" formatCode="0.0">
                  <c:v>103.8</c:v>
                </c:pt>
                <c:pt idx="5">
                  <c:v>153.19999999999999</c:v>
                </c:pt>
                <c:pt idx="6" formatCode="0.0">
                  <c:v>216.2</c:v>
                </c:pt>
                <c:pt idx="7">
                  <c:v>253.4</c:v>
                </c:pt>
                <c:pt idx="8" formatCode="0.0">
                  <c:v>276.7</c:v>
                </c:pt>
                <c:pt idx="9" formatCode="0.0">
                  <c:v>312.7</c:v>
                </c:pt>
                <c:pt idx="10" formatCode="0.0">
                  <c:v>364.2</c:v>
                </c:pt>
                <c:pt idx="11" formatCode="0.0">
                  <c:v>457.4</c:v>
                </c:pt>
              </c:numCache>
            </c:numRef>
          </c:val>
        </c:ser>
        <c:ser>
          <c:idx val="2"/>
          <c:order val="6"/>
          <c:tx>
            <c:strRef>
              <c:f>Sheet1!$A$8</c:f>
              <c:strCache>
                <c:ptCount val="1"/>
                <c:pt idx="0">
                  <c:v>2018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marker>
            <c:symbol val="triangle"/>
            <c:size val="9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I-II</c:v>
                </c:pt>
                <c:pt idx="2">
                  <c:v>I-III</c:v>
                </c:pt>
                <c:pt idx="3">
                  <c:v>I-IV</c:v>
                </c:pt>
                <c:pt idx="4">
                  <c:v>I-V</c:v>
                </c:pt>
                <c:pt idx="5">
                  <c:v>I-VI</c:v>
                </c:pt>
                <c:pt idx="6">
                  <c:v>I-VII</c:v>
                </c:pt>
                <c:pt idx="7">
                  <c:v>I-VIII</c:v>
                </c:pt>
                <c:pt idx="8">
                  <c:v>I-IX</c:v>
                </c:pt>
                <c:pt idx="9">
                  <c:v>I-X</c:v>
                </c:pt>
                <c:pt idx="10">
                  <c:v>I-XI</c:v>
                </c:pt>
                <c:pt idx="11">
                  <c:v>I-XII</c:v>
                </c:pt>
              </c:strCache>
            </c:strRef>
          </c:cat>
          <c:val>
            <c:numRef>
              <c:f>Sheet1!$B$8:$M$8</c:f>
              <c:numCache>
                <c:formatCode>0.0</c:formatCode>
                <c:ptCount val="12"/>
                <c:pt idx="0" formatCode="General">
                  <c:v>54.9</c:v>
                </c:pt>
                <c:pt idx="1">
                  <c:v>98.5</c:v>
                </c:pt>
                <c:pt idx="2" formatCode="General">
                  <c:v>130.80000000000001</c:v>
                </c:pt>
                <c:pt idx="3" formatCode="General">
                  <c:v>167.9</c:v>
                </c:pt>
                <c:pt idx="4" formatCode="General">
                  <c:v>178.3</c:v>
                </c:pt>
                <c:pt idx="5" formatCode="General">
                  <c:v>193.1</c:v>
                </c:pt>
              </c:numCache>
            </c:numRef>
          </c:val>
        </c:ser>
        <c:dLbls/>
        <c:dropLines>
          <c:spPr>
            <a:ln w="12682">
              <a:solidFill>
                <a:srgbClr val="969696"/>
              </a:solidFill>
              <a:prstDash val="solid"/>
            </a:ln>
          </c:spPr>
        </c:dropLines>
        <c:marker val="1"/>
        <c:axId val="140069888"/>
        <c:axId val="140079872"/>
      </c:lineChart>
      <c:catAx>
        <c:axId val="140069888"/>
        <c:scaling>
          <c:orientation val="minMax"/>
        </c:scaling>
        <c:axPos val="b"/>
        <c:numFmt formatCode="General" sourceLinked="0"/>
        <c:tickLblPos val="nextTo"/>
        <c:spPr>
          <a:ln w="31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8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40079872"/>
        <c:crosses val="autoZero"/>
        <c:auto val="1"/>
        <c:lblAlgn val="ctr"/>
        <c:lblOffset val="100"/>
        <c:tickMarkSkip val="1"/>
      </c:catAx>
      <c:valAx>
        <c:axId val="140079872"/>
        <c:scaling>
          <c:orientation val="minMax"/>
          <c:max val="650"/>
          <c:min val="0"/>
        </c:scaling>
        <c:axPos val="l"/>
        <c:majorGridlines>
          <c:spPr>
            <a:ln w="12682">
              <a:solidFill>
                <a:srgbClr val="969696"/>
              </a:solidFill>
              <a:prstDash val="solid"/>
            </a:ln>
          </c:spPr>
        </c:majorGridlines>
        <c:numFmt formatCode="0.0" sourceLinked="1"/>
        <c:tickLblPos val="nextTo"/>
        <c:spPr>
          <a:ln w="12682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0069888"/>
        <c:crosses val="autoZero"/>
        <c:crossBetween val="between"/>
        <c:majorUnit val="100"/>
        <c:minorUnit val="50"/>
      </c:valAx>
      <c:dTable>
        <c:showHorzBorder val="1"/>
        <c:showVertBorder val="1"/>
        <c:showOutline val="1"/>
        <c:spPr>
          <a:ln w="3170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</c:dTable>
      <c:spPr>
        <a:noFill/>
        <a:ln w="12682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98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5.4869486945806262E-2"/>
          <c:y val="0.10304760356772791"/>
          <c:w val="0.72945331735004182"/>
          <c:h val="0.896952396432272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9.5115107652963514E-3"/>
                  <c:y val="-1.997544922269332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855337609426057E-3"/>
                  <c:y val="-1.665301837270341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14061925691242E-4"/>
                  <c:y val="-2.267377347062388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596690946176111E-2"/>
                  <c:y val="-5.637456087219868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340203036750586E-2"/>
                  <c:y val="1.153999596204320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5338282418839665E-2"/>
                  <c:y val="2.281558651322431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9509440018222539E-3"/>
                  <c:y val="1.041986674742580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1626209445712787E-3"/>
                  <c:y val="-3.152400565313951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3820010664347435E-2"/>
                  <c:y val="-2.68661417322834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1.4966583319096949E-2"/>
                  <c:y val="-2.102176458711892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1.3480304606894556E-2"/>
                  <c:y val="-1.919160104986877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0567540004245035E-2"/>
                  <c:y val="-1.911213406016556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/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Лист1!$A$1:$A$14</c:f>
              <c:strCache>
                <c:ptCount val="14"/>
                <c:pt idx="0">
                  <c:v>СЕЛЬСКОЕ, ЛЕСНОЕ ХОЗЯЙСТВО, ОХОТА, РЫБОЛОВСТВО И РЫБОВОДСТВО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ОБЕСПЕЧЕНИЕ ЭЛЕКТРИЧЕСКОЙ ЭНЕРГИЕЙ, ГАЗОМ И ПАРОМ; КОНДИЦИОНИРОВАНИЕ ВОЗДУХА</c:v>
                </c:pt>
                <c:pt idx="4">
                  <c:v>СТРОИТЕЛЬСТВО</c:v>
                </c:pt>
                <c:pt idx="5">
                  <c:v>ТОРГОВЛЯ ОПТОВАЯ И РОЗНИЧНАЯ; РЕМОНТ АВТОТРАНСПОРТНЫХ СРЕДСТВ И МОТОЦИКЛОВ</c:v>
                </c:pt>
                <c:pt idx="6">
                  <c:v>ТРАНСПОРТИРОВКА И ХРАНЕНИЕ</c:v>
                </c:pt>
                <c:pt idx="7">
                  <c:v>ДЕЯТЕЛЬНОСТЬ В ОБЛАСТИ ИНФОРМАЦИИ И СВЯЗИ</c:v>
                </c:pt>
                <c:pt idx="8">
                  <c:v>ДЕЯТЕЛЬНОСТЬ ПО ОПЕРАЦИЯМ С НЕДВИЖИМЫМ ИМУЩЕСТВОМ</c:v>
                </c:pt>
                <c:pt idx="9">
                  <c:v>ДЕЯТЕЛЬНОСТЬ АДМИНИСТРАТИВНАЯ И СОПУТСТВУЮЩИЕ ДОПОЛНИТЕЛЬНЫЕ УСЛУГИ</c:v>
                </c:pt>
                <c:pt idx="10">
                  <c:v>ОБРАЗОВАНИЕ</c:v>
                </c:pt>
                <c:pt idx="11">
                  <c:v>ДЕЯТЕЛЬНОСТЬ В ОБЛАСТИ ЗДРАВООХРАНЕНИЯ И СОЦИАЛЬНЫХ УСЛУГ</c:v>
                </c:pt>
                <c:pt idx="12">
                  <c:v>ДЕЯТЕЛЬНОСТЬ В ОБЛАСТИ КУЛЬТУРЫ, СПОРТА, ОРГАНИЗАЦИИ ДОСУГА И РАЗВЛЕЧЕНИЙ</c:v>
                </c:pt>
                <c:pt idx="13">
                  <c:v>ПРОЧИЕ</c:v>
                </c:pt>
              </c:strCache>
            </c:strRef>
          </c:cat>
          <c:val>
            <c:numRef>
              <c:f>Лист1!$B$1:$B$14</c:f>
              <c:numCache>
                <c:formatCode>0.0</c:formatCode>
                <c:ptCount val="14"/>
                <c:pt idx="0">
                  <c:v>5.8</c:v>
                </c:pt>
                <c:pt idx="1">
                  <c:v>3.6</c:v>
                </c:pt>
                <c:pt idx="2">
                  <c:v>4.3</c:v>
                </c:pt>
                <c:pt idx="3">
                  <c:v>29</c:v>
                </c:pt>
                <c:pt idx="4">
                  <c:v>1.5</c:v>
                </c:pt>
                <c:pt idx="5">
                  <c:v>1.4</c:v>
                </c:pt>
                <c:pt idx="6">
                  <c:v>39.6</c:v>
                </c:pt>
                <c:pt idx="7">
                  <c:v>2.6</c:v>
                </c:pt>
                <c:pt idx="8">
                  <c:v>1.3</c:v>
                </c:pt>
                <c:pt idx="9">
                  <c:v>2</c:v>
                </c:pt>
                <c:pt idx="10">
                  <c:v>1.4</c:v>
                </c:pt>
                <c:pt idx="11">
                  <c:v>2.8</c:v>
                </c:pt>
                <c:pt idx="12">
                  <c:v>2.1</c:v>
                </c:pt>
                <c:pt idx="13">
                  <c:v>2.6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6984912197563118"/>
          <c:y val="2.1933674036218192E-2"/>
          <c:w val="0.32078613684025287"/>
          <c:h val="0.95613265192756358"/>
        </c:manualLayout>
      </c:layout>
      <c:txPr>
        <a:bodyPr/>
        <a:lstStyle/>
        <a:p>
          <a:pPr>
            <a:defRPr sz="600" b="1"/>
          </a:pPr>
          <a:endParaRPr lang="ru-RU"/>
        </a:p>
      </c:txPr>
    </c:legend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mar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i="0" u="none" strike="noStrike" kern="1200" baseline="0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Численность официально зарегистрированных безработных, чел. на конец периода</a:t>
            </a:r>
          </a:p>
        </c:rich>
      </c:tx>
      <c:layout>
        <c:manualLayout>
          <c:xMode val="edge"/>
          <c:yMode val="edge"/>
          <c:x val="0.13297770155167946"/>
          <c:y val="4.001082517597325E-2"/>
        </c:manualLayout>
      </c:layout>
      <c:spPr>
        <a:noFill/>
        <a:ln w="25389">
          <a:noFill/>
        </a:ln>
      </c:spPr>
    </c:title>
    <c:plotArea>
      <c:layout>
        <c:manualLayout>
          <c:layoutTarget val="inner"/>
          <c:xMode val="edge"/>
          <c:yMode val="edge"/>
          <c:x val="6.8242226478446952E-2"/>
          <c:y val="0.22273289468953369"/>
          <c:w val="0.93719008264462844"/>
          <c:h val="0.5949367088607587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чел.</c:v>
                </c:pt>
              </c:strCache>
            </c:strRef>
          </c:tx>
          <c:spPr>
            <a:ln w="25389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336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Sheet1!$B$1:$AB$1</c:f>
              <c:strCache>
                <c:ptCount val="2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янв.17</c:v>
                </c:pt>
                <c:pt idx="10">
                  <c:v>фев.17</c:v>
                </c:pt>
                <c:pt idx="11">
                  <c:v>март 17</c:v>
                </c:pt>
                <c:pt idx="12">
                  <c:v>апр.17</c:v>
                </c:pt>
                <c:pt idx="13">
                  <c:v>май 17</c:v>
                </c:pt>
                <c:pt idx="14">
                  <c:v>июн. 17</c:v>
                </c:pt>
                <c:pt idx="15">
                  <c:v>июл. 17</c:v>
                </c:pt>
                <c:pt idx="16">
                  <c:v>авг. 17</c:v>
                </c:pt>
                <c:pt idx="17">
                  <c:v>сен. 17</c:v>
                </c:pt>
                <c:pt idx="18">
                  <c:v>окт. 17</c:v>
                </c:pt>
                <c:pt idx="19">
                  <c:v>нояб17</c:v>
                </c:pt>
                <c:pt idx="20">
                  <c:v>дек. 17</c:v>
                </c:pt>
                <c:pt idx="21">
                  <c:v>янв. 18</c:v>
                </c:pt>
                <c:pt idx="22">
                  <c:v>фев. 18</c:v>
                </c:pt>
                <c:pt idx="23">
                  <c:v>март18</c:v>
                </c:pt>
                <c:pt idx="24">
                  <c:v>апр. 18</c:v>
                </c:pt>
                <c:pt idx="25">
                  <c:v>май 18</c:v>
                </c:pt>
                <c:pt idx="26">
                  <c:v>июн. 18</c:v>
                </c:pt>
              </c:strCache>
            </c:strRef>
          </c:cat>
          <c:val>
            <c:numRef>
              <c:f>Sheet1!$B$2:$AB$2</c:f>
              <c:numCache>
                <c:formatCode>#,##0</c:formatCode>
                <c:ptCount val="27"/>
                <c:pt idx="0">
                  <c:v>1205</c:v>
                </c:pt>
                <c:pt idx="1">
                  <c:v>4231</c:v>
                </c:pt>
                <c:pt idx="2" formatCode="General">
                  <c:v>2657</c:v>
                </c:pt>
                <c:pt idx="3" formatCode="General">
                  <c:v>1912</c:v>
                </c:pt>
                <c:pt idx="4" formatCode="General">
                  <c:v>1393</c:v>
                </c:pt>
                <c:pt idx="5" formatCode="General">
                  <c:v>1283</c:v>
                </c:pt>
                <c:pt idx="6" formatCode="General">
                  <c:v>1260</c:v>
                </c:pt>
                <c:pt idx="7" formatCode="General">
                  <c:v>1709</c:v>
                </c:pt>
                <c:pt idx="8" formatCode="General">
                  <c:v>1413</c:v>
                </c:pt>
                <c:pt idx="9" formatCode="General">
                  <c:v>1487</c:v>
                </c:pt>
                <c:pt idx="10" formatCode="General">
                  <c:v>1538</c:v>
                </c:pt>
                <c:pt idx="11" formatCode="General">
                  <c:v>1549</c:v>
                </c:pt>
                <c:pt idx="12" formatCode="General">
                  <c:v>1463</c:v>
                </c:pt>
                <c:pt idx="13" formatCode="General">
                  <c:v>1415</c:v>
                </c:pt>
                <c:pt idx="14" formatCode="General">
                  <c:v>1342</c:v>
                </c:pt>
                <c:pt idx="15" formatCode="General">
                  <c:v>1391</c:v>
                </c:pt>
                <c:pt idx="16" formatCode="General">
                  <c:v>1384</c:v>
                </c:pt>
                <c:pt idx="17" formatCode="General">
                  <c:v>1293</c:v>
                </c:pt>
                <c:pt idx="18" formatCode="General">
                  <c:v>1202</c:v>
                </c:pt>
                <c:pt idx="19" formatCode="General">
                  <c:v>1171</c:v>
                </c:pt>
                <c:pt idx="20" formatCode="General">
                  <c:v>1229</c:v>
                </c:pt>
                <c:pt idx="21" formatCode="General">
                  <c:v>1229</c:v>
                </c:pt>
                <c:pt idx="22" formatCode="General">
                  <c:v>1229</c:v>
                </c:pt>
                <c:pt idx="23" formatCode="General">
                  <c:v>1240</c:v>
                </c:pt>
                <c:pt idx="24" formatCode="General">
                  <c:v>1216</c:v>
                </c:pt>
                <c:pt idx="25" formatCode="General">
                  <c:v>1050</c:v>
                </c:pt>
                <c:pt idx="26" formatCode="General">
                  <c:v>954</c:v>
                </c:pt>
              </c:numCache>
            </c:numRef>
          </c:val>
          <c:smooth val="1"/>
        </c:ser>
        <c:dLbls/>
        <c:dropLines>
          <c:spPr>
            <a:ln w="12694">
              <a:solidFill>
                <a:srgbClr val="969696"/>
              </a:solidFill>
              <a:prstDash val="solid"/>
            </a:ln>
          </c:spPr>
        </c:dropLines>
        <c:marker val="1"/>
        <c:axId val="141460224"/>
        <c:axId val="141461760"/>
      </c:lineChart>
      <c:catAx>
        <c:axId val="141460224"/>
        <c:scaling>
          <c:orientation val="minMax"/>
        </c:scaling>
        <c:axPos val="b"/>
        <c:numFmt formatCode="General" sourceLinked="1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84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41461760"/>
        <c:crosses val="autoZero"/>
        <c:auto val="1"/>
        <c:lblAlgn val="ctr"/>
        <c:lblOffset val="100"/>
        <c:tickMarkSkip val="1"/>
      </c:catAx>
      <c:valAx>
        <c:axId val="141461760"/>
        <c:scaling>
          <c:orientation val="minMax"/>
          <c:max val="4500"/>
          <c:min val="500"/>
        </c:scaling>
        <c:axPos val="l"/>
        <c:majorGridlines>
          <c:spPr>
            <a:ln w="12694">
              <a:solidFill>
                <a:srgbClr val="969696"/>
              </a:solidFill>
              <a:prstDash val="solid"/>
            </a:ln>
          </c:spPr>
        </c:majorGridlines>
        <c:numFmt formatCode="#,##0" sourceLinked="1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41460224"/>
        <c:crosses val="autoZero"/>
        <c:crossBetween val="between"/>
        <c:majorUnit val="500"/>
      </c:valAx>
      <c:dTable>
        <c:showHorzBorder val="1"/>
        <c:showVertBorder val="1"/>
        <c:showOutline val="1"/>
        <c:spPr>
          <a:ln w="3174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9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dTable>
      <c:spPr>
        <a:noFill/>
        <a:ln w="12694">
          <a:solidFill>
            <a:srgbClr val="969696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9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5252062388548197E-2"/>
          <c:y val="5.7272874168599136E-2"/>
          <c:w val="0.82985941769181992"/>
          <c:h val="0.83420684181007998"/>
        </c:manualLayout>
      </c:layout>
      <c:lineChart>
        <c:grouping val="standard"/>
        <c:ser>
          <c:idx val="1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ln w="23128">
              <a:solidFill>
                <a:srgbClr val="8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4.2554358366961094E-2"/>
                  <c:y val="2.002287563764668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720527491364787E-2"/>
                  <c:y val="2.6049279395432213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5003827292865448E-2"/>
                  <c:y val="4.911030612329362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6462482544602871E-2"/>
                  <c:y val="-8.376682962260495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3166003515139634E-2"/>
                  <c:y val="5.043699436494864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4087533964349571E-2"/>
                  <c:y val="-5.280864467625257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6573208277051995E-2"/>
                  <c:y val="-5.289391711833999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5409430669389956E-2"/>
                  <c:y val="3.95780557730604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9.2008782571456442E-3"/>
                  <c:y val="1.988675782127562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3128">
                <a:noFill/>
              </a:ln>
            </c:spPr>
            <c:txPr>
              <a:bodyPr/>
              <a:lstStyle/>
              <a:p>
                <a:pPr>
                  <a:defRPr sz="730" b="1" i="0" u="none" strike="noStrike" baseline="0">
                    <a:solidFill>
                      <a:srgbClr val="8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Sheet1!$B$2:$M$2</c:f>
              <c:numCache>
                <c:formatCode>#,##0.0</c:formatCode>
                <c:ptCount val="12"/>
                <c:pt idx="0" formatCode="General">
                  <c:v>29529.3</c:v>
                </c:pt>
                <c:pt idx="1">
                  <c:v>28786</c:v>
                </c:pt>
                <c:pt idx="2">
                  <c:v>30485.7</c:v>
                </c:pt>
                <c:pt idx="3">
                  <c:v>32511.1</c:v>
                </c:pt>
                <c:pt idx="4">
                  <c:v>31956.7</c:v>
                </c:pt>
                <c:pt idx="5">
                  <c:v>32803.4</c:v>
                </c:pt>
                <c:pt idx="6">
                  <c:v>32395.3</c:v>
                </c:pt>
                <c:pt idx="7" formatCode="General">
                  <c:v>30069.200000000001</c:v>
                </c:pt>
                <c:pt idx="8" formatCode="0.0">
                  <c:v>31640.1</c:v>
                </c:pt>
                <c:pt idx="9" formatCode="General">
                  <c:v>33433.1</c:v>
                </c:pt>
                <c:pt idx="10" formatCode="General">
                  <c:v>32134.9</c:v>
                </c:pt>
                <c:pt idx="11" formatCode="General">
                  <c:v>32505.9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ln w="23128">
              <a:solidFill>
                <a:srgbClr val="339966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8000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4.4001466880327807E-2"/>
                  <c:y val="-2.472884538933417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724185450558281E-2"/>
                  <c:y val="-5.7501223201546603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89774569418115E-2"/>
                  <c:y val="3.531068720783196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037411986530549E-3"/>
                  <c:y val="-5.1857858833925024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4359380210533522E-3"/>
                  <c:y val="5.1857858833925024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4087533964349543E-2"/>
                  <c:y val="0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429448403434247E-2"/>
                  <c:y val="0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dirty="0"/>
                      <a:t>34 216,1</a:t>
                    </a:r>
                  </a:p>
                </c:rich>
              </c:tx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 w="23128">
                <a:noFill/>
              </a:ln>
            </c:spPr>
            <c:txPr>
              <a:bodyPr/>
              <a:lstStyle/>
              <a:p>
                <a:pPr>
                  <a:defRPr sz="730" b="1" i="0" u="none" strike="noStrike" baseline="0">
                    <a:solidFill>
                      <a:srgbClr val="339966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Sheet1!$B$3:$M$3</c:f>
              <c:numCache>
                <c:formatCode>0.0</c:formatCode>
                <c:ptCount val="12"/>
                <c:pt idx="0" formatCode="General">
                  <c:v>29588.5</c:v>
                </c:pt>
                <c:pt idx="1">
                  <c:v>30881</c:v>
                </c:pt>
                <c:pt idx="2" formatCode="General">
                  <c:v>33152.6</c:v>
                </c:pt>
                <c:pt idx="3" formatCode="General">
                  <c:v>32803.5</c:v>
                </c:pt>
                <c:pt idx="4" formatCode="General">
                  <c:v>34768.6</c:v>
                </c:pt>
                <c:pt idx="5" formatCode="General">
                  <c:v>35326.6</c:v>
                </c:pt>
                <c:pt idx="6" formatCode="General">
                  <c:v>34434.800000000003</c:v>
                </c:pt>
                <c:pt idx="7" formatCode="General">
                  <c:v>32691.1</c:v>
                </c:pt>
                <c:pt idx="8" formatCode="General">
                  <c:v>33682.699999999997</c:v>
                </c:pt>
                <c:pt idx="9" formatCode="General">
                  <c:v>34709.1</c:v>
                </c:pt>
                <c:pt idx="10" formatCode="General">
                  <c:v>33674.199999999997</c:v>
                </c:pt>
                <c:pt idx="11" formatCode="General">
                  <c:v>34255.5</c:v>
                </c:pt>
              </c:numCache>
            </c:numRef>
          </c:val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-6.9754608245034933E-2"/>
                  <c:y val="3.091691284636380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5153105500772918E-2"/>
                  <c:y val="-3.58351133320729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092591589573804E-2"/>
                  <c:y val="-2.77295482572743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1293887784793682E-2"/>
                  <c:y val="-3.325801033873535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1299254526091593E-3"/>
                  <c:y val="-3.87811634349030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1299254526091593E-3"/>
                  <c:y val="1.108033240997230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32529.7</c:v>
                </c:pt>
                <c:pt idx="1">
                  <c:v>33091.699999999997</c:v>
                </c:pt>
                <c:pt idx="2">
                  <c:v>34413.300000000003</c:v>
                </c:pt>
                <c:pt idx="3">
                  <c:v>35312.800000000003</c:v>
                </c:pt>
                <c:pt idx="4">
                  <c:v>36017.300000000003</c:v>
                </c:pt>
                <c:pt idx="5">
                  <c:v>36140.699999999997</c:v>
                </c:pt>
                <c:pt idx="6">
                  <c:v>35236</c:v>
                </c:pt>
                <c:pt idx="7">
                  <c:v>35043.1</c:v>
                </c:pt>
                <c:pt idx="8">
                  <c:v>35603.699999999997</c:v>
                </c:pt>
                <c:pt idx="9">
                  <c:v>34910.6</c:v>
                </c:pt>
                <c:pt idx="10">
                  <c:v>36600</c:v>
                </c:pt>
                <c:pt idx="11">
                  <c:v>36016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-5.4444515581131295E-2"/>
                  <c:y val="-2.557597348621238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8807241746538886E-2"/>
                  <c:y val="-4.432132963988916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7326943556975525E-2"/>
                  <c:y val="-5.5401662049861513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093716719914805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909478168264073E-2"/>
                  <c:y val="2.770083102493075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7.202216066481995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6858359957401494E-2"/>
                  <c:y val="5.5401662049861513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7039403620873271E-2"/>
                  <c:y val="-1.108033240997230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Sheet1!$B$5:$M$5</c:f>
              <c:numCache>
                <c:formatCode>General</c:formatCode>
                <c:ptCount val="12"/>
                <c:pt idx="0">
                  <c:v>33064.9</c:v>
                </c:pt>
                <c:pt idx="1">
                  <c:v>34552.9</c:v>
                </c:pt>
                <c:pt idx="2">
                  <c:v>36506.1</c:v>
                </c:pt>
                <c:pt idx="3">
                  <c:v>37998.9</c:v>
                </c:pt>
                <c:pt idx="4">
                  <c:v>38385.9</c:v>
                </c:pt>
                <c:pt idx="5">
                  <c:v>40927.5</c:v>
                </c:pt>
                <c:pt idx="6">
                  <c:v>37691.800000000003</c:v>
                </c:pt>
                <c:pt idx="7">
                  <c:v>37505.9</c:v>
                </c:pt>
                <c:pt idx="8">
                  <c:v>37944.400000000001</c:v>
                </c:pt>
                <c:pt idx="9">
                  <c:v>37666.5</c:v>
                </c:pt>
                <c:pt idx="10">
                  <c:v>39791.9</c:v>
                </c:pt>
                <c:pt idx="11">
                  <c:v>38685.9</c:v>
                </c:pt>
              </c:numCache>
            </c:numRef>
          </c:val>
        </c:ser>
        <c:dLbls/>
        <c:marker val="1"/>
        <c:axId val="146571264"/>
        <c:axId val="146572800"/>
      </c:lineChart>
      <c:catAx>
        <c:axId val="146571264"/>
        <c:scaling>
          <c:orientation val="minMax"/>
        </c:scaling>
        <c:axPos val="b"/>
        <c:numFmt formatCode="General" sourceLinked="1"/>
        <c:tickLblPos val="nextTo"/>
        <c:spPr>
          <a:ln w="2891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6572800"/>
        <c:crossesAt val="2000"/>
        <c:auto val="1"/>
        <c:lblAlgn val="ctr"/>
        <c:lblOffset val="100"/>
        <c:tickLblSkip val="1"/>
        <c:tickMarkSkip val="1"/>
      </c:catAx>
      <c:valAx>
        <c:axId val="146572800"/>
        <c:scaling>
          <c:orientation val="minMax"/>
          <c:max val="45000"/>
          <c:min val="25000"/>
        </c:scaling>
        <c:axPos val="l"/>
        <c:majorGridlines>
          <c:spPr>
            <a:ln w="2891">
              <a:solidFill>
                <a:srgbClr val="000000"/>
              </a:solidFill>
              <a:prstDash val="solid"/>
            </a:ln>
          </c:spPr>
        </c:majorGridlines>
        <c:numFmt formatCode="#,##0" sourceLinked="0"/>
        <c:tickLblPos val="nextTo"/>
        <c:spPr>
          <a:ln w="289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6571264"/>
        <c:crosses val="autoZero"/>
        <c:crossBetween val="between"/>
        <c:majorUnit val="5000"/>
      </c:valAx>
      <c:spPr>
        <a:noFill/>
        <a:ln w="11564">
          <a:solidFill>
            <a:srgbClr val="C0C0C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1525282501567617"/>
          <c:y val="0.42020498391744976"/>
          <c:w val="8.474717498432377E-2"/>
          <c:h val="0.16383989463018164"/>
        </c:manualLayout>
      </c:layout>
      <c:spPr>
        <a:noFill/>
        <a:ln w="23128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913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4486049969617227E-2"/>
          <c:y val="3.1463313121629033E-2"/>
          <c:w val="0.89165147491860575"/>
          <c:h val="0.72181744963884265"/>
        </c:manualLayout>
      </c:layout>
      <c:lineChart>
        <c:grouping val="standard"/>
        <c:ser>
          <c:idx val="0"/>
          <c:order val="0"/>
          <c:spPr>
            <a:ln w="32963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strRef>
              <c:f>Sheet1!$A$1:$T$1</c:f>
              <c:strCache>
                <c:ptCount val="20"/>
                <c:pt idx="0">
                  <c:v>XII</c:v>
                </c:pt>
                <c:pt idx="1">
                  <c:v>I</c:v>
                </c:pt>
                <c:pt idx="2">
                  <c:v>II</c:v>
                </c:pt>
                <c:pt idx="3">
                  <c:v>III</c:v>
                </c:pt>
                <c:pt idx="4">
                  <c:v>IV</c:v>
                </c:pt>
                <c:pt idx="5">
                  <c:v>V</c:v>
                </c:pt>
                <c:pt idx="6">
                  <c:v>VI</c:v>
                </c:pt>
                <c:pt idx="7">
                  <c:v>VII</c:v>
                </c:pt>
                <c:pt idx="8">
                  <c:v>VIII</c:v>
                </c:pt>
                <c:pt idx="9">
                  <c:v>IX</c:v>
                </c:pt>
                <c:pt idx="10">
                  <c:v>X</c:v>
                </c:pt>
                <c:pt idx="11">
                  <c:v>XI</c:v>
                </c:pt>
                <c:pt idx="12">
                  <c:v>XII</c:v>
                </c:pt>
                <c:pt idx="13">
                  <c:v>I</c:v>
                </c:pt>
                <c:pt idx="14">
                  <c:v>II</c:v>
                </c:pt>
                <c:pt idx="15">
                  <c:v>III</c:v>
                </c:pt>
                <c:pt idx="16">
                  <c:v>IV</c:v>
                </c:pt>
                <c:pt idx="17">
                  <c:v>V</c:v>
                </c:pt>
                <c:pt idx="18">
                  <c:v>VI</c:v>
                </c:pt>
                <c:pt idx="19">
                  <c:v>VII</c:v>
                </c:pt>
              </c:strCache>
            </c:strRef>
          </c:cat>
          <c:val>
            <c:numRef>
              <c:f>Sheet1!$A$2:$T$2</c:f>
              <c:numCache>
                <c:formatCode>0.0</c:formatCode>
                <c:ptCount val="20"/>
                <c:pt idx="0">
                  <c:v>100</c:v>
                </c:pt>
                <c:pt idx="1">
                  <c:v>81.5</c:v>
                </c:pt>
                <c:pt idx="2">
                  <c:v>79.462500000000006</c:v>
                </c:pt>
                <c:pt idx="3">
                  <c:v>84.4686375</c:v>
                </c:pt>
                <c:pt idx="4">
                  <c:v>84.806512049999981</c:v>
                </c:pt>
                <c:pt idx="5">
                  <c:v>87.689933459700001</c:v>
                </c:pt>
                <c:pt idx="6">
                  <c:v>87.251483792401459</c:v>
                </c:pt>
                <c:pt idx="7">
                  <c:v>89.869028306173519</c:v>
                </c:pt>
                <c:pt idx="8">
                  <c:v>91.846146928909363</c:v>
                </c:pt>
                <c:pt idx="9">
                  <c:v>87.07014728860608</c:v>
                </c:pt>
                <c:pt idx="10">
                  <c:v>88.637409939801003</c:v>
                </c:pt>
                <c:pt idx="11">
                  <c:v>88.282860300041719</c:v>
                </c:pt>
                <c:pt idx="12">
                  <c:v>102.67296652894858</c:v>
                </c:pt>
                <c:pt idx="13">
                  <c:v>82.959756955390446</c:v>
                </c:pt>
                <c:pt idx="14">
                  <c:v>81.798320358014948</c:v>
                </c:pt>
                <c:pt idx="15">
                  <c:v>89.078370869878029</c:v>
                </c:pt>
                <c:pt idx="16">
                  <c:v>86.316941372912098</c:v>
                </c:pt>
                <c:pt idx="17">
                  <c:v>91.323323972540948</c:v>
                </c:pt>
                <c:pt idx="18">
                  <c:v>94.702286959525011</c:v>
                </c:pt>
                <c:pt idx="19">
                  <c:v>96.217523550878028</c:v>
                </c:pt>
              </c:numCache>
            </c:numRef>
          </c:val>
        </c:ser>
        <c:dLbls/>
        <c:marker val="1"/>
        <c:axId val="74413568"/>
        <c:axId val="74415104"/>
      </c:lineChart>
      <c:catAx>
        <c:axId val="74413568"/>
        <c:scaling>
          <c:orientation val="minMax"/>
        </c:scaling>
        <c:axPos val="b"/>
        <c:majorGridlines>
          <c:spPr>
            <a:ln w="16482">
              <a:solidFill>
                <a:srgbClr val="000000"/>
              </a:solidFill>
              <a:prstDash val="solid"/>
            </a:ln>
          </c:spPr>
        </c:majorGridlines>
        <c:numFmt formatCode="General" sourceLinked="0"/>
        <c:tickLblPos val="low"/>
        <c:spPr>
          <a:ln w="12362">
            <a:noFill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4415104"/>
        <c:crosses val="autoZero"/>
        <c:lblAlgn val="ctr"/>
        <c:lblOffset val="100"/>
        <c:tickLblSkip val="1"/>
        <c:tickMarkSkip val="1"/>
      </c:catAx>
      <c:valAx>
        <c:axId val="74415104"/>
        <c:scaling>
          <c:orientation val="minMax"/>
          <c:max val="110"/>
          <c:min val="50"/>
        </c:scaling>
        <c:axPos val="l"/>
        <c:majorGridlines>
          <c:spPr>
            <a:ln w="16482">
              <a:solidFill>
                <a:srgbClr val="000000"/>
              </a:solidFill>
              <a:prstDash val="solid"/>
            </a:ln>
          </c:spPr>
        </c:majorGridlines>
        <c:numFmt formatCode="0" sourceLinked="0"/>
        <c:tickLblPos val="nextTo"/>
        <c:spPr>
          <a:ln w="411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4413568"/>
        <c:crosses val="autoZero"/>
        <c:crossBetween val="between"/>
        <c:majorUnit val="10"/>
        <c:minorUnit val="10"/>
      </c:valAx>
      <c:spPr>
        <a:noFill/>
        <a:ln w="2503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0.81254</cdr:x>
      <cdr:y>0.01293</cdr:y>
    </cdr:from>
    <cdr:to>
      <cdr:x>0.91841</cdr:x>
      <cdr:y>0.20664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542695" y="90996"/>
          <a:ext cx="1243389" cy="136371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0.8914</cdr:x>
      <cdr:y>0</cdr:y>
    </cdr:from>
    <cdr:to>
      <cdr:x>1</cdr:x>
      <cdr:y>0.20165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0205661" y="0"/>
          <a:ext cx="1243389" cy="1363717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0.07415</cdr:x>
      <cdr:y>0.87954</cdr:y>
    </cdr:from>
    <cdr:to>
      <cdr:x>0.18492</cdr:x>
      <cdr:y>0.96867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52027" y="2016224"/>
          <a:ext cx="525850" cy="2042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975" b="1" i="0" strike="noStrike" dirty="0">
              <a:solidFill>
                <a:srgbClr val="000000"/>
              </a:solidFill>
              <a:latin typeface="Arial Cyr"/>
            </a:rPr>
            <a:t>201</a:t>
          </a:r>
          <a:r>
            <a:rPr lang="ru-RU" sz="975" b="1" i="0" strike="noStrike" dirty="0">
              <a:solidFill>
                <a:srgbClr val="000000"/>
              </a:solidFill>
              <a:latin typeface="Arial Cyr"/>
            </a:rPr>
            <a:t>6</a:t>
          </a:r>
        </a:p>
      </cdr:txBody>
    </cdr:sp>
  </cdr:relSizeAnchor>
  <cdr:relSizeAnchor xmlns:cdr="http://schemas.openxmlformats.org/drawingml/2006/chartDrawing">
    <cdr:from>
      <cdr:x>0.836</cdr:x>
      <cdr:y>1</cdr:y>
    </cdr:from>
    <cdr:to>
      <cdr:x>0.837</cdr:x>
      <cdr:y>1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10016" y="2147423"/>
          <a:ext cx="684669" cy="1764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00" b="0" i="0" strike="noStrike">
              <a:solidFill>
                <a:srgbClr val="000000"/>
              </a:solidFill>
              <a:latin typeface="Arial"/>
              <a:cs typeface="Arial"/>
            </a:rPr>
            <a:t>2013</a:t>
          </a:r>
        </a:p>
      </cdr:txBody>
    </cdr:sp>
  </cdr:relSizeAnchor>
  <cdr:relSizeAnchor xmlns:cdr="http://schemas.openxmlformats.org/drawingml/2006/chartDrawing">
    <cdr:from>
      <cdr:x>0.836</cdr:x>
      <cdr:y>1</cdr:y>
    </cdr:from>
    <cdr:to>
      <cdr:x>0.837</cdr:x>
      <cdr:y>1</cdr:y>
    </cdr:to>
    <cdr:sp macro="" textlink="">
      <cdr:nvSpPr>
        <cdr:cNvPr id="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10016" y="2147423"/>
          <a:ext cx="684669" cy="1764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00" b="0" i="0" strike="noStrike">
              <a:solidFill>
                <a:srgbClr val="000000"/>
              </a:solidFill>
              <a:latin typeface="Arial"/>
              <a:cs typeface="Arial"/>
            </a:rPr>
            <a:t>2013</a:t>
          </a:r>
        </a:p>
      </cdr:txBody>
    </cdr:sp>
  </cdr:relSizeAnchor>
  <cdr:relSizeAnchor xmlns:cdr="http://schemas.openxmlformats.org/drawingml/2006/chartDrawing">
    <cdr:from>
      <cdr:x>0.48738</cdr:x>
      <cdr:y>0.90102</cdr:y>
    </cdr:from>
    <cdr:to>
      <cdr:x>0.55759</cdr:x>
      <cdr:y>0.97109</cdr:y>
    </cdr:to>
    <cdr:sp macro="" textlink="">
      <cdr:nvSpPr>
        <cdr:cNvPr id="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63780" y="2078176"/>
          <a:ext cx="398136" cy="1616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975" b="1" i="0" strike="noStrike" dirty="0">
              <a:solidFill>
                <a:srgbClr val="000000"/>
              </a:solidFill>
              <a:latin typeface="Arial Cyr"/>
            </a:rPr>
            <a:t>201</a:t>
          </a:r>
          <a:r>
            <a:rPr lang="ru-RU" sz="975" b="1" i="0" strike="noStrike" dirty="0">
              <a:solidFill>
                <a:srgbClr val="000000"/>
              </a:solidFill>
              <a:latin typeface="Arial Cyr"/>
            </a:rPr>
            <a:t>7</a:t>
          </a:r>
        </a:p>
      </cdr:txBody>
    </cdr:sp>
  </cdr:relSizeAnchor>
  <cdr:relSizeAnchor xmlns:cdr="http://schemas.openxmlformats.org/drawingml/2006/chartDrawing">
    <cdr:from>
      <cdr:x>0.88657</cdr:x>
      <cdr:y>0.89689</cdr:y>
    </cdr:from>
    <cdr:to>
      <cdr:x>0.95678</cdr:x>
      <cdr:y>0.96696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21701" y="1885128"/>
          <a:ext cx="397684" cy="1472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975" b="1" i="0" strike="noStrike" dirty="0">
              <a:solidFill>
                <a:srgbClr val="000000"/>
              </a:solidFill>
              <a:latin typeface="Arial Cyr"/>
            </a:rPr>
            <a:t>201</a:t>
          </a:r>
          <a:r>
            <a:rPr lang="ru-RU" sz="975" b="1" i="0" strike="noStrike" dirty="0">
              <a:solidFill>
                <a:srgbClr val="000000"/>
              </a:solidFill>
              <a:latin typeface="Arial Cyr"/>
            </a:rPr>
            <a:t>8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0.59511</cdr:x>
      <cdr:y>0.14286</cdr:y>
    </cdr:from>
    <cdr:to>
      <cdr:x>0.93409</cdr:x>
      <cdr:y>0.28571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92288" y="432048"/>
          <a:ext cx="1476589" cy="4320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00" b="0" i="0" strike="noStrike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розничные рынки и ярмарки</a:t>
          </a:r>
        </a:p>
      </cdr:txBody>
    </cdr:sp>
  </cdr:relSizeAnchor>
  <cdr:relSizeAnchor xmlns:cdr="http://schemas.openxmlformats.org/drawingml/2006/chartDrawing">
    <cdr:from>
      <cdr:x>0.55357</cdr:x>
      <cdr:y>0.72914</cdr:y>
    </cdr:from>
    <cdr:to>
      <cdr:x>0.89414</cdr:x>
      <cdr:y>0.9472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flipV="1">
          <a:off x="3174769" y="1616141"/>
          <a:ext cx="1953209" cy="48333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00" b="0" i="0" strike="noStrike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крупные и средние организации</a:t>
          </a:r>
        </a:p>
      </cdr:txBody>
    </cdr:sp>
  </cdr:relSizeAnchor>
  <cdr:relSizeAnchor xmlns:cdr="http://schemas.openxmlformats.org/drawingml/2006/chartDrawing">
    <cdr:from>
      <cdr:x>0.01653</cdr:x>
      <cdr:y>0.54762</cdr:y>
    </cdr:from>
    <cdr:to>
      <cdr:x>0.34715</cdr:x>
      <cdr:y>0.75289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008" y="1656184"/>
          <a:ext cx="1440160" cy="6208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00" b="0" i="0" strike="noStrike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субъекты малого предпринимательства</a:t>
          </a:r>
        </a:p>
      </cdr:txBody>
    </cdr:sp>
  </cdr:relSizeAnchor>
  <cdr:relSizeAnchor xmlns:cdr="http://schemas.openxmlformats.org/drawingml/2006/chartDrawing">
    <cdr:from>
      <cdr:x>0.19837</cdr:x>
      <cdr:y>0.07033</cdr:y>
    </cdr:from>
    <cdr:to>
      <cdr:x>0.54758</cdr:x>
      <cdr:y>0.33718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4096" y="228798"/>
          <a:ext cx="1521139" cy="8680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lnSpc>
              <a:spcPts val="900"/>
            </a:lnSpc>
            <a:defRPr sz="1000"/>
          </a:pPr>
          <a:r>
            <a:rPr lang="ru-RU" sz="1000" b="0" i="0" strike="noStrike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индивидуальные предприниматели, </a:t>
          </a:r>
        </a:p>
        <a:p xmlns:a="http://schemas.openxmlformats.org/drawingml/2006/main">
          <a:pPr algn="ctr" rtl="0">
            <a:lnSpc>
              <a:spcPts val="900"/>
            </a:lnSpc>
            <a:defRPr sz="1000"/>
          </a:pPr>
          <a:r>
            <a:rPr lang="ru-RU" sz="1000" b="0" i="0" strike="noStrike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реализующие товары </a:t>
          </a:r>
        </a:p>
        <a:p xmlns:a="http://schemas.openxmlformats.org/drawingml/2006/main">
          <a:pPr algn="ctr" rtl="0">
            <a:lnSpc>
              <a:spcPts val="1000"/>
            </a:lnSpc>
            <a:defRPr sz="1000"/>
          </a:pPr>
          <a:r>
            <a:rPr lang="ru-RU" sz="1000" b="0" i="0" strike="noStrike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вне рынка</a:t>
          </a:r>
        </a:p>
      </cdr:txBody>
    </cdr:sp>
  </cdr:relSizeAnchor>
  <cdr:relSizeAnchor xmlns:cdr="http://schemas.openxmlformats.org/drawingml/2006/chartDrawing">
    <cdr:from>
      <cdr:x>0.50475</cdr:x>
      <cdr:y>0.4885</cdr:y>
    </cdr:from>
    <cdr:to>
      <cdr:x>0.51075</cdr:x>
      <cdr:y>0.55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30969" y="1389674"/>
          <a:ext cx="37624" cy="1813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0.49975</cdr:x>
      <cdr:y>0.49175</cdr:y>
    </cdr:from>
    <cdr:to>
      <cdr:x>0.5055</cdr:x>
      <cdr:y>0.55375</cdr:y>
    </cdr:to>
    <cdr:sp macro="" textlink="">
      <cdr:nvSpPr>
        <cdr:cNvPr id="103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00870" y="1400875"/>
          <a:ext cx="37624" cy="1813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0.49975</cdr:x>
      <cdr:y>0.49175</cdr:y>
    </cdr:from>
    <cdr:to>
      <cdr:x>0.5055</cdr:x>
      <cdr:y>0.55375</cdr:y>
    </cdr:to>
    <cdr:sp macro="" textlink="">
      <cdr:nvSpPr>
        <cdr:cNvPr id="1034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00870" y="1400875"/>
          <a:ext cx="37624" cy="1813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0.49975</cdr:x>
      <cdr:y>0.49175</cdr:y>
    </cdr:from>
    <cdr:to>
      <cdr:x>0.5055</cdr:x>
      <cdr:y>0.55375</cdr:y>
    </cdr:to>
    <cdr:sp macro="" textlink="">
      <cdr:nvSpPr>
        <cdr:cNvPr id="1035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00870" y="1400875"/>
          <a:ext cx="37624" cy="1813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0.49975</cdr:x>
      <cdr:y>0.49175</cdr:y>
    </cdr:from>
    <cdr:to>
      <cdr:x>0.50875</cdr:x>
      <cdr:y>0.55375</cdr:y>
    </cdr:to>
    <cdr:sp macro="" textlink="">
      <cdr:nvSpPr>
        <cdr:cNvPr id="1036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00870" y="1400875"/>
          <a:ext cx="57188" cy="1813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0.1927</cdr:x>
      <cdr:y>0.30093</cdr:y>
    </cdr:from>
    <cdr:to>
      <cdr:x>0.2714</cdr:x>
      <cdr:y>0.37981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909512" y="1884644"/>
          <a:ext cx="779885" cy="494018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0.60082</cdr:x>
      <cdr:y>0.10213</cdr:y>
    </cdr:from>
    <cdr:to>
      <cdr:x>0.67379</cdr:x>
      <cdr:y>0.18531</cdr:y>
    </cdr:to>
    <cdr:pic>
      <cdr:nvPicPr>
        <cdr:cNvPr id="5" name="Рисунок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875312" y="755893"/>
          <a:ext cx="592108" cy="615616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0.32832</cdr:x>
      <cdr:y>0.17717</cdr:y>
    </cdr:from>
    <cdr:to>
      <cdr:x>0.40484</cdr:x>
      <cdr:y>0.26199</cdr:y>
    </cdr:to>
    <cdr:pic>
      <cdr:nvPicPr>
        <cdr:cNvPr id="6" name="Рисунок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253458" y="964833"/>
          <a:ext cx="758254" cy="461914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0.5</cdr:x>
      <cdr:y>0.37432</cdr:y>
    </cdr:from>
    <cdr:to>
      <cdr:x>0.72635</cdr:x>
      <cdr:y>0.56377</cdr:y>
    </cdr:to>
    <cdr:pic>
      <cdr:nvPicPr>
        <cdr:cNvPr id="8" name="Рисунок 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954673" y="2344292"/>
          <a:ext cx="2242981" cy="1186489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0.59641</cdr:x>
      <cdr:y>0.25241</cdr:y>
    </cdr:from>
    <cdr:to>
      <cdr:x>0.67173</cdr:x>
      <cdr:y>0.32512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5751" y="1397601"/>
          <a:ext cx="427595" cy="4026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0.43851</cdr:x>
      <cdr:y>0.23739</cdr:y>
    </cdr:from>
    <cdr:to>
      <cdr:x>0.59958</cdr:x>
      <cdr:y>0.40253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89371" y="13144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0.02602</cdr:x>
      <cdr:y>0.39487</cdr:y>
    </cdr:from>
    <cdr:to>
      <cdr:x>0.29024</cdr:x>
      <cdr:y>0.44944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6363" y="2343164"/>
          <a:ext cx="1080159" cy="3238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>
              <a:solidFill>
                <a:schemeClr val="tx1"/>
              </a:solidFill>
            </a:rPr>
            <a:t>м</a:t>
          </a:r>
          <a:r>
            <a:rPr lang="ru-RU" sz="1100" dirty="0" smtClean="0">
              <a:solidFill>
                <a:schemeClr val="tx1"/>
              </a:solidFill>
            </a:rPr>
            <a:t>лн. руб.</a:t>
          </a:r>
          <a:endParaRPr lang="ru-RU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0.40299</cdr:x>
      <cdr:y>0.38047</cdr:y>
    </cdr:from>
    <cdr:to>
      <cdr:x>0.7457</cdr:x>
      <cdr:y>0.43892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94642" y="2257754"/>
          <a:ext cx="1186027" cy="346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chemeClr val="tx1"/>
              </a:solidFill>
            </a:rPr>
            <a:t>2019</a:t>
          </a:r>
          <a:r>
            <a:rPr lang="ru-RU" sz="1600" dirty="0" smtClean="0"/>
            <a:t> </a:t>
          </a:r>
          <a:r>
            <a:rPr lang="ru-RU" sz="1600" dirty="0" smtClean="0">
              <a:solidFill>
                <a:schemeClr val="tx1"/>
              </a:solidFill>
            </a:rPr>
            <a:t>год,</a:t>
          </a:r>
          <a:endParaRPr lang="ru-RU" sz="16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4485" cy="489960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8596" y="1"/>
            <a:ext cx="2914485" cy="489960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r">
              <a:defRPr sz="1200"/>
            </a:lvl1pPr>
          </a:lstStyle>
          <a:p>
            <a:fld id="{B437B4B7-DB28-43AA-AC4E-FC9997B82BC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68" tIns="45034" rIns="90068" bIns="450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936" y="4704555"/>
            <a:ext cx="5378778" cy="3847904"/>
          </a:xfrm>
          <a:prstGeom prst="rect">
            <a:avLst/>
          </a:prstGeom>
        </p:spPr>
        <p:txBody>
          <a:bodyPr vert="horz" lIns="90068" tIns="45034" rIns="90068" bIns="4503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284278"/>
            <a:ext cx="2914485" cy="489960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8596" y="9284278"/>
            <a:ext cx="2914485" cy="489960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r">
              <a:defRPr sz="1200"/>
            </a:lvl1pPr>
          </a:lstStyle>
          <a:p>
            <a:fld id="{B0D1B2DF-4B14-44D9-8D3C-D8952C810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17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8DF5-FB5C-4780-AC2F-0EE1A578B58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62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61331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63608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31735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91133" y="6524626"/>
            <a:ext cx="2700867" cy="333375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238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fld id="{28A8DC95-88CD-46DF-A4A9-74B65472D2D9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4014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88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11730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619142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89709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562644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55123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952144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002238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582309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370045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307858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09240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645956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91133" y="6524626"/>
            <a:ext cx="2700867" cy="333375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8514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fld id="{28A8DC95-88CD-46DF-A4A9-74B65472D2D9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6767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356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74189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91052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978407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445949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495591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277419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208451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326977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946151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491992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701648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78543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804097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183052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441586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040646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955865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045723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783491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91133" y="6524626"/>
            <a:ext cx="2700867" cy="333375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7092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03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229939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5031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18504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627156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91190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976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65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885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8" r:id="rId1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6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://www.google.ru/url?sa=i&amp;rct=j&amp;q=&amp;esrc=s&amp;source=images&amp;cd=&amp;cad=rja&amp;uact=8&amp;ved=2ahUKEwj2-fiJz6HeAhWGxYsKHVnYDXsQjRx6BAgBEAU&amp;url=http://www.xn--d1acakzdgs.xn--p1ai/index/municipalnye_programmy/0-26&amp;psig=AOvVaw3HgN4yv-v0H-wgfeSSLDOF&amp;ust=154055777153059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gif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://www.google.ru/url?sa=i&amp;rct=j&amp;q=&amp;esrc=s&amp;source=images&amp;cd=&amp;cad=rja&amp;uact=8&amp;ved=0ahUKEwjnrPrtpJrXAhVkLZoKHTWUAAoQjRwIBw&amp;url=http://gymnastika39.ru/&amp;psig=AOvVaw2K73xTK9o3kaoqN3cmDfPh&amp;ust=1509519589070300" TargetMode="External"/><Relationship Id="rId7" Type="http://schemas.openxmlformats.org/officeDocument/2006/relationships/image" Target="../media/image4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gif"/><Relationship Id="rId4" Type="http://schemas.openxmlformats.org/officeDocument/2006/relationships/hyperlink" Target="http://www.google.ru/url?sa=i&amp;rct=j&amp;q=&amp;esrc=s&amp;source=images&amp;cd=&amp;cad=rja&amp;uact=8&amp;ved=0ahUKEwjnrPrtpJrXAhVkLZoKHTWUAAoQjRwIBw&amp;url=http://gymnastika39.ru/&amp;psig=AOvVaw2K73xTK9o3kaoqN3cmDfPh&amp;ust=150951958907030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google.ru/url?sa=i&amp;rct=j&amp;q=&amp;esrc=s&amp;source=images&amp;cd=&amp;cad=rja&amp;uact=8&amp;ved=0ahUKEwjnrPrtpJrXAhVkLZoKHTWUAAoQjRwIBw&amp;url=http://gymnastika39.ru/&amp;psig=AOvVaw2K73xTK9o3kaoqN3cmDfPh&amp;ust=1509519589070300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342540" y="398430"/>
            <a:ext cx="112166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БЮДЖЕТ ДЛЯ ГРАЖДАН </a:t>
            </a:r>
          </a:p>
          <a:p>
            <a:pPr algn="ctr"/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 проекту бюджета городского округа</a:t>
            </a:r>
          </a:p>
          <a:p>
            <a:pPr algn="ctr"/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«Город Калининград» на 2019 и на плановый период 2020 - 2021 годов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7133" y="0"/>
            <a:ext cx="2054867" cy="2496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260" y="3902329"/>
            <a:ext cx="5391150" cy="25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8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9451" y="2076450"/>
            <a:ext cx="5162550" cy="478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91879184"/>
              </p:ext>
            </p:extLst>
          </p:nvPr>
        </p:nvGraphicFramePr>
        <p:xfrm>
          <a:off x="428302" y="188640"/>
          <a:ext cx="1096359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81025" y="188640"/>
            <a:ext cx="11296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Номинальная среднемесячная заработная плата в расчете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на одного работника по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месяцам (2017 г),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рублей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2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1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65903" y="1178668"/>
            <a:ext cx="697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Динамика оборота розничной торговли</a:t>
            </a:r>
            <a:br>
              <a:rPr lang="ru-RU" b="1" dirty="0"/>
            </a:br>
            <a:r>
              <a:rPr lang="ru-RU" b="1" dirty="0"/>
              <a:t>(в % к декабрю 2016 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51602" y="1275515"/>
            <a:ext cx="5951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Структура оборота розничной торговли  по типам хозяйствующих    субъектов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89685" y="332657"/>
            <a:ext cx="97970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Потребительский рынок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Объект 5"/>
          <p:cNvGraphicFramePr/>
          <p:nvPr>
            <p:extLst>
              <p:ext uri="{D42A27DB-BD31-4B8C-83A1-F6EECF244321}">
                <p14:modId xmlns:p14="http://schemas.microsoft.com/office/powerpoint/2010/main" xmlns="" val="2595140263"/>
              </p:ext>
            </p:extLst>
          </p:nvPr>
        </p:nvGraphicFramePr>
        <p:xfrm>
          <a:off x="1026038" y="2018693"/>
          <a:ext cx="4747332" cy="229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Объект 1"/>
          <p:cNvGraphicFramePr/>
          <p:nvPr>
            <p:extLst>
              <p:ext uri="{D42A27DB-BD31-4B8C-83A1-F6EECF244321}">
                <p14:modId xmlns:p14="http://schemas.microsoft.com/office/powerpoint/2010/main" xmlns="" val="2623849637"/>
              </p:ext>
            </p:extLst>
          </p:nvPr>
        </p:nvGraphicFramePr>
        <p:xfrm>
          <a:off x="6894004" y="1824999"/>
          <a:ext cx="4355976" cy="325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924" y="4392134"/>
            <a:ext cx="4526746" cy="232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7857" y="5078133"/>
            <a:ext cx="2413260" cy="157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3689" y="4573883"/>
            <a:ext cx="3594149" cy="214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-38046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8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7094" y="296562"/>
            <a:ext cx="114395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Прирост потребительских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цен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(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I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полугодие 2018 г. в %  к соответствующему периоду 2017 г.)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8178103"/>
              </p:ext>
            </p:extLst>
          </p:nvPr>
        </p:nvGraphicFramePr>
        <p:xfrm>
          <a:off x="2774432" y="1865858"/>
          <a:ext cx="8784977" cy="47525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22197"/>
                <a:gridCol w="1474773"/>
                <a:gridCol w="1474773"/>
                <a:gridCol w="1325270"/>
                <a:gridCol w="1387964"/>
              </a:tblGrid>
              <a:tr h="731158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Калининградская область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Российская Федерация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июнь 2018 г. в % 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1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маю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декабрю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маю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декабрю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967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Индекс потребительских цен (все товары и услуги ), 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том числе: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102,0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102,1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31158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продовольственные товары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100,3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101,7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100,4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102,2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31158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непродовольственные товары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100,3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101,9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100,4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102,3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платные услуги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101,2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102,5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100,7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101,7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198" y="1458097"/>
            <a:ext cx="3462467" cy="218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13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1584" y="332656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Демография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(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I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полугодие 2018 г. в %  к соответствующему периоду 2017 г.)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/>
          </p:nvPr>
        </p:nvGraphicFramePr>
        <p:xfrm>
          <a:off x="1631504" y="1268760"/>
          <a:ext cx="892899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631504" y="3861048"/>
          <a:ext cx="892899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31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486" y="290793"/>
            <a:ext cx="9404723" cy="8323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Основные параметры бюджета городского округа «Город Калининград» 2017 -2021 гг.</a:t>
            </a:r>
            <a:br>
              <a:rPr lang="ru-RU" sz="2800" dirty="0" smtClean="0"/>
            </a:br>
            <a:r>
              <a:rPr lang="ru-RU" sz="1800" dirty="0" smtClean="0"/>
              <a:t>             </a:t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Млн. руб.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499026196"/>
              </p:ext>
            </p:extLst>
          </p:nvPr>
        </p:nvGraphicFramePr>
        <p:xfrm>
          <a:off x="361176" y="1736897"/>
          <a:ext cx="7925573" cy="4790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305"/>
                <a:gridCol w="1010194"/>
                <a:gridCol w="957943"/>
                <a:gridCol w="600891"/>
                <a:gridCol w="1079863"/>
                <a:gridCol w="731545"/>
                <a:gridCol w="1045004"/>
                <a:gridCol w="1137828"/>
              </a:tblGrid>
              <a:tr h="61999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Наименование показателя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2018 (план)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%, 2017 к 2018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2019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%, 20 18     к     2019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2021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142260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Доходы всего</a:t>
                      </a:r>
                      <a:r>
                        <a:rPr lang="ru-RU" sz="1600" dirty="0" smtClean="0"/>
                        <a:t>,                  </a:t>
                      </a:r>
                      <a:r>
                        <a:rPr lang="ru-RU" sz="1400" dirty="0" smtClean="0"/>
                        <a:t>в том числе                за счет собственных средств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12 831,4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7 067,0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13 708,0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7 474,5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93,6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12 484,9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7 944,3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109,8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13 205,2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8 450,4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13 804,0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8 814,7</a:t>
                      </a:r>
                      <a:endParaRPr lang="ru-RU" sz="1400" dirty="0"/>
                    </a:p>
                  </a:txBody>
                  <a:tcPr/>
                </a:tc>
              </a:tr>
              <a:tr h="144981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Расходы всего</a:t>
                      </a:r>
                      <a:r>
                        <a:rPr lang="ru-RU" sz="1600" dirty="0" smtClean="0"/>
                        <a:t>,   </a:t>
                      </a:r>
                      <a:r>
                        <a:rPr lang="ru-RU" sz="1400" dirty="0" smtClean="0"/>
                        <a:t>                        в том числе за счет собственных средств                     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12 784,9</a:t>
                      </a:r>
                    </a:p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</a:t>
                      </a:r>
                    </a:p>
                    <a:p>
                      <a:pPr marL="0" algn="ctr" defTabSz="4572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7012,4</a:t>
                      </a:r>
                    </a:p>
                    <a:p>
                      <a:pPr marL="0" algn="ctr" defTabSz="4572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/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13 935,9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400" dirty="0" smtClean="0"/>
                        <a:t>7705,9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91,7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12 286,3      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7 745,7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113,4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12 993,9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8 239,1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13583,7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400" dirty="0" smtClean="0"/>
                        <a:t>8 594,4</a:t>
                      </a:r>
                      <a:endParaRPr lang="ru-RU" sz="1400" dirty="0"/>
                    </a:p>
                  </a:txBody>
                  <a:tcPr/>
                </a:tc>
              </a:tr>
              <a:tr h="112297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Дефицит / профицит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46,5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- 227,9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198,6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211,3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220,3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202775362"/>
              </p:ext>
            </p:extLst>
          </p:nvPr>
        </p:nvGraphicFramePr>
        <p:xfrm>
          <a:off x="8429625" y="1514475"/>
          <a:ext cx="3560763" cy="490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3375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2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61938" y="68263"/>
            <a:ext cx="11930062" cy="129063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городского округа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Калининград»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2019–2021 годах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Млн. рублей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3651922"/>
              </p:ext>
            </p:extLst>
          </p:nvPr>
        </p:nvGraphicFramePr>
        <p:xfrm>
          <a:off x="179463" y="1177312"/>
          <a:ext cx="11784650" cy="5640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158"/>
                <a:gridCol w="1541399"/>
                <a:gridCol w="1249703"/>
                <a:gridCol w="1173073"/>
                <a:gridCol w="1257887"/>
                <a:gridCol w="1131122"/>
                <a:gridCol w="1310988"/>
                <a:gridCol w="1179320"/>
              </a:tblGrid>
              <a:tr h="53990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по состоянию на 01.10.2018)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2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</a:tr>
              <a:tr h="315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4=3–2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6=5–3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8=7–5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/>
                    </a:solidFill>
                  </a:tcPr>
                </a:tc>
              </a:tr>
              <a:tr h="839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 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13 708 ,1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12 484,9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1 223,1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13 205,2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13 804,0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655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том числе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доходы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7 474,5</a:t>
                      </a:r>
                      <a:endParaRPr lang="ru-RU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7 944,3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469,8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8 450,4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506,1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8 814,7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364,3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39377">
                <a:tc>
                  <a:txBody>
                    <a:bodyPr/>
                    <a:lstStyle/>
                    <a:p>
                      <a:pPr indent="11430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-налоговые 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551,0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6 977,9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426,9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7 514,1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7 886,3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372,2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839377">
                <a:tc>
                  <a:txBody>
                    <a:bodyPr/>
                    <a:lstStyle/>
                    <a:p>
                      <a:pPr indent="11430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-неналоговые 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923,5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936,3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-30,1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928,4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839377">
                <a:tc>
                  <a:txBody>
                    <a:bodyPr/>
                    <a:lstStyle/>
                    <a:p>
                      <a:pPr marL="0" indent="11430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поступления</a:t>
                      </a: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6 233,5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4 540,6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-1 692,9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4 754,8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214,2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4 989,3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234,5</a:t>
                      </a:r>
                      <a:endParaRPr lang="ru-RU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-28157"/>
            <a:ext cx="1243389" cy="13637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63" y="58378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71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666" y="7724"/>
            <a:ext cx="119519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Налоговые доходы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 городского округа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 Калининград»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2018–2021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годах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таблице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Млн. рублей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9639281"/>
              </p:ext>
            </p:extLst>
          </p:nvPr>
        </p:nvGraphicFramePr>
        <p:xfrm>
          <a:off x="97666" y="1339237"/>
          <a:ext cx="11946472" cy="5452861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887591"/>
                <a:gridCol w="817344"/>
                <a:gridCol w="826633"/>
                <a:gridCol w="761616"/>
                <a:gridCol w="408672"/>
                <a:gridCol w="808056"/>
                <a:gridCol w="752328"/>
                <a:gridCol w="684515"/>
                <a:gridCol w="785553"/>
                <a:gridCol w="777629"/>
                <a:gridCol w="436535"/>
              </a:tblGrid>
              <a:tr h="6175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</a:t>
                      </a:r>
                      <a:r>
                        <a:rPr lang="ru-RU" sz="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(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состоянию на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01.10.2018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к предыдущему году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к предыдущему году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к предыдущему году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</a:tr>
              <a:tr h="30161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ДОХОДЫ - всего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6 551,0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6 977,9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426,9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106,5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7 514,1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536,2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107,7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7 886,3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372,2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090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64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доходы физических лиц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633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52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52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956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524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481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71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71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734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-24480"/>
            <a:ext cx="1243389" cy="1363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050" y="4387838"/>
            <a:ext cx="2152848" cy="145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971" y="5789093"/>
            <a:ext cx="1356753" cy="101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40813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2127678"/>
              </p:ext>
            </p:extLst>
          </p:nvPr>
        </p:nvGraphicFramePr>
        <p:xfrm>
          <a:off x="512749" y="1344786"/>
          <a:ext cx="11434272" cy="5525665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5361775"/>
                <a:gridCol w="1881324"/>
                <a:gridCol w="1602764"/>
                <a:gridCol w="1232196"/>
                <a:gridCol w="1356213"/>
              </a:tblGrid>
              <a:tr h="1039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</a:t>
                      </a:r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</a:p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01.10.2018 год)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 2019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на 2020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на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7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– всего: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923,6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966,4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928,4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от предыдущего года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-163,3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42,8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-30,1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-7,9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</a:tr>
              <a:tr h="3040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Рост/ снижение к предыдущему году</a:t>
                      </a: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, %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-15,0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+4,6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79705"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-3,1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-0,8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D465"/>
                    </a:solidFill>
                  </a:tcPr>
                </a:tc>
              </a:tr>
              <a:tr h="2310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числе: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0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использования имущества, находящегося в государственной и муниципальной собственности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386,0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456,4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465,9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481,3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4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доходы от оказания платных услуг и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компенсации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 государства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168,8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156,9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157,0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157,0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151,0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139,1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и сборы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127,5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121,7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113,4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529761" y="144457"/>
            <a:ext cx="11408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Неналоговые доходы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 городского округа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 Калининград»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2018–2021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годах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таблице:</a:t>
            </a:r>
          </a:p>
          <a:p>
            <a:pPr algn="r">
              <a:spcAft>
                <a:spcPts val="0"/>
              </a:spcAf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Млн. рублей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0"/>
            <a:ext cx="1243389" cy="1363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5593" y="5543869"/>
            <a:ext cx="2050167" cy="132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38934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1" y="1"/>
            <a:ext cx="9372599" cy="12701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Расходы бюджета городского округа «Город Калининград» 2018-2021 гг.</a:t>
            </a:r>
            <a:endParaRPr lang="ru-RU" sz="3600" dirty="0"/>
          </a:p>
        </p:txBody>
      </p:sp>
      <p:graphicFrame>
        <p:nvGraphicFramePr>
          <p:cNvPr id="30" name="Объект 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36014027"/>
              </p:ext>
            </p:extLst>
          </p:nvPr>
        </p:nvGraphicFramePr>
        <p:xfrm>
          <a:off x="237137" y="1447213"/>
          <a:ext cx="11162917" cy="5449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3543"/>
                <a:gridCol w="3144833"/>
                <a:gridCol w="1772387"/>
                <a:gridCol w="1836439"/>
                <a:gridCol w="1791524"/>
                <a:gridCol w="1714191"/>
              </a:tblGrid>
              <a:tr h="926891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    (план)                                   (млн. руб.)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 (проект)</a:t>
                      </a:r>
                    </a:p>
                    <a:p>
                      <a:pPr algn="ctr"/>
                      <a:r>
                        <a:rPr lang="ru-RU" sz="1400" dirty="0" smtClean="0"/>
                        <a:t>(млн. руб.)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2020 (проект)</a:t>
                      </a:r>
                    </a:p>
                    <a:p>
                      <a:pPr algn="ctr"/>
                      <a:r>
                        <a:rPr lang="ru-RU" sz="1400" dirty="0" smtClean="0"/>
                        <a:t>(млн. руб.)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 (проект)</a:t>
                      </a:r>
                    </a:p>
                    <a:p>
                      <a:pPr algn="ctr"/>
                      <a:r>
                        <a:rPr lang="ru-RU" sz="1400" dirty="0" smtClean="0"/>
                        <a:t>(млн. руб.)</a:t>
                      </a:r>
                      <a:endParaRPr lang="ru-RU" sz="1400" dirty="0"/>
                    </a:p>
                  </a:txBody>
                  <a:tcPr/>
                </a:tc>
              </a:tr>
              <a:tr h="667967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Жилищно-коммунальное хозяйство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1642,9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1484,5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1297,5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1046,4</a:t>
                      </a:r>
                      <a:endParaRPr lang="ru-RU" dirty="0"/>
                    </a:p>
                  </a:txBody>
                  <a:tcPr/>
                </a:tc>
              </a:tr>
              <a:tr h="774487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Социальная сфера (образование, социальная политика, культура, физическая культура и спорт)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7764,9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7337,5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7519,3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7676,7</a:t>
                      </a:r>
                      <a:endParaRPr lang="ru-RU" dirty="0"/>
                    </a:p>
                  </a:txBody>
                  <a:tcPr/>
                </a:tc>
              </a:tr>
              <a:tr h="436505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Национальная экономика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3327,7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2317,6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2105,5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1678,2</a:t>
                      </a:r>
                      <a:endParaRPr lang="ru-RU" dirty="0"/>
                    </a:p>
                  </a:txBody>
                  <a:tcPr/>
                </a:tc>
              </a:tr>
              <a:tr h="6041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Национальная безопасность, правоохранительная деятельность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73,3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75,7</a:t>
                      </a:r>
                      <a:endParaRPr lang="ru-RU" dirty="0"/>
                    </a:p>
                  </a:txBody>
                  <a:tcPr/>
                </a:tc>
              </a:tr>
              <a:tr h="6453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Общегосударственные вопросы, СМИ, охрана окружающей среды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755,8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748,8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1666,4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2798,7</a:t>
                      </a:r>
                      <a:endParaRPr lang="ru-RU" dirty="0"/>
                    </a:p>
                  </a:txBody>
                  <a:tcPr/>
                </a:tc>
              </a:tr>
              <a:tr h="458926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Муниципальный долг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352,1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325,6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331,9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308,0</a:t>
                      </a:r>
                      <a:endParaRPr lang="ru-RU" dirty="0"/>
                    </a:p>
                  </a:txBody>
                  <a:tcPr/>
                </a:tc>
              </a:tr>
              <a:tr h="667967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ИТОГО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13935,9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12286,3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12993,9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13583,7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Объект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555" y="5812538"/>
            <a:ext cx="468646" cy="38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464" y="2524273"/>
            <a:ext cx="499134" cy="370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81" y="4545620"/>
            <a:ext cx="486194" cy="3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284" y="3245601"/>
            <a:ext cx="475316" cy="352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464" y="3948677"/>
            <a:ext cx="499134" cy="347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284" y="5260680"/>
            <a:ext cx="475314" cy="372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6664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7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36" y="96746"/>
            <a:ext cx="9404723" cy="865155"/>
          </a:xfrm>
        </p:spPr>
        <p:txBody>
          <a:bodyPr/>
          <a:lstStyle/>
          <a:p>
            <a:pPr algn="ctr"/>
            <a:r>
              <a:rPr lang="ru-RU" sz="3600" dirty="0" smtClean="0"/>
              <a:t>Структура расходов в 2019 г.</a:t>
            </a:r>
            <a:endParaRPr lang="ru-RU" sz="36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360431037"/>
              </p:ext>
            </p:extLst>
          </p:nvPr>
        </p:nvGraphicFramePr>
        <p:xfrm>
          <a:off x="1352480" y="908361"/>
          <a:ext cx="8114409" cy="7401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8209" y="1739526"/>
            <a:ext cx="324838" cy="324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9248775" y="1819275"/>
            <a:ext cx="2809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общем объеме расходов 2019 года 60% составляют расходы на социальную сферу, </a:t>
            </a:r>
          </a:p>
          <a:p>
            <a:r>
              <a:rPr lang="ru-RU" dirty="0" smtClean="0"/>
              <a:t>19% - национальная экономика, </a:t>
            </a:r>
          </a:p>
          <a:p>
            <a:r>
              <a:rPr lang="ru-RU" dirty="0" smtClean="0"/>
              <a:t>6% - </a:t>
            </a:r>
            <a:r>
              <a:rPr lang="ru-RU" dirty="0" err="1" smtClean="0"/>
              <a:t>общегосударст</a:t>
            </a:r>
            <a:r>
              <a:rPr lang="ru-RU" dirty="0" smtClean="0"/>
              <a:t>-венные расходы,                     12 % - жилищно-коммунальное хозяйство,                           2,4% - обслуживание муниципального долга,                              0,6% - национальная безопасность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819900" y="613410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лн. руб.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8917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1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11506199" cy="175259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города!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бюджета – это всегда нелёгкий процесс поиска компромисса между потребностями и возможностями.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приходится учитывать множество дополнительных факторов и действовать в условиях различных ограничений. Это и изменения бюджетного, налогового, регионального законодательства, необходимость снижения уровня муниципального долга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Проект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бюджета  традиционно сформирован на базе, основных параметров Прогноза социально-экономического развития городского округа «Город Калининград»,  Основных направлений бюджетной и налоговой политики городского округа «Город Калининград» на 2019 год и плановый период 2020-2021 годов, муниципальных программ.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разработке проекта бюджета города на 2019 год и плановый период 2020-2021 годов администрация городского округа руководствовалась основными принципами: максимальная мобилизация доходных источников, социальная направленность расходов местного бюджета, необходимость снижения объема муниципального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долга. Основными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при разработке проекта бюджета города Калининграда на 2019-2021 годы являлись: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долгосрочной устойчивости бюджета города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Калининграда; 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безусловное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действующих расходных обязательств, недопущение принятия новых расходных обязательств, не обеспеченных доходными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источниками; 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целей, определенных в Указе Президента Российской Федерации от 07 мая 2018 года, в результате реализации в городе Калининграде национальных проектов (программ) в рамках муниципальных программ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целях предоставления гражданам нашего города актуальной информации о бюджете и бюджетном процессе в доступном формате, специалистами комитета экономики, финансов и контроля разработан аналитический продукт «Бюджет для граждан» городского округа «Город Калининград», который содержит сведения об общих параметрах бюджета, включая структуру доходов и расходов бюджета; поступления в бюджет в разрезе налоговых и неналоговых доходов; объем межбюджетных трансфертов и другие сведения.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901" y="5279998"/>
            <a:ext cx="1876876" cy="1520337"/>
          </a:xfrm>
        </p:spPr>
      </p:pic>
      <p:sp>
        <p:nvSpPr>
          <p:cNvPr id="5" name="Прямоугольник 4"/>
          <p:cNvSpPr/>
          <p:nvPr/>
        </p:nvSpPr>
        <p:spPr>
          <a:xfrm>
            <a:off x="6812693" y="5671751"/>
            <a:ext cx="4942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 уважением,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заместитель главы администрации,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председатель комитета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экономики, финансов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 контроля</a:t>
            </a:r>
          </a:p>
          <a:p>
            <a:pPr algn="just"/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Н.А.Дмитриева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405226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1122"/>
            <a:ext cx="10423294" cy="6658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Формирование бюджета городского округа «Город Калининград» на основе программно-целевого метода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33" name="Объект 3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149539113"/>
              </p:ext>
            </p:extLst>
          </p:nvPr>
        </p:nvGraphicFramePr>
        <p:xfrm>
          <a:off x="1" y="923925"/>
          <a:ext cx="4088105" cy="593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3172578" y="827479"/>
            <a:ext cx="8886824" cy="3629024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</a:rPr>
              <a:t>Муниципальные программы городского округа «Город Калининград» </a:t>
            </a:r>
          </a:p>
          <a:p>
            <a:r>
              <a:rPr lang="ru-RU" sz="800" b="1" dirty="0"/>
              <a:t>Муниципальная программа «Обеспечение градостроительной и архитектурной деятельности в городском округе «Город Калининград»</a:t>
            </a:r>
          </a:p>
          <a:p>
            <a:r>
              <a:rPr lang="ru-RU" sz="800" b="1" dirty="0"/>
              <a:t>	Муниципальная программа «Развитие коммунальной инфраструктуры городского округа «Город Калининград»</a:t>
            </a:r>
          </a:p>
          <a:p>
            <a:r>
              <a:rPr lang="ru-RU" sz="800" b="1" dirty="0"/>
              <a:t>	Муниципальная программа «Развитие дорожно-транспортного комплекса городского округа «Город Калининград»</a:t>
            </a:r>
          </a:p>
          <a:p>
            <a:r>
              <a:rPr lang="ru-RU" sz="800" b="1" dirty="0"/>
              <a:t>	Муниципальная программа «Формирование современной городской среды городского округа «Город Калининград»</a:t>
            </a:r>
          </a:p>
          <a:p>
            <a:r>
              <a:rPr lang="ru-RU" sz="800" b="1" dirty="0"/>
              <a:t>Муниципальная программа «Развитие ландшафтных парков города Калининграда»</a:t>
            </a:r>
          </a:p>
          <a:p>
            <a:r>
              <a:rPr lang="ru-RU" sz="800" b="1" dirty="0"/>
              <a:t>Муниципальная программа «Обеспечение условий для реализации гражданами своих прав в области жилищных отношений»  </a:t>
            </a:r>
          </a:p>
          <a:p>
            <a:r>
              <a:rPr lang="ru-RU" sz="800" b="1" dirty="0"/>
              <a:t>	Муниципальная программа «Обеспечение эффективного использования муниципального имущества и земельных ресурсов городского округа «Город Калининград»  </a:t>
            </a:r>
          </a:p>
          <a:p>
            <a:r>
              <a:rPr lang="ru-RU" sz="800" b="1" dirty="0"/>
              <a:t>	Муниципальная программа «Переселение граждан из аварийного жилищного фонда и жилых помещений, признанных непригодными для проживания, расположенных на территории городского округа «Город Калининград»  </a:t>
            </a:r>
          </a:p>
          <a:p>
            <a:r>
              <a:rPr lang="ru-RU" sz="800" b="1" dirty="0"/>
              <a:t>	Муниципальная программа «Обеспечение эффективного функционирования органов местного самоуправления городского округа «Город Калининград»  </a:t>
            </a:r>
          </a:p>
          <a:p>
            <a:r>
              <a:rPr lang="ru-RU" sz="800" b="1" dirty="0"/>
              <a:t>	Муниципальная программа «Осуществление мероприятий по гражданской обороне и защите населения и территории городского округа «Город Калининград» от чрезвычайных ситуаций»  </a:t>
            </a:r>
          </a:p>
          <a:p>
            <a:r>
              <a:rPr lang="ru-RU" sz="800" b="1" dirty="0"/>
              <a:t>	Муниципальная программа «Развитие системы образования городского округа «Город Калининград»  </a:t>
            </a:r>
          </a:p>
          <a:p>
            <a:r>
              <a:rPr lang="ru-RU" sz="800" b="1" dirty="0"/>
              <a:t>	Муниципальная программа «Социальная поддержка населения городского округа «Город Калининград»  </a:t>
            </a:r>
          </a:p>
          <a:p>
            <a:r>
              <a:rPr lang="ru-RU" sz="800" b="1" dirty="0"/>
              <a:t>	Муниципальная программа «Сохранение и развитие культуры в городском округе «Город Калининград»  </a:t>
            </a:r>
          </a:p>
          <a:p>
            <a:r>
              <a:rPr lang="ru-RU" sz="800" b="1" dirty="0"/>
              <a:t>	Муниципальная программа «Развитие молодежной сферы, физической культуры, спорта и дополнительного образования спортивной направленности в городском округе «Город Калининград»  </a:t>
            </a:r>
          </a:p>
          <a:p>
            <a:r>
              <a:rPr lang="ru-RU" sz="800" b="1" dirty="0"/>
              <a:t>	Муниципальная программа «Развитие малого и среднего предпринимательства в городском округе «Город Калининград»</a:t>
            </a:r>
            <a:endParaRPr lang="ru-RU" sz="1100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996112" y="4565009"/>
            <a:ext cx="10391775" cy="212407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3600" b="1" u="sng" dirty="0" smtClean="0">
                <a:solidFill>
                  <a:schemeClr val="accent3">
                    <a:lumMod val="50000"/>
                  </a:schemeClr>
                </a:solidFill>
              </a:rPr>
              <a:t>Непрограммное направление деятельности:</a:t>
            </a:r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/>
              <a:t>Резервные фонды</a:t>
            </a:r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/>
              <a:t>Проведение муниципальных выборов;</a:t>
            </a:r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/>
              <a:t>Обслуживание  муниципального  долга,  исполнение муниципальных гарантий;</a:t>
            </a:r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/>
              <a:t>Освещение деятельности органов власти в средствах массовой информации;</a:t>
            </a:r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/>
              <a:t>Руководство и управление в сфере установленных функций органов местного самоуправления </a:t>
            </a:r>
            <a:endParaRPr lang="ru-RU" sz="3600" dirty="0" smtClean="0"/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 smtClean="0"/>
              <a:t>и </a:t>
            </a:r>
            <a:r>
              <a:rPr lang="ru-RU" sz="3600" dirty="0"/>
              <a:t>обеспечение деятельности казенных учреждений;</a:t>
            </a:r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/>
              <a:t>Исполнение судебных актов; </a:t>
            </a:r>
          </a:p>
          <a:p>
            <a:pPr marL="180000" indent="-180000">
              <a:lnSpc>
                <a:spcPct val="110000"/>
              </a:lnSpc>
              <a:spcBef>
                <a:spcPts val="500"/>
              </a:spcBef>
            </a:pPr>
            <a:r>
              <a:rPr lang="ru-RU" sz="3600" dirty="0"/>
              <a:t>Членские взносы в ассоциации, союзы российских городов и другие организации;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3295" y="0"/>
            <a:ext cx="1243389" cy="1363717"/>
          </a:xfrm>
          <a:prstGeom prst="rect">
            <a:avLst/>
          </a:prstGeom>
        </p:spPr>
      </p:pic>
      <p:sp>
        <p:nvSpPr>
          <p:cNvPr id="3" name="AutoShape 2" descr="Картинки по запросу муниципальные программы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182813" y="-2636838"/>
            <a:ext cx="6657975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муниципальные программы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335213" y="-2484438"/>
            <a:ext cx="6657975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64" y="877251"/>
            <a:ext cx="2941637" cy="2261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6725" y="4801811"/>
            <a:ext cx="2530768" cy="19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04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49" y="76090"/>
            <a:ext cx="123060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бюджета городского округа «Город Калининград» 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2019–2021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годах на реализацию муниципальных программ представлены в таблице: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0459735"/>
              </p:ext>
            </p:extLst>
          </p:nvPr>
        </p:nvGraphicFramePr>
        <p:xfrm>
          <a:off x="240181" y="1106287"/>
          <a:ext cx="11711638" cy="5614016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30296"/>
                <a:gridCol w="4998357"/>
                <a:gridCol w="2042176"/>
                <a:gridCol w="2298635"/>
                <a:gridCol w="2042174"/>
              </a:tblGrid>
              <a:tr h="389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№        П/П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Наименование</a:t>
                      </a:r>
                      <a:r>
                        <a:rPr lang="ru-RU" sz="1600" b="1" u="none" strike="noStrike" baseline="0" dirty="0" smtClean="0">
                          <a:effectLst/>
                        </a:rPr>
                        <a:t> программ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2019 год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(млн. руб.)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2020 год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(млн. руб.)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2021 год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(млн. руб.)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93831"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en-US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Расходы на реализацию муниципальных программ -всего:</a:t>
                      </a: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10606,1</a:t>
                      </a:r>
                      <a:endParaRPr lang="ru-RU" sz="18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10379,2</a:t>
                      </a:r>
                      <a:endParaRPr lang="ru-RU" sz="18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9846,0</a:t>
                      </a:r>
                      <a:endParaRPr lang="ru-RU" sz="18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1491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 том числе: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92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градостроительной и архитектурной деятельности в городском округе "Город 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22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коммунальной инфраструктуры городского округа "Город Калининград" 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216,0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69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дорожно-транспортного комплекса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1911,6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1703,9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1267,6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30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МП</a:t>
                      </a:r>
                      <a:r>
                        <a:rPr lang="ru-RU" sz="800" b="1" u="none" strike="noStrike" baseline="0" dirty="0" smtClean="0">
                          <a:solidFill>
                            <a:srgbClr val="002060"/>
                          </a:solidFill>
                          <a:effectLst/>
                        </a:rPr>
                        <a:t> Формирование современной городской среды </a:t>
                      </a:r>
                      <a:r>
                        <a:rPr lang="ru-RU" sz="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городского 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округа "Город Калининград" 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737,9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692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694,7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92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условий для реализации гражданами своих прав в области жилищных отношений"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203,9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157,4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92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6.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эффективного использования муниципального имущества и земельных ресурсов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69,9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68,4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68,3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2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7.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МП"Переселение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граждан из аварийного жилищного фонда и жилых помещений, признанных непригодными для проживания, расположенных на территории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5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8.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эффективного функционирования органов местного самоуправления городского округа "Город </a:t>
                      </a:r>
                      <a:r>
                        <a:rPr lang="ru-RU" sz="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158,9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146,7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143,4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5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9.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МП"Осуществление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мероприятий по гражданской обороне и защите населения и территории городского округа "Город Калининград" от чрезвычайных ситуаций"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97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10.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системы образования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5911,8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6147,1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6274,1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53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11.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МП"Социальная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поддержка населения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322,6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314,8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314,2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99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12.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МП"Сохранение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и развитие культуры в городском округе "Город Калининград"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589,1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553,3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570,8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5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13.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молодежной сферы, физической культуры, спорта и дополнительного образования спортивной направленности в городском округе "Город Калининград" 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355,6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343,8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354,2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99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14</a:t>
                      </a:r>
                      <a:r>
                        <a:rPr lang="ru-RU" sz="800" b="1" u="none" strike="noStrike" dirty="0" smtClean="0">
                          <a:effectLst/>
                        </a:rPr>
                        <a:t>.</a:t>
                      </a:r>
                    </a:p>
                    <a:p>
                      <a:pPr algn="ctr" fontAlgn="ctr"/>
                      <a:endParaRPr lang="ru-RU" sz="8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15.</a:t>
                      </a: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малого и среднего предпринимательства в городском округе "Город Калининград" </a:t>
                      </a:r>
                      <a:endParaRPr lang="ru-RU" sz="800" b="1" u="none" strike="noStrike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 fontAlgn="ctr"/>
                      <a:endParaRPr lang="ru-RU" sz="800" b="1" u="none" strike="noStrike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 fontAlgn="ctr"/>
                      <a:r>
                        <a:rPr lang="ru-RU" sz="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МП «Развитие ландшафтных парков города Калининграда»</a:t>
                      </a:r>
                    </a:p>
                    <a:p>
                      <a:pPr algn="l" fontAlgn="ctr"/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  <a:p>
                      <a:pPr marL="0" algn="ctr" defTabSz="457200" rtl="0" eaLnBrk="1" fontAlgn="ctr" latinLnBrk="0" hangingPunct="1"/>
                      <a:endParaRPr lang="ru-RU" sz="1200" b="1" u="none" strike="noStrike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45,0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  <a:p>
                      <a:pPr marL="0" algn="ctr" defTabSz="457200" rtl="0" eaLnBrk="1" fontAlgn="ctr" latinLnBrk="0" hangingPunct="1"/>
                      <a:endParaRPr lang="ru-RU" sz="1200" b="1" u="none" strike="noStrike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72,7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  <a:p>
                      <a:pPr marL="0" algn="ctr" defTabSz="457200" rtl="0" eaLnBrk="1" fontAlgn="ctr" latinLnBrk="0" hangingPunct="1"/>
                      <a:endParaRPr lang="ru-RU" sz="1200" b="1" u="none" strike="noStrike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72,7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96397" y="0"/>
            <a:ext cx="848102" cy="1030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7" y="817001"/>
            <a:ext cx="1705233" cy="10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213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-157413"/>
            <a:ext cx="9991725" cy="14470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Бюджетные инвестиции в капитальное строительство в рамках адресной инвестиционной программы 2019-2021 гг.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6892186"/>
              </p:ext>
            </p:extLst>
          </p:nvPr>
        </p:nvGraphicFramePr>
        <p:xfrm>
          <a:off x="6096000" y="1921367"/>
          <a:ext cx="5791200" cy="44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77833" y="0"/>
            <a:ext cx="7427867" cy="4705350"/>
          </a:xfrm>
        </p:spPr>
        <p:txBody>
          <a:bodyPr>
            <a:normAutofit/>
          </a:bodyPr>
          <a:lstStyle/>
          <a:p>
            <a:r>
              <a:rPr lang="ru-RU" sz="2000" dirty="0"/>
              <a:t>В </a:t>
            </a:r>
            <a:r>
              <a:rPr lang="ru-RU" sz="2000" dirty="0" smtClean="0"/>
              <a:t>2019-2021 гг. планируются расходы  на</a:t>
            </a:r>
            <a:r>
              <a:rPr lang="ru-RU" sz="2000" dirty="0"/>
              <a:t> реализацию </a:t>
            </a:r>
            <a:r>
              <a:rPr lang="ru-RU" sz="2000" dirty="0" smtClean="0"/>
              <a:t> мероприятий по</a:t>
            </a:r>
            <a:r>
              <a:rPr lang="ru-RU" sz="2000" dirty="0"/>
              <a:t> </a:t>
            </a:r>
            <a:r>
              <a:rPr lang="ru-RU" sz="2000" dirty="0" smtClean="0"/>
              <a:t>43 объектам АИП, которые составят 5 394,68 млн. </a:t>
            </a:r>
            <a:r>
              <a:rPr lang="ru-RU" sz="2000" dirty="0"/>
              <a:t>руб</a:t>
            </a:r>
            <a:r>
              <a:rPr lang="ru-RU" sz="2000" dirty="0" smtClean="0"/>
              <a:t>. , в том числе за счет средств городского бюджета 1 425,1 млн. рублей. Из них наибольшая доля расходов приходится </a:t>
            </a:r>
            <a:r>
              <a:rPr lang="ru-RU" sz="2000" dirty="0"/>
              <a:t>на </a:t>
            </a:r>
            <a:r>
              <a:rPr lang="ru-RU" sz="2000" dirty="0" smtClean="0"/>
              <a:t>8 объектов социальной сферы ( 5 школ и 3 </a:t>
            </a:r>
            <a:r>
              <a:rPr lang="ru-RU" sz="2000" dirty="0" err="1" smtClean="0"/>
              <a:t>дет.сада</a:t>
            </a:r>
            <a:r>
              <a:rPr lang="ru-RU" sz="2000" dirty="0" smtClean="0"/>
              <a:t>) – 3 817,48 млн. рублей (70,8% от общего объема расходов на АИП).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7043" y="0"/>
            <a:ext cx="1243389" cy="1363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825" y="3559175"/>
            <a:ext cx="5495925" cy="313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12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3351" y="0"/>
            <a:ext cx="1225867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образования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Калининград»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0943340"/>
              </p:ext>
            </p:extLst>
          </p:nvPr>
        </p:nvGraphicFramePr>
        <p:xfrm>
          <a:off x="511164" y="935995"/>
          <a:ext cx="10637145" cy="438090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660771"/>
                <a:gridCol w="988541"/>
                <a:gridCol w="980302"/>
                <a:gridCol w="1007531"/>
              </a:tblGrid>
              <a:tr h="2173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</a:t>
                      </a:r>
                      <a:r>
                        <a:rPr lang="ru-RU" sz="1000" dirty="0" smtClean="0">
                          <a:effectLst/>
                        </a:rPr>
                        <a:t> мероприятий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671390"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Times New Roman"/>
                        </a:rPr>
                        <a:t>Обеспечение государственных гарантий прав граждан на получение общедоступного и бесплатного дошкольного, начального общего, основного общего, среднего общего образования, обеспечение дополнительного образования детей, организация отдыха детей и подростков в каникулярное время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ru-RU" sz="10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из них на :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ru-RU" sz="10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-финансовое обеспечение муниципального задания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1 133,69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1 155,61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1 174,81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819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Times New Roman"/>
                        </a:rPr>
                        <a:t>2. Совершенствование системы выявления, развития и адресной поддержки одаренных детей в различных областях деятельности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5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Times New Roman"/>
                        </a:rPr>
                        <a:t>3. Развитие кадрового потенциала отрасли в соответствии с обновлением содержания образования и технологий управления на основе модульного и персонифицированного подхода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8,65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8,69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8,89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5088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Times New Roman"/>
                        </a:rPr>
                        <a:t>4. Развитие сети учреждений образования и обеспечение комплексной безопасности зданий подведомственных учреждений (противопожарной, санитарно-эпидемиологической, антитеррористической и т.д.) в соответствии с действующим законодательством, из них: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446,17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442,42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318,40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7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Times New Roman"/>
                        </a:rPr>
                        <a:t> -реализация ведомственной целевой программы «Обеспечение требований комплексной безопасности в муниципальных учреждениях образования и загородных оздоровительных центрах»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65,30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59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Times New Roman"/>
                        </a:rPr>
                        <a:t>-совершенствование материально- технической базы образовательных учреждений и загородных оздоровительных центров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53,46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55,60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980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Times New Roman"/>
                        </a:rPr>
                        <a:t>-расходы в рамках адресной инвестиционной программы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327,40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318,82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189,70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380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effectLst/>
                          <a:latin typeface="+mn-lt"/>
                        </a:rPr>
                        <a:t> 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Итого средства бюджета городского округа «Город Калининград»: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из них на финансовое обеспечение муниципальных заданий образовательных учреждений</a:t>
                      </a:r>
                      <a:endParaRPr lang="ru-RU" sz="1200" b="1" i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1 594,21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1134,1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1 612,47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1157,7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1 508,01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1177,1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20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</a:rPr>
                        <a:t> 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b="1" dirty="0">
                        <a:effectLst/>
                        <a:latin typeface="+mn-lt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4 317,62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4 534,61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4 766,08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327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Всего: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5 911,83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6 147,08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6 274,09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</a:tbl>
          </a:graphicData>
        </a:graphic>
      </p:graphicFrame>
      <p:sp>
        <p:nvSpPr>
          <p:cNvPr id="5" name="AutoShape 2" descr="Картинки по запросу зоопарк калининград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014300" y="585786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044" y="5381971"/>
            <a:ext cx="2333883" cy="1437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1287" y="5420791"/>
            <a:ext cx="2486025" cy="1398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848" y="5371579"/>
            <a:ext cx="2366706" cy="1447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24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95351" y="0"/>
            <a:ext cx="12258675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Муниципальная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населения </a:t>
            </a:r>
          </a:p>
          <a:p>
            <a:pPr indent="450215" algn="ctr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«Город Калининград»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гг.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917394"/>
              </p:ext>
            </p:extLst>
          </p:nvPr>
        </p:nvGraphicFramePr>
        <p:xfrm>
          <a:off x="1115736" y="1081743"/>
          <a:ext cx="10806767" cy="401117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367244"/>
                <a:gridCol w="1593908"/>
                <a:gridCol w="1384184"/>
                <a:gridCol w="1461431"/>
              </a:tblGrid>
              <a:tr h="19751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</a:t>
                      </a:r>
                      <a:r>
                        <a:rPr lang="ru-RU" sz="1800" dirty="0" smtClean="0">
                          <a:effectLst/>
                        </a:rPr>
                        <a:t>мероприятий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330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384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1.Обеспечение предоставления мер социальной поддержки отдельным категориям граждан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197,69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189,97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189,67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1318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-Обеспечение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потребностей в социальном обслуживании граждан отдельных льготных категорий, в том числе граждан пожилого возраста и инвалидов, нуждающихся в социальных услугах. Повышение качества жизни пожилых людей.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-Создание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беспрепятственного доступа инвалидов и других маломобильных групп населения к объектам и услугам в приоритетных сферах жизнедеятельности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-Создание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благоприятных условий для жизнедеятельности семьи, создание единой системы преодоления детского неблагополучия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440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3.Обеспечение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предоставления молодым семьям социальных выплат на приобретение жилых помещений или строительство индивидуального жилого дома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289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ИТОГО за счет средств бюджета городского округа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211,03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202,77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202,47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447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111,54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111,99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111,72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167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322,57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314,76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314,19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5629656"/>
            <a:ext cx="4191000" cy="1152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226" y="5630277"/>
            <a:ext cx="3057524" cy="1152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7701" y="5610365"/>
            <a:ext cx="3181349" cy="1190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0534" y="585786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3351" y="0"/>
            <a:ext cx="1225867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«Сохранение и развитие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«Город Калининград»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3896762"/>
              </p:ext>
            </p:extLst>
          </p:nvPr>
        </p:nvGraphicFramePr>
        <p:xfrm>
          <a:off x="273050" y="2130954"/>
          <a:ext cx="11334063" cy="467279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272809"/>
                <a:gridCol w="1606379"/>
                <a:gridCol w="1268627"/>
                <a:gridCol w="1186248"/>
              </a:tblGrid>
              <a:tr h="220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1799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Организация информационного обслуживания населения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96,09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100,54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42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Создание условий для сохранения изучения и публичного представления культурных ценностей, хранящихся в музейном фонде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10,34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10,36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10,78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464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Развитие и совершенствование материально-технической базы муниципальных учреждений сферы культуры города Калининграда, сохранение и популяризация объектов культурного наследия местного (муниципального) значения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60,58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26,95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675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ВЦП "Развитие муниципальных учреждений сферы культуры городского округа "Город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Калининград»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проведение мероприятий по сохранению</a:t>
                      </a:r>
                      <a:r>
                        <a:rPr lang="ru-RU" sz="11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популяризации объектов культурного наследия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реконструкцию объекта «Львятник» под «Дом тропической птицы» Калининградского зоопарка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разработку ПСД «Реконструкция </a:t>
                      </a:r>
                      <a:r>
                        <a:rPr lang="ru-RU" sz="11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вальера</a:t>
                      </a:r>
                      <a:r>
                        <a:rPr lang="ru-RU" sz="11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ластоногих Калининградского зоопарка»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17,38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14,12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21,28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8,12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18,82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8,12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7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Создание условий для культурной деятельности, организации досуга населения, приобщения жителей города Калининграда к культурным ценностям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170,09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170,85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174,70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02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ВЦП "Организация досуга и массового отдыха жителей городского округа "Город Калининград"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59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Создание условий для активного включения детей в культурную жизнь общества, развития и реализации культурных потребностей подрастающего поколения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239,32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242,15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251,33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517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Организация профессиональных конкурсов и праздничных мероприятий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3873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 средства бюджета городского округа «Город Калининград»: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 них на финансовое обеспечение муниципального задания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576,52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483,14</a:t>
                      </a:r>
                      <a:endParaRPr lang="ru-RU" sz="1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546,87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487,85</a:t>
                      </a:r>
                      <a:endParaRPr lang="ru-RU" sz="1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564,40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504,66</a:t>
                      </a:r>
                      <a:endParaRPr lang="ru-RU" sz="1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20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12,61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6,43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6,43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6125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Всего: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589,13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553,30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570,83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</a:tbl>
          </a:graphicData>
        </a:graphic>
      </p:graphicFrame>
      <p:sp>
        <p:nvSpPr>
          <p:cNvPr id="5" name="AutoShape 2" descr="Картинки по запросу зоопарк калининград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1354"/>
            <a:ext cx="3248113" cy="182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7280" y="574401"/>
            <a:ext cx="3290184" cy="174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2767" y="513875"/>
            <a:ext cx="3381373" cy="190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060270" y="1565614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5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2901" y="0"/>
            <a:ext cx="12258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сферы, физической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и дополнительного образования спортивной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«Город Калининград»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7835415"/>
              </p:ext>
            </p:extLst>
          </p:nvPr>
        </p:nvGraphicFramePr>
        <p:xfrm>
          <a:off x="345033" y="1228428"/>
          <a:ext cx="9155510" cy="363328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208479"/>
                <a:gridCol w="1510018"/>
                <a:gridCol w="1258349"/>
                <a:gridCol w="1178664"/>
              </a:tblGrid>
              <a:tr h="199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2021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504429"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200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</a:t>
                      </a: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к систематическим занятиям физической культуры и спортом, различным формам </a:t>
                      </a:r>
                      <a:r>
                        <a:rPr lang="ru-RU" sz="1200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досуга, из них на: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AutoNum type="arabicPeriod"/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финансовое обеспечение муниципального</a:t>
                      </a:r>
                      <a:r>
                        <a:rPr lang="ru-RU" sz="120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задания</a:t>
                      </a:r>
                      <a:endParaRPr lang="ru-RU" sz="1200" i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298,81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290,82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296,88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289,56</a:t>
                      </a:r>
                      <a:endParaRPr lang="ru-RU" sz="14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305,70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298,39</a:t>
                      </a:r>
                      <a:endParaRPr lang="ru-RU" sz="14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336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-реализация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ведомственной целевой программы "Спортивный Калининград"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354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-реализация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ведомственной целевой программы "Молодое поколение Калининграда"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520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Совершенствование системы поддержки талантливой молодежи, спортсменов и тренеров-преподавателей, общественных объединений в сферах физической культуры и спорта, популяризации здорового образа жизни и молодежной политики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766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Развитие инфраструктуры и совершенствование материально-технической базы учреждений дополнительного образования спортивной направленности, молодежной сферы, обеспечение их безопасного функционирования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38,61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4726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счет средств бюджета городского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355,56</a:t>
                      </a:r>
                    </a:p>
                    <a:p>
                      <a:pPr algn="ctr"/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343,78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354,15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</a:tbl>
          </a:graphicData>
        </a:graphic>
      </p:graphicFrame>
      <p:sp>
        <p:nvSpPr>
          <p:cNvPr id="5" name="AutoShape 2" descr="Картинки по запросу федерация гимнастики калининград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602163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4613" y="4853924"/>
            <a:ext cx="2866411" cy="1910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AutoShape 4" descr="Картинки по запросу федерация бокса калининград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586" y="5034940"/>
            <a:ext cx="2868456" cy="1658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682" y="5034940"/>
            <a:ext cx="2566582" cy="170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8147" y="2490503"/>
            <a:ext cx="2743853" cy="1826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AutoShape 6" descr="Картинки по запросу футбол калининград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736" y="5100660"/>
            <a:ext cx="1897378" cy="1576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9626638" y="1121820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1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37752" y="38044"/>
            <a:ext cx="11327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«Развитие коммунальной инфраструктуры городского округа 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«Город Калининград»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1892" y="38044"/>
            <a:ext cx="848102" cy="103019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8737223"/>
              </p:ext>
            </p:extLst>
          </p:nvPr>
        </p:nvGraphicFramePr>
        <p:xfrm>
          <a:off x="385894" y="1545048"/>
          <a:ext cx="11542495" cy="294833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443274"/>
                <a:gridCol w="1746421"/>
                <a:gridCol w="1869989"/>
                <a:gridCol w="1482811"/>
              </a:tblGrid>
              <a:tr h="576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44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Развитие систем водоснабжения, водоотведения, гидротехнических сооружений, газоснабжения, теплоснабжения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187,94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93,55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194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96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-объекты АИП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187,94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93,55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360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2.Прочие мероприятия в целях развития объектов коммунальной инфраструктуры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241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Актуализация схемы теплоснабжения городского округа "Город Калининград"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22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встроенных в многоквартирные дома угольных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котельных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3542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216,04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94,55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650" y="4999142"/>
            <a:ext cx="2916195" cy="1720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5586" y="4999142"/>
            <a:ext cx="2722803" cy="1742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utoShape 2" descr="Картинки по запросу теплоснабжение калининград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теплоснабжение калининград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49" y="4994830"/>
            <a:ext cx="3130378" cy="1728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31" y="5044049"/>
            <a:ext cx="2471351" cy="1647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144254" y="869667"/>
            <a:ext cx="1690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68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34825" cy="132343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Муниципальная </a:t>
            </a:r>
            <a:r>
              <a:rPr lang="ru-RU" sz="2000" b="1" dirty="0" smtClean="0"/>
              <a:t>программа «Развитие </a:t>
            </a:r>
            <a:r>
              <a:rPr lang="ru-RU" sz="2000" b="1" dirty="0"/>
              <a:t>дорожно-транспортного </a:t>
            </a:r>
            <a:r>
              <a:rPr lang="ru-RU" sz="2000" b="1" dirty="0" smtClean="0"/>
              <a:t>комплекса</a:t>
            </a:r>
            <a:endParaRPr lang="ru-RU" sz="2000" dirty="0"/>
          </a:p>
          <a:p>
            <a:pPr algn="ctr"/>
            <a:r>
              <a:rPr lang="ru-RU" sz="2000" b="1" dirty="0" smtClean="0"/>
              <a:t>                городского </a:t>
            </a:r>
            <a:r>
              <a:rPr lang="ru-RU" sz="2000" b="1" dirty="0"/>
              <a:t>округа «Город Калининград</a:t>
            </a:r>
            <a:r>
              <a:rPr lang="ru-RU" sz="2000" b="1" dirty="0" smtClean="0"/>
              <a:t>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  <a:p>
            <a:pPr indent="450215" algn="ctr"/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1764604"/>
              </p:ext>
            </p:extLst>
          </p:nvPr>
        </p:nvGraphicFramePr>
        <p:xfrm>
          <a:off x="301325" y="829965"/>
          <a:ext cx="11589350" cy="596249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056946"/>
                <a:gridCol w="1869827"/>
                <a:gridCol w="1889427"/>
                <a:gridCol w="1773150"/>
              </a:tblGrid>
              <a:tr h="49549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14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Развитие  и совершенствование  объектов  улично-дорожной сети  города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1 176,40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1 202,08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1 072,82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-ВЦП "Капитальный ремонт, ремонт и содержание  автомобильных дорог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978,30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1 008,26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1 024,44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42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аренда (лизинг) специализированной техники МБУ "Чистота" в целях обеспечения содержания автомобильных дорог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20,32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20,32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13,38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14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мероприятия в целях развития и совершенствования объектов улично-дорожной сети города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-объекты АИП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132,78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138,50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69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2.Совершенствование транспортного обслуживания населения городского округа  "Город Калининград"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735,16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501,84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194,73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215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затрат, связанных с перевозкой  населения  городским транспортом общего пользования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190,43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78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инансовая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(лизинг) </a:t>
                      </a:r>
                      <a:r>
                        <a:rPr lang="ru-RU" sz="1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низкопольных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автобусов большого класса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349,71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303,60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35,23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8974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автоматизированной системы оплаты проезда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9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функционирования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автоматизированной системы проезда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10,80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251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недополученных</a:t>
                      </a:r>
                      <a:r>
                        <a:rPr lang="ru-RU" sz="12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доходов, связанных с перевозкой пассажиров по маршрутам спортивных соревнований</a:t>
                      </a:r>
                      <a:endParaRPr lang="ru-RU" sz="12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11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единых социальных проездных билетов для отдельных категорий граждан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11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перевозок отдельных категорий граждан пассажирским транспортом общего пользования в городском округе «Город Калининград»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146,46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146,73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146,64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11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Повышение безопасности дорожного движения  и сокращение дорожно-транспортных происшествий на автомобильных дорогах общего пользования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2512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и проведение конкурсов, викторин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884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1 911,59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1 703,95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1 267,58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1030" y="-1"/>
            <a:ext cx="934294" cy="1120347"/>
          </a:xfrm>
          <a:prstGeom prst="rect">
            <a:avLst/>
          </a:prstGeom>
        </p:spPr>
      </p:pic>
      <p:sp>
        <p:nvSpPr>
          <p:cNvPr id="6" name="AutoShape 2" descr="Картинки по запросу транспорт калининграда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050" y="401300"/>
            <a:ext cx="2609849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24615"/>
          <a:stretch/>
        </p:blipFill>
        <p:spPr>
          <a:xfrm>
            <a:off x="2976912" y="612515"/>
            <a:ext cx="2618603" cy="101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932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88559" y="67360"/>
            <a:ext cx="125253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«Формирование современной городской среды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округа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«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 Калининград»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6487672"/>
              </p:ext>
            </p:extLst>
          </p:nvPr>
        </p:nvGraphicFramePr>
        <p:xfrm>
          <a:off x="394282" y="718208"/>
          <a:ext cx="11107024" cy="361724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172588"/>
                <a:gridCol w="1333849"/>
                <a:gridCol w="1409351"/>
                <a:gridCol w="1191236"/>
              </a:tblGrid>
              <a:tr h="454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54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создания, содержания и развития объектов благоустройства на территории городского округа «Город Калининград»,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629,50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593,91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594,51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62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ведомственной целевой программы "Ремонт и содержание объектов благоустройства городского округа "Город Калининград"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487,13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488,29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488,99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54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Проектирование, строительство нового и модернизация существующего наружного освещения на городских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территориях, разграничение балансовой принадлежности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38,14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13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специализированной техники, в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и в лизинг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3205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и посадка зеленых насаждений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177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мест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захоронения, ремонт дорожного покрытия кладбищ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531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дворовых территорий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благоустройство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общественных территорий (поддержка государственных программ субъектов РФ и муниципальных программ формирования современной городской среды)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86,59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53,57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53,57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54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Улучшение экологической обстановки и создание благоприятных условий проживания населения на территории городского округа "Город Калининград"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108,42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98,12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54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охране окружающей среды, содержанию городских лесов, водотоков и др.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МБУ "Леса", МБУ "Гидротехник"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108,42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98,12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29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737,92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692,03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694,69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4985" y="0"/>
            <a:ext cx="977015" cy="1171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76" y="4454781"/>
            <a:ext cx="10455716" cy="2203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790062" y="436691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60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2063552" y="1052736"/>
            <a:ext cx="8286750" cy="1588"/>
          </a:xfrm>
          <a:prstGeom prst="line">
            <a:avLst/>
          </a:prstGeom>
          <a:ln w="1270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8924990"/>
              </p:ext>
            </p:extLst>
          </p:nvPr>
        </p:nvGraphicFramePr>
        <p:xfrm>
          <a:off x="107504" y="116632"/>
          <a:ext cx="11753938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628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5" t="-1" b="22755"/>
          <a:stretch/>
        </p:blipFill>
        <p:spPr>
          <a:xfrm>
            <a:off x="0" y="3602390"/>
            <a:ext cx="3771900" cy="266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71475" y="107120"/>
            <a:ext cx="11106150" cy="8309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«Обеспечение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реализации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гражданами своих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прав в области жилищных отношений»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6697072"/>
              </p:ext>
            </p:extLst>
          </p:nvPr>
        </p:nvGraphicFramePr>
        <p:xfrm>
          <a:off x="3771900" y="1230914"/>
          <a:ext cx="8172451" cy="410592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073517"/>
                <a:gridCol w="1879133"/>
                <a:gridCol w="1635854"/>
                <a:gridCol w="1583947"/>
              </a:tblGrid>
              <a:tr h="9850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(млн. руб.)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(млн. руб.)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(млн. руб.)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363229"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b"/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1200758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 ремонта домов в городском  округе "Город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Калининград« и прочие мероприятия в целях создания условий для эффективного управления многоквартирными домами городского округа "Город Калининград"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203,87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157,35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3192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203,87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157,35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788" y="1202089"/>
            <a:ext cx="3362325" cy="240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911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7189" y="435820"/>
            <a:ext cx="8388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Муниципальная программа «Обеспечение эффективного использования муниципального имущества и земельных ресурсов городского округа «Город Калининград»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855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3802876"/>
              </p:ext>
            </p:extLst>
          </p:nvPr>
        </p:nvGraphicFramePr>
        <p:xfrm>
          <a:off x="1199408" y="1698172"/>
          <a:ext cx="10680680" cy="206626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756256"/>
                <a:gridCol w="1619250"/>
                <a:gridCol w="1704975"/>
                <a:gridCol w="1600199"/>
              </a:tblGrid>
              <a:tr h="62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(млн. руб.)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(млн. руб.)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(млн. руб.)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17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 Обеспечение эффективного использования муниципального имущества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61,68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60,90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60,77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 Обеспечение эффективного использования земельных ресурсов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8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69,93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68,40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68,27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181" y="4103456"/>
            <a:ext cx="3762377" cy="288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263" y="4365872"/>
            <a:ext cx="3595690" cy="262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80"/>
          <a:stretch/>
        </p:blipFill>
        <p:spPr>
          <a:xfrm>
            <a:off x="8690650" y="4305771"/>
            <a:ext cx="3365155" cy="268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06637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33168" y="124121"/>
            <a:ext cx="11664778" cy="10618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«Переселение граждан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аварийного жилищного фонда и 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жилых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помещений,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признанных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непригодными для проживания, расположенных на 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округа «Город Калининград»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1533537"/>
              </p:ext>
            </p:extLst>
          </p:nvPr>
        </p:nvGraphicFramePr>
        <p:xfrm>
          <a:off x="113542" y="1171574"/>
          <a:ext cx="8146436" cy="26035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59388"/>
                <a:gridCol w="1524000"/>
                <a:gridCol w="1598140"/>
                <a:gridCol w="1364908"/>
              </a:tblGrid>
              <a:tr h="896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7960"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06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Осуществление переселения граждан из многоквартирных домов, признанных в установленном порядке аварийными и подлежащими сносу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3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9978" y="1393440"/>
            <a:ext cx="3791980" cy="252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0545" y="5067598"/>
            <a:ext cx="3939746" cy="158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082"/>
          <a:stretch/>
        </p:blipFill>
        <p:spPr>
          <a:xfrm>
            <a:off x="7871583" y="4137120"/>
            <a:ext cx="4120417" cy="272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" y="5053903"/>
            <a:ext cx="2232152" cy="160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543598" y="1100039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1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 Ð¿Ð°ÑÐº Ð®Ð¶Ð½ÑÐ¹ ÐÐ°Ð»Ð¸Ð½Ð¸Ð½Ð³ÑÐ°Ð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0635" y="2259102"/>
            <a:ext cx="3241365" cy="41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0255245"/>
              </p:ext>
            </p:extLst>
          </p:nvPr>
        </p:nvGraphicFramePr>
        <p:xfrm>
          <a:off x="624541" y="1241087"/>
          <a:ext cx="9048563" cy="173413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860465"/>
                <a:gridCol w="1377131"/>
                <a:gridCol w="1450038"/>
                <a:gridCol w="1360929"/>
              </a:tblGrid>
              <a:tr h="8141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509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Благоустройство территории парка Южный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72,68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72,68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410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72,68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72,68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4985" y="0"/>
            <a:ext cx="977015" cy="11715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3784" y="267554"/>
            <a:ext cx="9127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Муниципальная программа «Развитие ландшафтных парков города Калининграда»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25226" y="1337078"/>
            <a:ext cx="8258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(млн. руб.)</a:t>
            </a:r>
          </a:p>
        </p:txBody>
      </p:sp>
      <p:pic>
        <p:nvPicPr>
          <p:cNvPr id="2052" name="Picture 4" descr="ÐÐ°ÑÑÐ¸Ð½ÐºÐ¸ Ð¿Ð¾ Ð·Ð°Ð¿ÑÐ¾ÑÑ Ð¿Ð°ÑÐº Ð®Ð¶Ð½ÑÐ¹ ÐÐ°Ð»Ð¸Ð½Ð¸Ð½Ð³ÑÐ°Ð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626" y="3474813"/>
            <a:ext cx="433053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¿Ð°ÑÐº Ð®Ð¶Ð½ÑÐ¹ ÐÐ°Ð»Ð¸Ð½Ð¸Ð½Ð³ÑÐ°Ð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131" y="3474813"/>
            <a:ext cx="3966358" cy="28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7186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3078736"/>
              </p:ext>
            </p:extLst>
          </p:nvPr>
        </p:nvGraphicFramePr>
        <p:xfrm>
          <a:off x="952160" y="1902298"/>
          <a:ext cx="11078280" cy="164955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950733"/>
                <a:gridCol w="1686041"/>
                <a:gridCol w="1775302"/>
                <a:gridCol w="1666204"/>
              </a:tblGrid>
              <a:tr h="430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69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 Документальное обеспечение реализации Генерального плана города Калининграда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10,93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 Обеспечение повышения уровня архитектурно-художественной выразительности города Калининграда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17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15,57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16,25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16,26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4985" y="0"/>
            <a:ext cx="977015" cy="11715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0063" y="35051"/>
            <a:ext cx="8217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Муниципальная программа</a:t>
            </a:r>
            <a:endParaRPr lang="ru-RU" sz="2400" dirty="0">
              <a:latin typeface="Times New Roman"/>
              <a:ea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«Обеспечение градостроительной и архитектурной деятельности в городском округе «Город Калининград»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0699" y="3305890"/>
            <a:ext cx="7906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prstClr val="white"/>
                </a:solidFill>
              </a:rPr>
              <a:t>(млн. руб.)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34682" y="1261501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(млн. руб.)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2783" y="4351835"/>
            <a:ext cx="3786868" cy="216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7202" y="4357654"/>
            <a:ext cx="3254960" cy="184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0608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1760" y="4373314"/>
            <a:ext cx="4257675" cy="263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2717" y="4664512"/>
            <a:ext cx="3286125" cy="219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Картинки по запросу федерация гимнастики калининград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686297" y="41275"/>
            <a:ext cx="9334004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«</a:t>
            </a:r>
            <a:r>
              <a:rPr lang="ru-RU" sz="2400" b="1" dirty="0">
                <a:latin typeface="Times New Roman"/>
                <a:ea typeface="Times New Roman"/>
              </a:rPr>
              <a:t>Осуществление мероприятий по гражданской обороне и защите населения и территории </a:t>
            </a:r>
            <a:r>
              <a:rPr lang="ru-RU" sz="2400" b="1" dirty="0" smtClean="0">
                <a:latin typeface="Times New Roman"/>
                <a:ea typeface="Times New Roman"/>
              </a:rPr>
              <a:t>городского </a:t>
            </a:r>
            <a:r>
              <a:rPr lang="ru-RU" sz="2400" b="1" dirty="0">
                <a:latin typeface="Times New Roman"/>
                <a:ea typeface="Times New Roman"/>
              </a:rPr>
              <a:t>округа «Город Калининград» </a:t>
            </a:r>
            <a:endParaRPr lang="ru-RU" sz="2400" dirty="0">
              <a:latin typeface="Times New Roman"/>
              <a:ea typeface="Times New Roman"/>
            </a:endParaRPr>
          </a:p>
          <a:p>
            <a:pPr algn="ctr"/>
            <a:r>
              <a:rPr lang="ru-RU" sz="2400" b="1" dirty="0">
                <a:latin typeface="Times New Roman"/>
                <a:ea typeface="Times New Roman"/>
              </a:rPr>
              <a:t>от чрезвычайных ситуаций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3245318"/>
              </p:ext>
            </p:extLst>
          </p:nvPr>
        </p:nvGraphicFramePr>
        <p:xfrm>
          <a:off x="337751" y="1698172"/>
          <a:ext cx="11542337" cy="216537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220638"/>
                <a:gridCol w="1749882"/>
                <a:gridCol w="1842523"/>
                <a:gridCol w="1729294"/>
              </a:tblGrid>
              <a:tr h="62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(млн. 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(млн. 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(млн. 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17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 Поддержание в постоянной готовности к использованию систем оповещения населения об опасности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 Обеспечение мер первичной противопожарной безопасности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 Информационное обеспечение защиты населения и территорий от чрезвычайных ситуаций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8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4985" y="0"/>
            <a:ext cx="97701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787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артинки по запросу федерация гимнастики калининград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686297" y="41275"/>
            <a:ext cx="9334004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Расходы бюджета городского округа «Город Калининград» </a:t>
            </a:r>
            <a:r>
              <a:rPr lang="ru-RU" sz="2400" b="1" dirty="0" smtClean="0">
                <a:latin typeface="Times New Roman"/>
                <a:ea typeface="Times New Roman"/>
              </a:rPr>
              <a:t>на </a:t>
            </a:r>
            <a:r>
              <a:rPr lang="ru-RU" sz="2400" b="1" dirty="0">
                <a:latin typeface="Times New Roman"/>
                <a:ea typeface="Times New Roman"/>
              </a:rPr>
              <a:t>осуществление непрограммных направлений </a:t>
            </a:r>
            <a:r>
              <a:rPr lang="ru-RU" sz="2400" b="1" dirty="0" smtClean="0">
                <a:latin typeface="Times New Roman"/>
                <a:ea typeface="Times New Roman"/>
              </a:rPr>
              <a:t>деятельности на </a:t>
            </a:r>
            <a:r>
              <a:rPr lang="ru-RU" sz="2400" b="1" dirty="0">
                <a:latin typeface="Times New Roman"/>
                <a:ea typeface="Times New Roman"/>
              </a:rPr>
              <a:t>2019 </a:t>
            </a:r>
            <a:r>
              <a:rPr lang="ru-RU" sz="2400" b="1" dirty="0" smtClean="0">
                <a:latin typeface="Times New Roman"/>
                <a:ea typeface="Times New Roman"/>
              </a:rPr>
              <a:t>год и на плановый период 2020 и 2021 годов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4063490"/>
              </p:ext>
            </p:extLst>
          </p:nvPr>
        </p:nvGraphicFramePr>
        <p:xfrm>
          <a:off x="1511320" y="1261432"/>
          <a:ext cx="10680680" cy="559656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756256"/>
                <a:gridCol w="1619250"/>
                <a:gridCol w="1704975"/>
                <a:gridCol w="1600199"/>
              </a:tblGrid>
              <a:tr h="62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</a:rPr>
                        <a:t> мероприятий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2019 (</a:t>
                      </a:r>
                      <a:r>
                        <a:rPr lang="ru-RU" sz="1000" dirty="0" smtClean="0">
                          <a:effectLst/>
                        </a:rPr>
                        <a:t>млн. руб.)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2020 </a:t>
                      </a:r>
                      <a:r>
                        <a:rPr lang="ru-RU" sz="1000" dirty="0" smtClean="0">
                          <a:effectLst/>
                        </a:rPr>
                        <a:t>(млн. руб.)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2021 </a:t>
                      </a:r>
                      <a:r>
                        <a:rPr lang="ru-RU" sz="1000" dirty="0" smtClean="0">
                          <a:effectLst/>
                        </a:rPr>
                        <a:t>(млн. руб.)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17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Руководство и управление в сфере установленных функций органов местного самоуправления и избирательной комиссии городского округа «Город Калининград»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713,34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719,98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724,58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Исполнение муниципальных гарантий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88,73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88,54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87,78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882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Исполнение судебных актов по искам к муниципальным образованиям о возмещении вреда, причиненного в результате незаконных действий (бездействия) органов местного самоуправления либо должностных лиц этих органов, а также в результате деятельности муниципальных казенных учреждений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27,83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28,14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23,43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Обеспечение деятельности казенных учреждений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365,77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372,40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384,48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Процентные платежи по муниципальному долгу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325,66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331,92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307,97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Резервные фонды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Проведение муниципальных выборов и местных референдумов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872,23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1 987,02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8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1 581,33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2 513,21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3 632,76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5025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98,77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101,66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104,99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256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Всего: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1 680,10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2 614,87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3 737,75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4985" y="0"/>
            <a:ext cx="977015" cy="1171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5935"/>
            <a:ext cx="2691922" cy="112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25" y="1626325"/>
            <a:ext cx="1638643" cy="128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10325"/>
            <a:ext cx="1638643" cy="918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9559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41304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 smtClean="0"/>
              <a:t>Динамика расходов бюджета городского округа «Город Калининград» 2019-2021 гг.</a:t>
            </a:r>
            <a:br>
              <a:rPr lang="ru-RU" sz="3200" dirty="0" smtClean="0"/>
            </a:br>
            <a:r>
              <a:rPr lang="ru-RU" sz="3200" dirty="0" smtClean="0"/>
              <a:t>    </a:t>
            </a:r>
            <a:r>
              <a:rPr lang="ru-RU" sz="1600" dirty="0" smtClean="0"/>
              <a:t>млн. руб.</a:t>
            </a:r>
            <a:endParaRPr lang="ru-RU" sz="3200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/>
          </p:nvPr>
        </p:nvGraphicFramePr>
        <p:xfrm>
          <a:off x="420130" y="1013254"/>
          <a:ext cx="11771870" cy="569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5275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84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503" y="4047687"/>
            <a:ext cx="4487301" cy="281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Объект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365111"/>
              </p:ext>
            </p:extLst>
          </p:nvPr>
        </p:nvGraphicFramePr>
        <p:xfrm>
          <a:off x="1405916" y="-90996"/>
          <a:ext cx="11744325" cy="703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5412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23470159"/>
              </p:ext>
            </p:extLst>
          </p:nvPr>
        </p:nvGraphicFramePr>
        <p:xfrm>
          <a:off x="506627" y="233264"/>
          <a:ext cx="11506200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6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03512" y="287396"/>
            <a:ext cx="87849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Темпы роста объемов отгруженных товаров</a:t>
            </a:r>
            <a:b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</a:b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(работ, услуг) собственного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производства</a:t>
            </a:r>
            <a:endParaRPr lang="ru-RU" altLang="ru-RU" sz="2000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4" name="Объект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28889734"/>
              </p:ext>
            </p:extLst>
          </p:nvPr>
        </p:nvGraphicFramePr>
        <p:xfrm>
          <a:off x="2659102" y="1357243"/>
          <a:ext cx="8843775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309" y="1500456"/>
            <a:ext cx="4572686" cy="35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611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0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1978" y="3718410"/>
            <a:ext cx="3970022" cy="287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Объект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61928135"/>
              </p:ext>
            </p:extLst>
          </p:nvPr>
        </p:nvGraphicFramePr>
        <p:xfrm>
          <a:off x="-107871" y="188640"/>
          <a:ext cx="11699796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03912" y="3718410"/>
            <a:ext cx="761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2018 год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8881" y="981584"/>
            <a:ext cx="4370462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761" y="981584"/>
            <a:ext cx="4148547" cy="195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5954" y="1117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2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94220" y="0"/>
            <a:ext cx="11201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Инвестиции в основной капитал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по кругу крупных и средних организаций г. Калининграда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(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I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Cyr"/>
                <a:ea typeface="Arial Cyr"/>
                <a:cs typeface="Arial Cyr"/>
              </a:rPr>
              <a:t>полугодие 2018 г. в %  к соответствующему периоду 2017 г.)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lang="ru-RU" sz="2400" b="1" i="0" u="none" strike="noStrike" kern="1200" baseline="0" dirty="0">
                <a:solidFill>
                  <a:srgbClr val="94B6D2">
                    <a:lumMod val="50000"/>
                  </a:srgbClr>
                </a:solidFill>
                <a:latin typeface="Arial Cyr"/>
                <a:ea typeface="Arial Cyr"/>
                <a:cs typeface="Arial Cyr"/>
              </a:defRPr>
            </a:pP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Arial Cyr"/>
              <a:ea typeface="Arial Cyr"/>
              <a:cs typeface="Arial Cyr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2232531"/>
              </p:ext>
            </p:extLst>
          </p:nvPr>
        </p:nvGraphicFramePr>
        <p:xfrm>
          <a:off x="1255552" y="1171833"/>
          <a:ext cx="8136904" cy="2257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7468"/>
                <a:gridCol w="2484718"/>
                <a:gridCol w="2484718"/>
              </a:tblGrid>
              <a:tr h="349561"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4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I </a:t>
                      </a:r>
                      <a:r>
                        <a:rPr lang="ru-RU" sz="1600" b="1" dirty="0" smtClean="0">
                          <a:effectLst/>
                          <a:latin typeface="+mn-lt"/>
                        </a:rPr>
                        <a:t>полугодие </a:t>
                      </a:r>
                      <a:r>
                        <a:rPr lang="x-none" sz="1600" b="1" dirty="0" smtClean="0">
                          <a:effectLst/>
                          <a:latin typeface="+mn-lt"/>
                        </a:rPr>
                        <a:t>201</a:t>
                      </a:r>
                      <a:r>
                        <a:rPr lang="ru-RU" sz="1600" b="1" dirty="0" smtClean="0">
                          <a:effectLst/>
                          <a:latin typeface="+mn-lt"/>
                        </a:rPr>
                        <a:t>8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i="1" dirty="0" smtClean="0">
                          <a:effectLst/>
                          <a:latin typeface="+mn-lt"/>
                        </a:rPr>
                        <a:t>тыс. рублей</a:t>
                      </a:r>
                      <a:endParaRPr lang="ru-RU" sz="1400" i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400" i="1">
                          <a:effectLst/>
                          <a:latin typeface="+mn-lt"/>
                        </a:rPr>
                        <a:t>в % к итогу</a:t>
                      </a:r>
                      <a:endParaRPr lang="ru-RU" sz="1400" i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9599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Калининградская область 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41 525 109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100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</a:tr>
              <a:tr h="319599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в том 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числе: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9599">
                <a:tc>
                  <a:txBody>
                    <a:bodyPr/>
                    <a:lstStyle/>
                    <a:p>
                      <a:pPr marL="71755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Калининград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24 737 309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59,6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</a:tr>
              <a:tr h="279649">
                <a:tc>
                  <a:txBody>
                    <a:bodyPr/>
                    <a:lstStyle/>
                    <a:p>
                      <a:pPr marL="0" marR="71755" algn="l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Справочно:</a:t>
                      </a:r>
                      <a:endParaRPr lang="ru-RU" sz="14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1755" algn="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endParaRPr lang="ru-RU" sz="14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+mn-lt"/>
                          <a:ea typeface="Times New Roman"/>
                        </a:rPr>
                        <a:t>в % 2018/2017</a:t>
                      </a:r>
                      <a:endParaRPr lang="ru-RU" sz="1400" i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9599">
                <a:tc>
                  <a:txBody>
                    <a:bodyPr/>
                    <a:lstStyle/>
                    <a:p>
                      <a:pPr marL="0" marR="71755" algn="l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полугодие 2017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175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23 192 844</a:t>
                      </a:r>
                      <a:endParaRPr lang="ru-RU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</a:rPr>
                        <a:t>106,7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10465181"/>
              </p:ext>
            </p:extLst>
          </p:nvPr>
        </p:nvGraphicFramePr>
        <p:xfrm>
          <a:off x="-518984" y="3412670"/>
          <a:ext cx="12463849" cy="3445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2571" y="0"/>
            <a:ext cx="1243389" cy="13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22355411"/>
              </p:ext>
            </p:extLst>
          </p:nvPr>
        </p:nvGraphicFramePr>
        <p:xfrm>
          <a:off x="561975" y="0"/>
          <a:ext cx="11449050" cy="676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295400"/>
            <a:ext cx="549786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67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ралла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5044</TotalTime>
  <Words>3463</Words>
  <Application>Microsoft Office PowerPoint</Application>
  <PresentationFormat>Произвольный</PresentationFormat>
  <Paragraphs>1195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HDOfficeLightV0</vt:lpstr>
      <vt:lpstr>1_HDOfficeLightV0</vt:lpstr>
      <vt:lpstr>Параллакс</vt:lpstr>
      <vt:lpstr>Слайд 1</vt:lpstr>
      <vt:lpstr>       Уважаемые жители города! Формирование городского бюджета – это всегда нелёгкий процесс поиска компромисса между потребностями и возможностями. Нам приходится учитывать множество дополнительных факторов и действовать в условиях различных ограничений. Это и изменения бюджетного, налогового, регионального законодательства, необходимость снижения уровня муниципального долга.  Проект бюджета  традиционно сформирован на базе, основных параметров Прогноза социально-экономического развития городского округа «Город Калининград»,  Основных направлений бюджетной и налоговой политики городского округа «Город Калининград» на 2019 год и плановый период 2020-2021 годов, муниципальных программ.  При разработке проекта бюджета города на 2019 год и плановый период 2020-2021 годов администрация городского округа руководствовалась основными принципами: максимальная мобилизация доходных источников, социальная направленность расходов местного бюджета, необходимость снижения объема муниципального долга. Основными задачами при разработке проекта бюджета города Калининграда на 2019-2021 годы являлись: - обеспечение сбалансированности и долгосрочной устойчивости бюджета города Калининграда;  -безусловное исполнение действующих расходных обязательств, недопущение принятия новых расходных обязательств, не обеспеченных доходными источниками;  -достижение национальных целей, определенных в Указе Президента Российской Федерации от 07 мая 2018 года, в результате реализации в городе Калининграде национальных проектов (программ) в рамках муниципальных программ. В целях предоставления гражданам нашего города актуальной информации о бюджете и бюджетном процессе в доступном формате, специалистами комитета экономики, финансов и контроля разработан аналитический продукт «Бюджет для граждан» городского округа «Город Калининград», который содержит сведения об общих параметрах бюджета, включая структуру доходов и расходов бюджета; поступления в бюджет в разрезе налоговых и неналоговых доходов; объем межбюджетных трансфертов и другие сведения.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Основные параметры бюджета городского округа «Город Калининград» 2017 -2021 гг.                                                                                         Млн. руб.</vt:lpstr>
      <vt:lpstr>Динамика доходов бюджета городского округа  «Город Калининград» в 2019–2021 годах                                                                                                                                                                                                           Млн. рублей </vt:lpstr>
      <vt:lpstr>Слайд 16</vt:lpstr>
      <vt:lpstr>Слайд 17</vt:lpstr>
      <vt:lpstr>Расходы бюджета городского округа «Город Калининград» 2018-2021 гг.</vt:lpstr>
      <vt:lpstr>Структура расходов в 2019 г.</vt:lpstr>
      <vt:lpstr>Формирование бюджета городского округа «Город Калининград» на основе программно-целевого метода</vt:lpstr>
      <vt:lpstr>Слайд 21</vt:lpstr>
      <vt:lpstr>Бюджетные инвестиции в капитальное строительство в рамках адресной инвестиционной программы 2019-2021 гг.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Динамика расходов бюджета городского округа «Город Калининград» 2019-2021 гг.     млн. руб.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городского округа «Город Калининград» 2016-2018 гг.</dc:title>
  <dc:creator>Поташова Татьяна Викторовна</dc:creator>
  <cp:lastModifiedBy>User</cp:lastModifiedBy>
  <cp:revision>336</cp:revision>
  <cp:lastPrinted>2018-11-06T11:11:22Z</cp:lastPrinted>
  <dcterms:created xsi:type="dcterms:W3CDTF">2015-10-20T14:02:30Z</dcterms:created>
  <dcterms:modified xsi:type="dcterms:W3CDTF">2018-11-07T07:04:41Z</dcterms:modified>
</cp:coreProperties>
</file>