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64" r:id="rId1"/>
  </p:sldMasterIdLst>
  <p:notesMasterIdLst>
    <p:notesMasterId r:id="rId22"/>
  </p:notesMasterIdLst>
  <p:sldIdLst>
    <p:sldId id="257" r:id="rId2"/>
    <p:sldId id="305" r:id="rId3"/>
    <p:sldId id="258" r:id="rId4"/>
    <p:sldId id="288" r:id="rId5"/>
    <p:sldId id="283" r:id="rId6"/>
    <p:sldId id="304" r:id="rId7"/>
    <p:sldId id="286" r:id="rId8"/>
    <p:sldId id="287" r:id="rId9"/>
    <p:sldId id="261" r:id="rId10"/>
    <p:sldId id="259" r:id="rId11"/>
    <p:sldId id="306" r:id="rId12"/>
    <p:sldId id="307" r:id="rId13"/>
    <p:sldId id="297" r:id="rId14"/>
    <p:sldId id="303" r:id="rId15"/>
    <p:sldId id="299" r:id="rId16"/>
    <p:sldId id="298" r:id="rId17"/>
    <p:sldId id="300" r:id="rId18"/>
    <p:sldId id="301" r:id="rId19"/>
    <p:sldId id="262" r:id="rId20"/>
    <p:sldId id="269" r:id="rId21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CCCC"/>
    <a:srgbClr val="FF9999"/>
    <a:srgbClr val="FF7C80"/>
    <a:srgbClr val="99CC00"/>
    <a:srgbClr val="66FF33"/>
    <a:srgbClr val="9999FF"/>
    <a:srgbClr val="FF00FF"/>
    <a:srgbClr val="66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7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670630606648313E-2"/>
                  <c:y val="0.10533166067967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3912495551110273E-2"/>
                  <c:y val="6.6138291733017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6513442871643151E-2"/>
                  <c:y val="6.123933760446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4542329379841957E-2"/>
                  <c:y val="7.1037245861570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Century" panose="020406040505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(ожидаем.)</c:v>
                </c:pt>
                <c:pt idx="1">
                  <c:v>2017 (прогноз)</c:v>
                </c:pt>
                <c:pt idx="2">
                  <c:v>2018 (прогноз)</c:v>
                </c:pt>
                <c:pt idx="3">
                  <c:v>2019 (прогноз)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11.2</c:v>
                </c:pt>
                <c:pt idx="1">
                  <c:v>10.6</c:v>
                </c:pt>
                <c:pt idx="2">
                  <c:v>10.5</c:v>
                </c:pt>
                <c:pt idx="3">
                  <c:v>10.7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том числе собственные доходы бюджета (млрд.руб.)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241114151662961E-2"/>
                  <c:y val="0.205763981471194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952559986000814E-2"/>
                  <c:y val="0.20821355497537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9357943196726282E-2"/>
                  <c:y val="0.19841545383846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4850174195036889E-2"/>
                  <c:y val="0.20576417435099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Century" panose="020406040505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(ожидаем.)</c:v>
                </c:pt>
                <c:pt idx="1">
                  <c:v>2017 (прогноз)</c:v>
                </c:pt>
                <c:pt idx="2">
                  <c:v>2018 (прогноз)</c:v>
                </c:pt>
                <c:pt idx="3">
                  <c:v>2019 (прогноз)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6.9</c:v>
                </c:pt>
                <c:pt idx="1">
                  <c:v>6.9</c:v>
                </c:pt>
                <c:pt idx="2">
                  <c:v>6.7</c:v>
                </c:pt>
                <c:pt idx="3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0653040"/>
        <c:axId val="199390848"/>
        <c:axId val="0"/>
      </c:bar3DChart>
      <c:catAx>
        <c:axId val="20065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9390848"/>
        <c:crosses val="autoZero"/>
        <c:auto val="1"/>
        <c:lblAlgn val="ctr"/>
        <c:lblOffset val="100"/>
        <c:noMultiLvlLbl val="0"/>
      </c:catAx>
      <c:valAx>
        <c:axId val="19939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065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00141253720466"/>
          <c:y val="0.12236892660074805"/>
          <c:w val="0.21861013530743398"/>
          <c:h val="0.24085190380081226"/>
        </c:manualLayout>
      </c:layout>
      <c:overlay val="0"/>
      <c:spPr>
        <a:ln cmpd="dbl">
          <a:solidFill>
            <a:schemeClr val="accent1">
              <a:shade val="50000"/>
            </a:schemeClr>
          </a:solidFill>
        </a:ln>
      </c:spPr>
      <c:txPr>
        <a:bodyPr/>
        <a:lstStyle/>
        <a:p>
          <a:pPr>
            <a:defRPr sz="1400">
              <a:latin typeface="Century" panose="020406040505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smtClean="0"/>
              <a:t>201</a:t>
            </a:r>
            <a:r>
              <a:rPr lang="ru-RU" sz="3600" dirty="0" smtClean="0"/>
              <a:t>9 год , </a:t>
            </a:r>
            <a:r>
              <a:rPr lang="ru-RU" sz="2000" dirty="0" err="1" smtClean="0"/>
              <a:t>млрд.руб</a:t>
            </a:r>
            <a:r>
              <a:rPr lang="ru-RU" sz="2000" dirty="0" smtClean="0"/>
              <a:t>.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25"/>
      <c:rotY val="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 prstMaterial="legacyWireframe"/>
      </c:spPr>
    </c:sideWall>
    <c:backWall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 prstMaterial="legacyWireframe"/>
      </c:spPr>
    </c:backWall>
    <c:plotArea>
      <c:layout>
        <c:manualLayout>
          <c:layoutTarget val="inner"/>
          <c:xMode val="edge"/>
          <c:yMode val="edge"/>
          <c:x val="7.9687437547463921E-2"/>
          <c:y val="0.23333164309146706"/>
          <c:w val="0.84062499999999996"/>
          <c:h val="0.666419988532234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CC"/>
            </a:solidFill>
          </c:spPr>
          <c:dPt>
            <c:idx val="0"/>
            <c:bubble3D val="0"/>
            <c:spPr>
              <a:solidFill>
                <a:srgbClr val="FFCC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CC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2430552779887292"/>
                  <c:y val="0.1516042232530247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318251462222042"/>
                      <c:h val="0.2129807635777863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0423811236793369E-2"/>
                  <c:y val="-0.1070889478758804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263959390862941"/>
                      <c:h val="0.16274548925888038"/>
                    </c:manualLayout>
                  </c15:layout>
                </c:ext>
              </c:extLst>
            </c:dLbl>
            <c:numFmt formatCode="0.00%" sourceLinked="0"/>
            <c:spPr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Местный бюджет</c:v>
                </c:pt>
                <c:pt idx="1">
                  <c:v>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6915.7</c:v>
                </c:pt>
                <c:pt idx="1">
                  <c:v>3753.3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4744690621537483"/>
          <c:w val="1"/>
          <c:h val="0.373816173016097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2.0869313728228957E-2"/>
                  <c:y val="-3.9360799230467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869313728228957E-2"/>
                  <c:y val="-2.8041516810582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869149402924014E-2"/>
                  <c:y val="-4.0000516943606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034799169828563E-2"/>
                  <c:y val="-3.738571814050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МП социальной направленности</c:v>
                </c:pt>
                <c:pt idx="1">
                  <c:v>МП жилищно-коммунального сектора</c:v>
                </c:pt>
                <c:pt idx="2">
                  <c:v>Иные МП</c:v>
                </c:pt>
                <c:pt idx="3">
                  <c:v>Непрограммное направление деятельности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5.9</c:v>
                </c:pt>
                <c:pt idx="1">
                  <c:v>2.1</c:v>
                </c:pt>
                <c:pt idx="2">
                  <c:v>0.2</c:v>
                </c:pt>
                <c:pt idx="3">
                  <c:v>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76133928"/>
        <c:axId val="276134320"/>
        <c:axId val="0"/>
      </c:bar3DChart>
      <c:catAx>
        <c:axId val="27613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134320"/>
        <c:crosses val="autoZero"/>
        <c:auto val="0"/>
        <c:lblAlgn val="ctr"/>
        <c:lblOffset val="100"/>
        <c:noMultiLvlLbl val="0"/>
      </c:catAx>
      <c:valAx>
        <c:axId val="27613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133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2017 год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3666716142603161"/>
                  <c:y val="-0.30761711874024089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200" b="1"/>
                    </a:pPr>
                    <a:r>
                      <a:rPr lang="en-US" sz="1200" b="1" dirty="0"/>
                      <a:t>2</a:t>
                    </a:r>
                    <a:r>
                      <a:rPr lang="en-US" sz="1200" b="1" dirty="0" smtClean="0"/>
                      <a:t>8206; 77,4</a:t>
                    </a:r>
                    <a:r>
                      <a:rPr lang="en-US" sz="1200" b="1" dirty="0"/>
                      <a:t>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Программное направление деятельности</c:v>
                </c:pt>
                <c:pt idx="1">
                  <c:v>Непрограммное направление деятельности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8206.02</c:v>
                </c:pt>
                <c:pt idx="1">
                  <c:v>2402.1999999999998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2018 год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1627314037455103"/>
                  <c:y val="-0.311823329970567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ru-RU" sz="1197" b="1" i="0" u="none" strike="noStrike" kern="1200" baseline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/>
                      <a:t>7976,1</a:t>
                    </a:r>
                    <a:r>
                      <a:rPr lang="en-US" dirty="0"/>
                      <a:t>; 76,3%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ru-RU" sz="1197" b="1" i="0" u="none" strike="noStrike" kern="1200" baseline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29420231313491"/>
                      <c:h val="0.27104718966348068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197" b="1" i="0" u="none" strike="noStrike" kern="1200" baseline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Программное направление деятельности</c:v>
                </c:pt>
                <c:pt idx="1">
                  <c:v>Непрограммное направление деятельности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7976.1</c:v>
                </c:pt>
                <c:pt idx="1">
                  <c:v>2476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2019 год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0465621241938017"/>
                  <c:y val="-0.3093702630109299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200" b="1" i="0" u="none" strike="noStrike" kern="1200" baseline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33869195104371E-2"/>
                  <c:y val="-6.921613634550437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100" b="1" i="0" u="none" strike="noStrike" kern="1200" baseline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Программное направление деятельности</c:v>
                </c:pt>
                <c:pt idx="1">
                  <c:v>Непрограммное направление деятельности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7981.5</c:v>
                </c:pt>
                <c:pt idx="1">
                  <c:v>2687.4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Структура</a:t>
            </a:r>
            <a:r>
              <a:rPr lang="ru-RU" sz="1600" baseline="0" dirty="0" smtClean="0"/>
              <a:t> долга</a:t>
            </a:r>
            <a:r>
              <a:rPr lang="ru-RU" sz="1600" dirty="0" smtClean="0"/>
              <a:t>, млн. руб.</a:t>
            </a:r>
            <a:endParaRPr lang="ru-RU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Банковские кредиты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2000"/>
                  </a:schemeClr>
                </a:gs>
                <a:gs pos="100000">
                  <a:schemeClr val="accent1">
                    <a:shade val="88000"/>
                    <a:lumMod val="94000"/>
                  </a:schemeClr>
                </a:gs>
              </a:gsLst>
              <a:path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Лист1!$A$3:$A$6</c:f>
              <c:strCache>
                <c:ptCount val="4"/>
                <c:pt idx="0">
                  <c:v>на 01.01.2017</c:v>
                </c:pt>
                <c:pt idx="1">
                  <c:v>на 01.01.2018</c:v>
                </c:pt>
                <c:pt idx="2">
                  <c:v>на 01.01.2019</c:v>
                </c:pt>
                <c:pt idx="3">
                  <c:v>на 01.01.2020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3994.6</c:v>
                </c:pt>
                <c:pt idx="1">
                  <c:v>3994.6</c:v>
                </c:pt>
                <c:pt idx="2">
                  <c:v>3994.6</c:v>
                </c:pt>
                <c:pt idx="3">
                  <c:v>3994.6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Лист1!$A$3:$A$6</c:f>
              <c:strCache>
                <c:ptCount val="4"/>
                <c:pt idx="0">
                  <c:v>на 01.01.2017</c:v>
                </c:pt>
                <c:pt idx="1">
                  <c:v>на 01.01.2018</c:v>
                </c:pt>
                <c:pt idx="2">
                  <c:v>на 01.01.2019</c:v>
                </c:pt>
                <c:pt idx="3">
                  <c:v>на 01.01.2020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1206.9000000000001</c:v>
                </c:pt>
                <c:pt idx="1">
                  <c:v>1206.9000000000001</c:v>
                </c:pt>
                <c:pt idx="2">
                  <c:v>1206.9000000000001</c:v>
                </c:pt>
                <c:pt idx="3">
                  <c:v>1206.9000000000001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Муниципальные гарантии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2000"/>
                  </a:schemeClr>
                </a:gs>
                <a:gs pos="100000">
                  <a:schemeClr val="accent3">
                    <a:shade val="88000"/>
                    <a:lumMod val="94000"/>
                  </a:schemeClr>
                </a:gs>
              </a:gsLst>
              <a:path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Лист1!$A$3:$A$6</c:f>
              <c:strCache>
                <c:ptCount val="4"/>
                <c:pt idx="0">
                  <c:v>на 01.01.2017</c:v>
                </c:pt>
                <c:pt idx="1">
                  <c:v>на 01.01.2018</c:v>
                </c:pt>
                <c:pt idx="2">
                  <c:v>на 01.01.2019</c:v>
                </c:pt>
                <c:pt idx="3">
                  <c:v>на 01.01.2020</c:v>
                </c:pt>
              </c:strCache>
            </c:strRef>
          </c:cat>
          <c:val>
            <c:numRef>
              <c:f>Лист1!$D$3:$D$6</c:f>
              <c:numCache>
                <c:formatCode>General</c:formatCode>
                <c:ptCount val="4"/>
                <c:pt idx="0">
                  <c:v>1019.2</c:v>
                </c:pt>
                <c:pt idx="1">
                  <c:v>510.2</c:v>
                </c:pt>
                <c:pt idx="2">
                  <c:v>427.2</c:v>
                </c:pt>
                <c:pt idx="3">
                  <c:v>342.1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shape val="box"/>
        <c:axId val="277094656"/>
        <c:axId val="277095048"/>
        <c:axId val="0"/>
      </c:bar3DChart>
      <c:catAx>
        <c:axId val="277094656"/>
        <c:scaling>
          <c:orientation val="minMax"/>
        </c:scaling>
        <c:delete val="0"/>
        <c:axPos val="b"/>
        <c:numFmt formatCode="#,##0.0&quot;р.&quot;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095048"/>
        <c:crossesAt val="0"/>
        <c:auto val="1"/>
        <c:lblAlgn val="ctr"/>
        <c:lblOffset val="100"/>
        <c:noMultiLvlLbl val="0"/>
      </c:catAx>
      <c:valAx>
        <c:axId val="277095048"/>
        <c:scaling>
          <c:orientation val="minMax"/>
          <c:max val="7000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0"/>
        <c:majorTickMark val="out"/>
        <c:minorTickMark val="cross"/>
        <c:tickLblPos val="low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094656"/>
        <c:crosses val="autoZero"/>
        <c:crossBetween val="between"/>
        <c:minorUnit val="5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explosion val="1"/>
          <c:dPt>
            <c:idx val="1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6.0550124805390897E-2"/>
                  <c:y val="0.2155064613924400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81515543772621E-2"/>
                  <c:y val="-0.1318987352360006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Неналоговые доходы - 16,6%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2"/>
                <c:pt idx="0">
                  <c:v>Налоговые доходы - 83,4%</c:v>
                </c:pt>
                <c:pt idx="1">
                  <c:v>Неналоговые доходы - 16,6%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83.4</c:v>
                </c:pt>
                <c:pt idx="1">
                  <c:v>16.600000000000001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215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54" b="1" i="0" u="sng" strike="noStrike" baseline="0">
                <a:solidFill>
                  <a:schemeClr val="tx1"/>
                </a:solidFill>
                <a:latin typeface="Century" panose="02040604050505020304" pitchFamily="18" charset="0"/>
                <a:ea typeface="Arial"/>
                <a:cs typeface="Arial"/>
              </a:defRPr>
            </a:pPr>
            <a:r>
              <a:rPr lang="ru-RU" sz="1200" dirty="0" smtClean="0">
                <a:latin typeface="Century" panose="02040604050505020304" pitchFamily="18" charset="0"/>
              </a:rPr>
              <a:t>2018 </a:t>
            </a:r>
            <a:r>
              <a:rPr lang="ru-RU" sz="1200" dirty="0">
                <a:latin typeface="Century" panose="020406040505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41891573633530688"/>
          <c:y val="0"/>
        </c:manualLayout>
      </c:layout>
      <c:overlay val="0"/>
      <c:spPr>
        <a:noFill/>
        <a:ln w="3073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536992840095468"/>
          <c:y val="0.11353711790393013"/>
          <c:w val="0.47255369928401153"/>
          <c:h val="0.8646288209607020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367">
              <a:solidFill>
                <a:schemeClr val="tx1"/>
              </a:solidFill>
              <a:prstDash val="solid"/>
            </a:ln>
          </c:spPr>
          <c:explosion val="1"/>
          <c:dPt>
            <c:idx val="0"/>
            <c:bubble3D val="0"/>
            <c:spPr>
              <a:solidFill>
                <a:schemeClr val="accent2"/>
              </a:solidFill>
              <a:ln w="15367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15367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78DFA"/>
              </a:solidFill>
              <a:ln w="15367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4674725518465137E-2"/>
                  <c:y val="-0.1311986840171880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Налоговые доходы – 86,2%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937451480536659E-2"/>
                  <c:y val="-7.25533184484878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Неналоговые доходы -13,8%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6200731950759723E-2"/>
                  <c:y val="-4.2173658489957286E-2"/>
                </c:manualLayout>
              </c:layout>
              <c:tx>
                <c:rich>
                  <a:bodyPr/>
                  <a:lstStyle/>
                  <a:p>
                    <a:r>
                      <a:rPr lang="ru-RU" sz="1029" b="1" i="0" u="none" strike="noStrike" baseline="0" dirty="0" smtClean="0"/>
                      <a:t>Финансовая помощь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0737">
                <a:noFill/>
              </a:ln>
            </c:spPr>
            <c:txPr>
              <a:bodyPr/>
              <a:lstStyle/>
              <a:p>
                <a:pPr>
                  <a:defRPr sz="102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Налоговые и неналоговые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86.2</c:v>
                </c:pt>
                <c:pt idx="1">
                  <c:v>13.8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0"/>
      </c:pieChart>
      <c:spPr>
        <a:noFill/>
        <a:ln w="2587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50" b="1" i="0" u="sng" strike="noStrike" baseline="0">
                <a:solidFill>
                  <a:srgbClr val="000000"/>
                </a:solidFill>
                <a:latin typeface="Century" panose="02040604050505020304" pitchFamily="18" charset="0"/>
                <a:ea typeface="Arial"/>
                <a:cs typeface="Arial"/>
              </a:defRPr>
            </a:pPr>
            <a:r>
              <a:rPr lang="ru-RU" sz="1200" dirty="0" smtClean="0">
                <a:latin typeface="Century" panose="02040604050505020304" pitchFamily="18" charset="0"/>
              </a:rPr>
              <a:t>2019 год</a:t>
            </a:r>
            <a:endParaRPr lang="ru-RU" sz="1200" dirty="0">
              <a:latin typeface="Century" panose="02040604050505020304" pitchFamily="18" charset="0"/>
            </a:endParaRPr>
          </a:p>
        </c:rich>
      </c:tx>
      <c:layout>
        <c:manualLayout>
          <c:xMode val="edge"/>
          <c:yMode val="edge"/>
          <c:x val="0.45490826698247666"/>
          <c:y val="3.2970759736114082E-2"/>
        </c:manualLayout>
      </c:layout>
      <c:overlay val="0"/>
      <c:spPr>
        <a:noFill/>
        <a:ln w="3427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1930693069307126"/>
          <c:y val="0.13537117903930132"/>
          <c:w val="0.41584158415841582"/>
          <c:h val="0.7336244541484796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CC99FF"/>
            </a:solidFill>
            <a:ln w="17137">
              <a:solidFill>
                <a:srgbClr val="000000"/>
              </a:solidFill>
              <a:prstDash val="solid"/>
            </a:ln>
          </c:spPr>
          <c:explosion val="2"/>
          <c:dPt>
            <c:idx val="0"/>
            <c:bubble3D val="0"/>
            <c:spPr>
              <a:solidFill>
                <a:schemeClr val="accent2"/>
              </a:solidFill>
              <a:ln w="1713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explosion val="0"/>
            <c:spPr>
              <a:solidFill>
                <a:srgbClr val="FFC000"/>
              </a:solidFill>
              <a:ln w="1713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78DFA"/>
              </a:solidFill>
              <a:ln w="1713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06151258266237E-2"/>
                  <c:y val="-9.2744599448844597E-2"/>
                </c:manualLayout>
              </c:layout>
              <c:tx>
                <c:rich>
                  <a:bodyPr/>
                  <a:lstStyle/>
                  <a:p>
                    <a:pPr>
                      <a:defRPr sz="1079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/>
                      <a:t>Налоговые </a:t>
                    </a:r>
                    <a:r>
                      <a:rPr lang="ru-RU" dirty="0" smtClean="0"/>
                      <a:t>доходы – 86,4%</a:t>
                    </a:r>
                    <a:endParaRPr lang="ru-RU" dirty="0"/>
                  </a:p>
                </c:rich>
              </c:tx>
              <c:spPr>
                <a:noFill/>
                <a:ln w="3427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020135446500751E-2"/>
                  <c:y val="-0.13134322524371067"/>
                </c:manualLayout>
              </c:layout>
              <c:tx>
                <c:rich>
                  <a:bodyPr/>
                  <a:lstStyle/>
                  <a:p>
                    <a:pPr>
                      <a:defRPr sz="1079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Неналоговые доходы -13,6%</a:t>
                    </a:r>
                    <a:endParaRPr lang="ru-RU" dirty="0"/>
                  </a:p>
                </c:rich>
              </c:tx>
              <c:spPr>
                <a:noFill/>
                <a:ln w="3427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915377575938497E-2"/>
                  <c:y val="-4.2404812163727816E-2"/>
                </c:manualLayout>
              </c:layout>
              <c:tx>
                <c:rich>
                  <a:bodyPr/>
                  <a:lstStyle/>
                  <a:p>
                    <a:pPr>
                      <a:defRPr sz="1079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79" b="1" i="0" u="none" strike="noStrike" baseline="0" dirty="0" smtClean="0"/>
                      <a:t>Финансовая помощь </a:t>
                    </a:r>
                    <a:endParaRPr lang="ru-RU" dirty="0"/>
                  </a:p>
                </c:rich>
              </c:tx>
              <c:spPr>
                <a:noFill/>
                <a:ln w="3427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4273">
                <a:noFill/>
              </a:ln>
            </c:spPr>
            <c:txPr>
              <a:bodyPr/>
              <a:lstStyle/>
              <a:p>
                <a:pPr>
                  <a:defRPr sz="108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Налоговые и неналоговые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86.4</c:v>
                </c:pt>
                <c:pt idx="1">
                  <c:v>13.6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0"/>
      </c:pieChart>
      <c:spPr>
        <a:noFill/>
        <a:ln w="2588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35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017832540312117E-2"/>
          <c:y val="5.2970606182604497E-2"/>
          <c:w val="0.82796433491937582"/>
          <c:h val="0.3649197272754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4000"/>
                    </a:schemeClr>
                  </a:gs>
                  <a:gs pos="100000">
                    <a:schemeClr val="accent3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4000"/>
                    </a:schemeClr>
                  </a:gs>
                  <a:gs pos="100000">
                    <a:schemeClr val="accent4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4000"/>
                    </a:schemeClr>
                  </a:gs>
                  <a:gs pos="100000">
                    <a:schemeClr val="accent5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smtClean="0"/>
                      <a:t>56,3%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smtClean="0"/>
                      <a:t>0,8%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smtClean="0"/>
                      <a:t>26,4%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smtClean="0"/>
                      <a:t>15,3%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0" smtClean="0"/>
                      <a:t>1,2%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 - 3214,3 млн.руб. </c:v>
                </c:pt>
                <c:pt idx="1">
                  <c:v>Акцизы - 46,1 млн.руб.</c:v>
                </c:pt>
                <c:pt idx="2">
                  <c:v>Налоги на совокупный доход - 1511,0 млн.руб.</c:v>
                </c:pt>
                <c:pt idx="3">
                  <c:v>Налоги на имущество - 875,6 млн.руб.</c:v>
                </c:pt>
                <c:pt idx="4">
                  <c:v>Госпошлина -67,0 млн.руб.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56.3</c:v>
                </c:pt>
                <c:pt idx="1">
                  <c:v>0.8</c:v>
                </c:pt>
                <c:pt idx="2">
                  <c:v>26.4</c:v>
                </c:pt>
                <c:pt idx="3">
                  <c:v>15.3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8853456948586309E-5"/>
          <c:y val="0.47896922538665321"/>
          <c:w val="0.98262233020299816"/>
          <c:h val="0.47101088287639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502285272197239E-2"/>
          <c:y val="0.10631924295229789"/>
          <c:w val="0.94609497240116625"/>
          <c:h val="0.71280767734306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6473399105560013"/>
                  <c:y val="4.09334984145339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248800188958878"/>
                      <c:h val="0.1146154070523062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0872694143572406"/>
                  <c:y val="0.100670606119059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21624631101904"/>
                      <c:h val="0.1328969736348691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45605299154616646"/>
                  <c:y val="-1.6654765801118413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767091194137647"/>
                      <c:h val="0.3113414420948605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2526312784054775E-2"/>
                  <c:y val="-5.57126491294481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71329642405696"/>
                      <c:h val="0.2415877317788240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1519691436373028E-2"/>
                  <c:y val="-3.2931233946522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27559964596163"/>
                      <c:h val="0.1443799794083601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5.1787296668042333E-2"/>
                  <c:y val="-9.02862347514620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61199317879195"/>
                      <c:h val="0.1014232532760415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Национальная безопасность, правоохранительная деятельность</c:v>
                </c:pt>
                <c:pt idx="1">
                  <c:v>Общегосударственные вопросы</c:v>
                </c:pt>
                <c:pt idx="2">
                  <c:v>Социальная сфера (соц. политика, культура, образование, спорт)</c:v>
                </c:pt>
                <c:pt idx="3">
                  <c:v>Жилищно-коммунальное хозяйство</c:v>
                </c:pt>
                <c:pt idx="4">
                  <c:v>Национальная экономика</c:v>
                </c:pt>
                <c:pt idx="5">
                  <c:v>Муниципальный долг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82.4</c:v>
                </c:pt>
                <c:pt idx="1">
                  <c:v>1432.5</c:v>
                </c:pt>
                <c:pt idx="2">
                  <c:v>6048.6</c:v>
                </c:pt>
                <c:pt idx="3">
                  <c:v>1075.2</c:v>
                </c:pt>
                <c:pt idx="4">
                  <c:v>1481.2</c:v>
                </c:pt>
                <c:pt idx="5">
                  <c:v>488.5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204051305845102E-2"/>
          <c:y val="0.11865047233468286"/>
          <c:w val="0.9378986143953747"/>
          <c:h val="0.732787146545953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7.8973342987802304E-3"/>
                  <c:y val="-3.508771929824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563812282229232E-3"/>
                  <c:y val="-8.9068825910931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409530705573072E-3"/>
                  <c:y val="-4.048582995951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281906141115442E-3"/>
                  <c:y val="-4.5883940620782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Социальная сфера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Общегосуд.вопросы (без условно-утверждаемых расходов)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5692.3</c:v>
                </c:pt>
                <c:pt idx="1">
                  <c:v>1690.2</c:v>
                </c:pt>
                <c:pt idx="2">
                  <c:v>997.2</c:v>
                </c:pt>
                <c:pt idx="3">
                  <c:v>1463.8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4.5127624564458664E-3"/>
                  <c:y val="-6.2078272604588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153715527003154E-2"/>
                  <c:y val="-8.9068825910931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563812282229232E-3"/>
                  <c:y val="-6.2078272604588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153715527003154E-2"/>
                  <c:y val="-4.8582995951417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Социальная сфера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Общегосуд.вопросы (без условно-утверждаемых расходов)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6048.6</c:v>
                </c:pt>
                <c:pt idx="1">
                  <c:v>1481.2</c:v>
                </c:pt>
                <c:pt idx="2">
                  <c:v>1075.2</c:v>
                </c:pt>
                <c:pt idx="3">
                  <c:v>1395.1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4000"/>
                  </a:schemeClr>
                </a:gs>
                <a:gs pos="100000">
                  <a:schemeClr val="accent3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9.0255249128916928E-3"/>
                  <c:y val="-9.1767881241565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281906141114614E-2"/>
                  <c:y val="-5.9379217273954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7691436846686864E-3"/>
                  <c:y val="-4.318488529014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410096755226077E-2"/>
                  <c:y val="-7.0175438596491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Социальная сфера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Общегосуд.вопросы (без условно-утверждаемых расходов)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6082.8</c:v>
                </c:pt>
                <c:pt idx="1">
                  <c:v>1345.9</c:v>
                </c:pt>
                <c:pt idx="2">
                  <c:v>968.4</c:v>
                </c:pt>
                <c:pt idx="3">
                  <c:v>790.8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4000"/>
                  </a:schemeClr>
                </a:gs>
                <a:gs pos="100000">
                  <a:schemeClr val="accent4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692285921167188E-2"/>
                  <c:y val="-0.1349527665317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666477983449E-2"/>
                  <c:y val="-2.699055330634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281906141114614E-2"/>
                  <c:y val="-2.4291497975708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332955966898E-2"/>
                  <c:y val="-6.4777327935222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Социальная сфера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Общегосуд.вопросы (без условно-утверждаемых расходов)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6279.6</c:v>
                </c:pt>
                <c:pt idx="1">
                  <c:v>1315.5</c:v>
                </c:pt>
                <c:pt idx="2">
                  <c:v>841</c:v>
                </c:pt>
                <c:pt idx="3">
                  <c:v>804.2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276131184"/>
        <c:axId val="276131576"/>
        <c:axId val="0"/>
      </c:bar3DChart>
      <c:catAx>
        <c:axId val="27613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131576"/>
        <c:crosses val="autoZero"/>
        <c:auto val="1"/>
        <c:lblAlgn val="ctr"/>
        <c:lblOffset val="100"/>
        <c:noMultiLvlLbl val="0"/>
      </c:catAx>
      <c:valAx>
        <c:axId val="276131576"/>
        <c:scaling>
          <c:orientation val="minMax"/>
        </c:scaling>
        <c:delete val="0"/>
        <c:axPos val="l"/>
        <c:majorGridlines>
          <c:spPr>
            <a:ln w="9525" cap="rnd" cmpd="sng" algn="ctr">
              <a:solidFill>
                <a:schemeClr val="tx1">
                  <a:lumMod val="15000"/>
                  <a:lumOff val="85000"/>
                </a:schemeClr>
              </a:solidFill>
              <a:round/>
              <a:headEnd type="triangle"/>
              <a:tailEnd type="triangle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13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3902169705985533"/>
          <c:y val="6.7719298245614054E-2"/>
          <c:w val="0.46969371856406394"/>
          <c:h val="0.10533435344873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smtClean="0"/>
              <a:t>2017</a:t>
            </a:r>
            <a:r>
              <a:rPr lang="ru-RU" sz="3600" dirty="0" smtClean="0"/>
              <a:t> год , </a:t>
            </a:r>
            <a:r>
              <a:rPr lang="ru-RU" sz="2000" dirty="0" err="1" smtClean="0"/>
              <a:t>млрд.руб</a:t>
            </a:r>
            <a:r>
              <a:rPr lang="ru-RU" sz="2000" dirty="0" smtClean="0"/>
              <a:t>.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25"/>
      <c:rotY val="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 prstMaterial="legacyWireframe"/>
      </c:spPr>
    </c:sideWall>
    <c:backWall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 prstMaterial="legacyWireframe"/>
      </c:spPr>
    </c:backWall>
    <c:plotArea>
      <c:layout>
        <c:manualLayout>
          <c:layoutTarget val="inner"/>
          <c:xMode val="edge"/>
          <c:yMode val="edge"/>
          <c:x val="8.6455627056770193E-2"/>
          <c:y val="0.23566491175467683"/>
          <c:w val="0.84062499999999996"/>
          <c:h val="0.666419988532234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FF5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6699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8369639074303529"/>
                  <c:y val="0.15860402924265399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318251462222042"/>
                      <c:h val="0.2129807635777863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0423811236793369E-2"/>
                  <c:y val="-0.1070889478758804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263959390862941"/>
                      <c:h val="0.16274548925888038"/>
                    </c:manualLayout>
                  </c15:layout>
                </c:ext>
              </c:extLst>
            </c:dLbl>
            <c:numFmt formatCode="0.00%" sourceLinked="0"/>
            <c:spPr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Местный бюджет</c:v>
                </c:pt>
                <c:pt idx="1">
                  <c:v>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6852.2</c:v>
                </c:pt>
                <c:pt idx="1">
                  <c:v>3756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 smtClean="0"/>
              <a:t>2018 год , </a:t>
            </a:r>
            <a:r>
              <a:rPr lang="ru-RU" sz="2000" dirty="0" err="1" smtClean="0"/>
              <a:t>млрд.руб</a:t>
            </a:r>
            <a:r>
              <a:rPr lang="ru-RU" sz="2000" dirty="0" smtClean="0"/>
              <a:t>.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25"/>
      <c:rotY val="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 prstMaterial="legacyWireframe"/>
      </c:spPr>
    </c:sideWall>
    <c:backWall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 prstMaterial="legacyWireframe"/>
      </c:spPr>
    </c:backWall>
    <c:plotArea>
      <c:layout>
        <c:manualLayout>
          <c:layoutTarget val="inner"/>
          <c:xMode val="edge"/>
          <c:yMode val="edge"/>
          <c:x val="7.9687437547463921E-2"/>
          <c:y val="0.23566491175467683"/>
          <c:w val="0.84062499999999996"/>
          <c:h val="0.666419988532234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rgbClr val="FF7C8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9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107691487802604"/>
                  <c:y val="0.15860402924265407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318251462222042"/>
                      <c:h val="0.2129807635777863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0423811236793369E-2"/>
                  <c:y val="-0.1070889478758804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263959390862941"/>
                      <c:h val="0.16274548925888038"/>
                    </c:manualLayout>
                  </c15:layout>
                </c:ext>
              </c:extLst>
            </c:dLbl>
            <c:numFmt formatCode="0.00%" sourceLinked="0"/>
            <c:spPr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Местный бюджет</c:v>
                </c:pt>
                <c:pt idx="1">
                  <c:v>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6698.7</c:v>
                </c:pt>
                <c:pt idx="1">
                  <c:v>3753.3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1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0.14228</cdr:x>
      <cdr:y>0.07547</cdr:y>
    </cdr:from>
    <cdr:to>
      <cdr:x>0.26833</cdr:x>
      <cdr:y>0.13103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>
          <a:off x="1511499" y="391278"/>
          <a:ext cx="1339084" cy="288055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0.28319</cdr:x>
      <cdr:y>0.06944</cdr:y>
    </cdr:from>
    <cdr:to>
      <cdr:x>0.41765</cdr:x>
      <cdr:y>0.13889</cdr:y>
    </cdr:to>
    <cdr:sp macro="" textlink="">
      <cdr:nvSpPr>
        <cdr:cNvPr id="5" name="Выгнутая вверх стрелка 4"/>
        <cdr:cNvSpPr/>
      </cdr:nvSpPr>
      <cdr:spPr>
        <a:xfrm xmlns:a="http://schemas.openxmlformats.org/drawingml/2006/main">
          <a:off x="3008469" y="360017"/>
          <a:ext cx="1428428" cy="360069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0.43116</cdr:x>
      <cdr:y>0.08602</cdr:y>
    </cdr:from>
    <cdr:to>
      <cdr:x>0.56562</cdr:x>
      <cdr:y>0.14157</cdr:y>
    </cdr:to>
    <cdr:sp macro="" textlink="">
      <cdr:nvSpPr>
        <cdr:cNvPr id="6" name="Выгнутая вверх стрелка 5"/>
        <cdr:cNvSpPr/>
      </cdr:nvSpPr>
      <cdr:spPr>
        <a:xfrm xmlns:a="http://schemas.openxmlformats.org/drawingml/2006/main">
          <a:off x="4580381" y="445987"/>
          <a:ext cx="1428427" cy="288003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0.15598</cdr:x>
      <cdr:y>0.29489</cdr:y>
    </cdr:from>
    <cdr:to>
      <cdr:x>0.32405</cdr:x>
      <cdr:y>0.39211</cdr:y>
    </cdr:to>
    <cdr:sp macro="" textlink="">
      <cdr:nvSpPr>
        <cdr:cNvPr id="7" name="Выгнутая вверх стрелка 6"/>
        <cdr:cNvSpPr/>
      </cdr:nvSpPr>
      <cdr:spPr>
        <a:xfrm xmlns:a="http://schemas.openxmlformats.org/drawingml/2006/main">
          <a:off x="1657061" y="1528886"/>
          <a:ext cx="1785481" cy="504045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0.32142</cdr:x>
      <cdr:y>0.29068</cdr:y>
    </cdr:from>
    <cdr:to>
      <cdr:x>0.46428</cdr:x>
      <cdr:y>0.37402</cdr:y>
    </cdr:to>
    <cdr:sp macro="" textlink="">
      <cdr:nvSpPr>
        <cdr:cNvPr id="8" name="Выгнутая вверх стрелка 7"/>
        <cdr:cNvSpPr/>
      </cdr:nvSpPr>
      <cdr:spPr>
        <a:xfrm xmlns:a="http://schemas.openxmlformats.org/drawingml/2006/main">
          <a:off x="3414548" y="1507064"/>
          <a:ext cx="1517664" cy="432083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0.46701</cdr:x>
      <cdr:y>0.28585</cdr:y>
    </cdr:from>
    <cdr:to>
      <cdr:x>0.60147</cdr:x>
      <cdr:y>0.36918</cdr:y>
    </cdr:to>
    <cdr:sp macro="" textlink="">
      <cdr:nvSpPr>
        <cdr:cNvPr id="9" name="Выгнутая вверх стрелка 8"/>
        <cdr:cNvSpPr/>
      </cdr:nvSpPr>
      <cdr:spPr>
        <a:xfrm xmlns:a="http://schemas.openxmlformats.org/drawingml/2006/main">
          <a:off x="4961264" y="1481995"/>
          <a:ext cx="1428427" cy="432031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0.17531</cdr:x>
      <cdr:y>0.125</cdr:y>
    </cdr:from>
    <cdr:to>
      <cdr:x>0.23413</cdr:x>
      <cdr:y>0.15277</cdr:y>
    </cdr:to>
    <cdr:sp macro="" textlink="">
      <cdr:nvSpPr>
        <cdr:cNvPr id="10" name="TextBox 9"/>
        <cdr:cNvSpPr txBox="1"/>
      </cdr:nvSpPr>
      <cdr:spPr>
        <a:xfrm xmlns:a="http://schemas.openxmlformats.org/drawingml/2006/main" flipV="1">
          <a:off x="1584176" y="648072"/>
          <a:ext cx="531527" cy="143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0.15937</cdr:x>
      <cdr:y>0.01389</cdr:y>
    </cdr:from>
    <cdr:to>
      <cdr:x>0.24341</cdr:x>
      <cdr:y>0.06944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440160" y="72008"/>
          <a:ext cx="759428" cy="288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Century" panose="02040604050505020304" pitchFamily="18" charset="0"/>
            </a:rPr>
            <a:t>-5,2%</a:t>
          </a:r>
          <a:endParaRPr lang="ru-RU" sz="1400" b="1" dirty="0">
            <a:latin typeface="Century" panose="02040604050505020304" pitchFamily="18" charset="0"/>
          </a:endParaRPr>
        </a:p>
      </cdr:txBody>
    </cdr:sp>
  </cdr:relSizeAnchor>
  <cdr:relSizeAnchor xmlns:cdr="http://schemas.openxmlformats.org/drawingml/2006/chartDrawing">
    <cdr:from>
      <cdr:x>0.31077</cdr:x>
      <cdr:y>0.01389</cdr:y>
    </cdr:from>
    <cdr:to>
      <cdr:x>0.3948</cdr:x>
      <cdr:y>0.06944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808312" y="72008"/>
          <a:ext cx="759336" cy="288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Century" panose="02040604050505020304" pitchFamily="18" charset="0"/>
            </a:rPr>
            <a:t>-1,5%</a:t>
          </a:r>
          <a:endParaRPr lang="ru-RU" sz="1400" b="1" dirty="0">
            <a:latin typeface="Century" panose="02040604050505020304" pitchFamily="18" charset="0"/>
          </a:endParaRPr>
        </a:p>
      </cdr:txBody>
    </cdr:sp>
  </cdr:relSizeAnchor>
  <cdr:relSizeAnchor xmlns:cdr="http://schemas.openxmlformats.org/drawingml/2006/chartDrawing">
    <cdr:from>
      <cdr:x>0.4502</cdr:x>
      <cdr:y>0.01941</cdr:y>
    </cdr:from>
    <cdr:to>
      <cdr:x>0.53424</cdr:x>
      <cdr:y>0.07497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782684" y="100607"/>
          <a:ext cx="892794" cy="288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Century" panose="02040604050505020304" pitchFamily="18" charset="0"/>
            </a:rPr>
            <a:t>+2,1%</a:t>
          </a:r>
          <a:endParaRPr lang="ru-RU" sz="1400" b="1" dirty="0">
            <a:latin typeface="Century" panose="02040604050505020304" pitchFamily="18" charset="0"/>
          </a:endParaRPr>
        </a:p>
      </cdr:txBody>
    </cdr:sp>
  </cdr:relSizeAnchor>
  <cdr:relSizeAnchor xmlns:cdr="http://schemas.openxmlformats.org/drawingml/2006/chartDrawing">
    <cdr:from>
      <cdr:x>0.17348</cdr:x>
      <cdr:y>0.32224</cdr:y>
    </cdr:from>
    <cdr:to>
      <cdr:x>0.25752</cdr:x>
      <cdr:y>0.3778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842994" y="1670678"/>
          <a:ext cx="892793" cy="288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Century" panose="02040604050505020304" pitchFamily="18" charset="0"/>
            </a:rPr>
            <a:t>-0,4%</a:t>
          </a:r>
          <a:endParaRPr lang="ru-RU" sz="1400" b="1" dirty="0">
            <a:latin typeface="Century" panose="02040604050505020304" pitchFamily="18" charset="0"/>
          </a:endParaRPr>
        </a:p>
      </cdr:txBody>
    </cdr:sp>
  </cdr:relSizeAnchor>
  <cdr:relSizeAnchor xmlns:cdr="http://schemas.openxmlformats.org/drawingml/2006/chartDrawing">
    <cdr:from>
      <cdr:x>0.33768</cdr:x>
      <cdr:y>0.31772</cdr:y>
    </cdr:from>
    <cdr:to>
      <cdr:x>0.42172</cdr:x>
      <cdr:y>0.38716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587303" y="1647231"/>
          <a:ext cx="892794" cy="360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Century" panose="02040604050505020304" pitchFamily="18" charset="0"/>
            </a:rPr>
            <a:t>-2,2%</a:t>
          </a:r>
          <a:endParaRPr lang="ru-RU" sz="1400" b="1" dirty="0">
            <a:latin typeface="Century" panose="02040604050505020304" pitchFamily="18" charset="0"/>
          </a:endParaRPr>
        </a:p>
      </cdr:txBody>
    </cdr:sp>
  </cdr:relSizeAnchor>
  <cdr:relSizeAnchor xmlns:cdr="http://schemas.openxmlformats.org/drawingml/2006/chartDrawing">
    <cdr:from>
      <cdr:x>0.48201</cdr:x>
      <cdr:y>0.31018</cdr:y>
    </cdr:from>
    <cdr:to>
      <cdr:x>0.56604</cdr:x>
      <cdr:y>0.36574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120599" y="1608155"/>
          <a:ext cx="892688" cy="288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Century" panose="02040604050505020304" pitchFamily="18" charset="0"/>
            </a:rPr>
            <a:t>+3,2%</a:t>
          </a:r>
          <a:endParaRPr lang="ru-RU" sz="1400" b="1" dirty="0">
            <a:latin typeface="Century" panose="02040604050505020304" pitchFamily="18" charset="0"/>
          </a:endParaRPr>
        </a:p>
      </cdr:txBody>
    </cdr:sp>
  </cdr:relSizeAnchor>
  <cdr:relSizeAnchor xmlns:cdr="http://schemas.openxmlformats.org/drawingml/2006/chartDrawing">
    <cdr:from>
      <cdr:x>0.65233</cdr:x>
      <cdr:y>0.5</cdr:y>
    </cdr:from>
    <cdr:to>
      <cdr:x>0.9664</cdr:x>
      <cdr:y>0.93909</cdr:y>
    </cdr:to>
    <cdr:pic>
      <cdr:nvPicPr>
        <cdr:cNvPr id="17" name="Рисунок 16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165737" y="2592288"/>
          <a:ext cx="2968537" cy="227647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0.40617</cdr:x>
      <cdr:y>0.04817</cdr:y>
    </cdr:from>
    <cdr:to>
      <cdr:x>0.57452</cdr:x>
      <cdr:y>0.13271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368062" y="218831"/>
          <a:ext cx="981541" cy="384081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0.1927</cdr:x>
      <cdr:y>0.30093</cdr:y>
    </cdr:from>
    <cdr:to>
      <cdr:x>0.2714</cdr:x>
      <cdr:y>0.37981</cdr:y>
    </cdr:to>
    <cdr:pic>
      <cdr:nvPicPr>
        <cdr:cNvPr id="3" name="Рисунок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856033" y="1867400"/>
          <a:ext cx="758017" cy="489485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  <cdr:relSizeAnchor xmlns:cdr="http://schemas.openxmlformats.org/drawingml/2006/chartDrawing">
    <cdr:from>
      <cdr:x>0.564</cdr:x>
      <cdr:y>0.15027</cdr:y>
    </cdr:from>
    <cdr:to>
      <cdr:x>0.63697</cdr:x>
      <cdr:y>0.23345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588829" y="941124"/>
          <a:ext cx="723081" cy="520946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  <cdr:relSizeAnchor xmlns:cdr="http://schemas.openxmlformats.org/drawingml/2006/chartDrawing">
    <cdr:from>
      <cdr:x>0.32832</cdr:x>
      <cdr:y>0.17717</cdr:y>
    </cdr:from>
    <cdr:to>
      <cdr:x>0.40484</cdr:x>
      <cdr:y>0.26199</cdr:y>
    </cdr:to>
    <cdr:pic>
      <cdr:nvPicPr>
        <cdr:cNvPr id="6" name="Рисунок 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253458" y="964833"/>
          <a:ext cx="758254" cy="461914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  <cdr:relSizeAnchor xmlns:cdr="http://schemas.openxmlformats.org/drawingml/2006/chartDrawing">
    <cdr:from>
      <cdr:x>0.45436</cdr:x>
      <cdr:y>0.38298</cdr:y>
    </cdr:from>
    <cdr:to>
      <cdr:x>0.68071</cdr:x>
      <cdr:y>0.57243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502388" y="2398525"/>
          <a:ext cx="2242986" cy="1186509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  <cdr:relSizeAnchor xmlns:cdr="http://schemas.openxmlformats.org/drawingml/2006/chartDrawing">
    <cdr:from>
      <cdr:x>0.59641</cdr:x>
      <cdr:y>0.25241</cdr:y>
    </cdr:from>
    <cdr:to>
      <cdr:x>0.67173</cdr:x>
      <cdr:y>0.32512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5751" y="1397601"/>
          <a:ext cx="427595" cy="402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0.43851</cdr:x>
      <cdr:y>0.23739</cdr:y>
    </cdr:from>
    <cdr:to>
      <cdr:x>0.59958</cdr:x>
      <cdr:y>0.40253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89371" y="13144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0.4432</cdr:x>
      <cdr:y>0.35459</cdr:y>
    </cdr:from>
    <cdr:to>
      <cdr:x>0.71615</cdr:x>
      <cdr:y>0.59709</cdr:y>
    </cdr:to>
    <cdr:pic>
      <cdr:nvPicPr>
        <cdr:cNvPr id="9" name="Рисунок 8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268802" y="2200408"/>
          <a:ext cx="2629004" cy="1504818"/>
        </a:xfrm>
        <a:prstGeom xmlns:a="http://schemas.openxmlformats.org/drawingml/2006/main" prst="roundRect">
          <a:avLst>
            <a:gd name="adj" fmla="val 4167"/>
          </a:avLst>
        </a:prstGeom>
        <a:solidFill xmlns:a="http://schemas.openxmlformats.org/drawingml/2006/main">
          <a:srgbClr val="FFFFFF"/>
        </a:solidFill>
        <a:ln xmlns:a="http://schemas.openxmlformats.org/drawingml/2006/main" w="76200" cap="sq">
          <a:solidFill>
            <a:srgbClr val="EAEAEA"/>
          </a:solidFill>
          <a:miter lim="800000"/>
        </a:ln>
        <a:effectLst xmlns:a="http://schemas.openxmlformats.org/drawingml/2006/main">
          <a:reflection blurRad="12700" stA="33000" endPos="28000" dist="5000" dir="5400000" sy="-100000" algn="bl" rotWithShape="0"/>
        </a:effectLst>
        <a:scene3d xmlns:a="http://schemas.openxmlformats.org/drawingml/2006/main">
          <a:camera prst="orthographicFront"/>
          <a:lightRig rig="threePt" dir="t">
            <a:rot lat="0" lon="0" rev="2700000"/>
          </a:lightRig>
        </a:scene3d>
        <a:sp3d xmlns:a="http://schemas.openxmlformats.org/drawingml/2006/main" contourW="6350">
          <a:bevelT h="38100"/>
          <a:contourClr>
            <a:srgbClr val="C0C0C0"/>
          </a:contourClr>
        </a:sp3d>
      </cdr:spPr>
    </cdr:pic>
  </cdr:relSizeAnchor>
  <cdr:relSizeAnchor xmlns:cdr="http://schemas.openxmlformats.org/drawingml/2006/chartDrawing">
    <cdr:from>
      <cdr:x>0</cdr:x>
      <cdr:y>0</cdr:y>
    </cdr:from>
    <cdr:to>
      <cdr:x>0.00099</cdr:x>
      <cdr:y>0.00153</cdr:y>
    </cdr:to>
    <cdr:pic>
      <cdr:nvPicPr>
        <cdr:cNvPr id="7" name="Рисунок 6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525" cy="952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0.30924</cdr:x>
      <cdr:y>0.11549</cdr:y>
    </cdr:from>
    <cdr:to>
      <cdr:x>0.41185</cdr:x>
      <cdr:y>0.26038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2978509" y="716663"/>
          <a:ext cx="988337" cy="899112"/>
        </a:xfrm>
        <a:prstGeom xmlns:a="http://schemas.openxmlformats.org/drawingml/2006/main" prst="roundRect">
          <a:avLst>
            <a:gd name="adj" fmla="val 4167"/>
          </a:avLst>
        </a:prstGeom>
        <a:solidFill xmlns:a="http://schemas.openxmlformats.org/drawingml/2006/main">
          <a:srgbClr val="FFFFFF"/>
        </a:solidFill>
        <a:ln xmlns:a="http://schemas.openxmlformats.org/drawingml/2006/main" w="76200" cap="sq">
          <a:solidFill>
            <a:srgbClr val="EAEAEA"/>
          </a:solidFill>
          <a:miter lim="800000"/>
        </a:ln>
        <a:effectLst xmlns:a="http://schemas.openxmlformats.org/drawingml/2006/main">
          <a:reflection blurRad="12700" stA="33000" endPos="28000" dist="5000" dir="5400000" sy="-100000" algn="bl" rotWithShape="0"/>
        </a:effectLst>
        <a:scene3d xmlns:a="http://schemas.openxmlformats.org/drawingml/2006/main">
          <a:camera prst="orthographicFront"/>
          <a:lightRig rig="threePt" dir="t">
            <a:rot lat="0" lon="0" rev="2700000"/>
          </a:lightRig>
        </a:scene3d>
        <a:sp3d xmlns:a="http://schemas.openxmlformats.org/drawingml/2006/main" contourW="6350">
          <a:bevelT h="38100"/>
          <a:contourClr>
            <a:srgbClr val="C0C0C0"/>
          </a:contourClr>
        </a:sp3d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0.84233</cdr:x>
      <cdr:y>0.25134</cdr:y>
    </cdr:from>
    <cdr:to>
      <cdr:x>1</cdr:x>
      <cdr:y>0.30591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75142" y="1672174"/>
          <a:ext cx="1324304" cy="363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млрд. руб.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0.11732</cdr:x>
      <cdr:y>0.52385</cdr:y>
    </cdr:from>
    <cdr:to>
      <cdr:x>0.2572</cdr:x>
      <cdr:y>0.58859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85420" y="3485231"/>
          <a:ext cx="1174929" cy="430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4 МП</a:t>
          </a:r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0.34401</cdr:x>
      <cdr:y>0.6303</cdr:y>
    </cdr:from>
    <cdr:to>
      <cdr:x>0.48389</cdr:x>
      <cdr:y>0.69504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93481" y="2828738"/>
          <a:ext cx="851249" cy="290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6</a:t>
          </a:r>
          <a:r>
            <a:rPr lang="ru-RU" sz="1200" b="1" dirty="0" smtClean="0">
              <a:solidFill>
                <a:schemeClr val="bg1"/>
              </a:solidFill>
            </a:rPr>
            <a:t> МП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0.57414</cdr:x>
      <cdr:y>0.67502</cdr:y>
    </cdr:from>
    <cdr:to>
      <cdr:x>0.71402</cdr:x>
      <cdr:y>0.73976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822472" y="4490935"/>
          <a:ext cx="1174929" cy="430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5 МП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575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3" y="3"/>
            <a:ext cx="2949575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B437B4B7-DB28-43AA-AC4E-FC9997B82BC5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5625"/>
            <a:ext cx="2949575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3" y="9445625"/>
            <a:ext cx="2949575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B0D1B2DF-4B14-44D9-8D3C-D8952C810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7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B2DF-4B14-44D9-8D3C-D8952C81001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4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B2DF-4B14-44D9-8D3C-D8952C81001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3DB0-84C6-445C-B867-C05995FE96E5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4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E6C0-0127-487B-8581-B6238766F683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7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2061-26DE-48AB-87BA-8CCF0932516C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862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1164-5DC9-4A74-97BE-6399074045F9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33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43F-D489-4C1B-9873-D402C1DA32A6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791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2789-2DD9-489B-8183-FE79A54E5E6A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93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8249-F990-4CAE-988F-EE0927F3A0E0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42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55A5-8114-4E0B-88CC-87253196B333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58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19127-DF61-4415-8A6E-E746C7FB139C}" type="datetime1">
              <a:rPr lang="en-US" smtClean="0"/>
              <a:t>11/10/2016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F732-9674-41E2-9D19-FC40430A4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0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D116-28FA-4EAE-B999-8B921967931C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4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78CA-8E83-45E1-9B46-00BB101B42AD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6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385A-D361-4B41-B300-FB9764C26D72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6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94E7-4B2F-4EF2-A92D-BBD1B3F98E94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3F82-0841-4935-90D2-E79A6ED42CA6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6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E119-A588-4EBF-97C6-D0307188F6E9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1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0336-3935-419C-9613-4A5BAA165297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6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E78F-0BD2-4EF4-B671-212D14EB5B0F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12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DA3BA-F32B-45DE-AEA3-C07949CC37DD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6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  <p:sldLayoutId id="2147484179" r:id="rId15"/>
    <p:sldLayoutId id="2147484180" r:id="rId16"/>
    <p:sldLayoutId id="214748418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"/>
          <a:stretch/>
        </p:blipFill>
        <p:spPr>
          <a:xfrm>
            <a:off x="119762" y="126555"/>
            <a:ext cx="11719813" cy="664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469905" y="34460"/>
            <a:ext cx="90220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Проект бюджета городского округа</a:t>
            </a:r>
          </a:p>
          <a:p>
            <a:pPr algn="ctr"/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algn="ctr"/>
            <a:endParaRPr lang="ru-RU" sz="5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algn="ctr"/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«Город Калининград» </a:t>
            </a:r>
            <a:r>
              <a:rPr lang="ru-RU" sz="54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на 2017 – 2019 </a:t>
            </a: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гг.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2" y="34460"/>
            <a:ext cx="1718563" cy="236584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36" y="96746"/>
            <a:ext cx="9404723" cy="4938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Структура расходов городского округа «Город Калининград» в 2017 г.</a:t>
            </a:r>
            <a:endParaRPr lang="ru-RU" sz="36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8329120"/>
              </p:ext>
            </p:extLst>
          </p:nvPr>
        </p:nvGraphicFramePr>
        <p:xfrm>
          <a:off x="-135720" y="1046225"/>
          <a:ext cx="10391828" cy="6205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40" y="1682368"/>
            <a:ext cx="481413" cy="4814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8534400" y="2698855"/>
            <a:ext cx="37399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общем объеме расходов 2017 года составляют расходы</a:t>
            </a:r>
          </a:p>
          <a:p>
            <a:r>
              <a:rPr lang="ru-RU" dirty="0" smtClean="0"/>
              <a:t>57</a:t>
            </a:r>
            <a:r>
              <a:rPr lang="ru-RU" dirty="0"/>
              <a:t>% </a:t>
            </a:r>
            <a:r>
              <a:rPr lang="ru-RU" dirty="0" smtClean="0"/>
              <a:t>- на социальную сферу, </a:t>
            </a:r>
          </a:p>
          <a:p>
            <a:r>
              <a:rPr lang="ru-RU" dirty="0" smtClean="0"/>
              <a:t>14% - национальная экономика, </a:t>
            </a:r>
          </a:p>
          <a:p>
            <a:r>
              <a:rPr lang="ru-RU" dirty="0" smtClean="0"/>
              <a:t>13% - общегосударственные расходы, </a:t>
            </a:r>
          </a:p>
          <a:p>
            <a:r>
              <a:rPr lang="ru-RU" dirty="0" smtClean="0"/>
              <a:t>10 % - жилищно-коммунальное хозяйство,   </a:t>
            </a:r>
          </a:p>
          <a:p>
            <a:r>
              <a:rPr lang="ru-RU" dirty="0" smtClean="0"/>
              <a:t>5% - обслуживание муниципального долга, </a:t>
            </a:r>
          </a:p>
          <a:p>
            <a:r>
              <a:rPr lang="ru-RU" dirty="0" smtClean="0"/>
              <a:t>1 % - национальная безопасность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19900" y="6134100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лн. руб.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302" y="0"/>
            <a:ext cx="1142767" cy="1253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69" y="2701625"/>
            <a:ext cx="985378" cy="7994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23" y="1813272"/>
            <a:ext cx="916717" cy="7010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41304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dirty="0" smtClean="0"/>
              <a:t>Динамика расходов бюджета городского округа «Город Калининград» 2016-2019 гг.</a:t>
            </a:r>
            <a:br>
              <a:rPr lang="ru-RU" sz="3200" dirty="0" smtClean="0"/>
            </a:br>
            <a:r>
              <a:rPr lang="ru-RU" sz="3200" dirty="0" smtClean="0"/>
              <a:t>    </a:t>
            </a:r>
            <a:r>
              <a:rPr lang="ru-RU" sz="1600" dirty="0" smtClean="0"/>
              <a:t>млрд. руб.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302" y="0"/>
            <a:ext cx="1142767" cy="1253358"/>
          </a:xfrm>
          <a:prstGeom prst="rect">
            <a:avLst/>
          </a:prstGeom>
        </p:spPr>
      </p:pic>
      <p:graphicFrame>
        <p:nvGraphicFramePr>
          <p:cNvPr id="32" name="Объект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795417"/>
              </p:ext>
            </p:extLst>
          </p:nvPr>
        </p:nvGraphicFramePr>
        <p:xfrm>
          <a:off x="238125" y="1866900"/>
          <a:ext cx="11953875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0303" y="766119"/>
            <a:ext cx="50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88243"/>
            <a:ext cx="10563225" cy="63142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Объем расходов, осуществляемых за счет средств местного бюджета и межбюджетных трансфертов в 2017-2019 гг.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00928435"/>
              </p:ext>
            </p:extLst>
          </p:nvPr>
        </p:nvGraphicFramePr>
        <p:xfrm>
          <a:off x="742950" y="923925"/>
          <a:ext cx="3752850" cy="544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3" y="0"/>
            <a:ext cx="1142767" cy="1253358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12268967"/>
              </p:ext>
            </p:extLst>
          </p:nvPr>
        </p:nvGraphicFramePr>
        <p:xfrm>
          <a:off x="4652321" y="1066800"/>
          <a:ext cx="3752850" cy="544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177320780"/>
              </p:ext>
            </p:extLst>
          </p:nvPr>
        </p:nvGraphicFramePr>
        <p:xfrm>
          <a:off x="8350553" y="1066800"/>
          <a:ext cx="3752850" cy="544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79672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182" y="131122"/>
            <a:ext cx="9836947" cy="6658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Формирование бюджета городского округа «Город Калининград» на основе программно-целевого метода в 2017 году</a:t>
            </a:r>
            <a:endParaRPr lang="ru-RU" sz="2400" dirty="0"/>
          </a:p>
        </p:txBody>
      </p:sp>
      <p:graphicFrame>
        <p:nvGraphicFramePr>
          <p:cNvPr id="33" name="Объект 3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2638386"/>
              </p:ext>
            </p:extLst>
          </p:nvPr>
        </p:nvGraphicFramePr>
        <p:xfrm>
          <a:off x="5772150" y="28575"/>
          <a:ext cx="6633669" cy="665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44" y="0"/>
            <a:ext cx="1142767" cy="1253358"/>
          </a:xfrm>
          <a:prstGeom prst="rect">
            <a:avLst/>
          </a:prstGeom>
        </p:spPr>
      </p:pic>
      <p:pic>
        <p:nvPicPr>
          <p:cNvPr id="3074" name="Picture 2" descr="Картинки по запросу программный бюдж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" y="1009650"/>
            <a:ext cx="5801564" cy="5671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0" y="787782"/>
            <a:ext cx="1696995" cy="4655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4F732-9674-41E2-9D19-FC40430A42D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1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481" y="4046952"/>
            <a:ext cx="3138615" cy="2416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182" y="131122"/>
            <a:ext cx="9836947" cy="665888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 smtClean="0"/>
              <a:t>Формирование бюджета городского округа «Город Калининград» на основе программно-целевого метода в 2017 году</a:t>
            </a:r>
            <a:br>
              <a:rPr lang="ru-RU" sz="2400" dirty="0" smtClean="0"/>
            </a:br>
            <a:r>
              <a:rPr lang="ru-RU" sz="2400" dirty="0" smtClean="0"/>
              <a:t>								                                                                                     </a:t>
            </a:r>
            <a:r>
              <a:rPr lang="ru-RU" sz="2400" dirty="0" err="1" smtClean="0"/>
              <a:t>млн.руб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44" y="0"/>
            <a:ext cx="1142767" cy="1253358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3263292"/>
              </p:ext>
            </p:extLst>
          </p:nvPr>
        </p:nvGraphicFramePr>
        <p:xfrm>
          <a:off x="621957" y="1623541"/>
          <a:ext cx="11092248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843"/>
                <a:gridCol w="2457450"/>
                <a:gridCol w="2447925"/>
                <a:gridCol w="23130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</a:tr>
              <a:tr h="653569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Программное направление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8206,02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7976,1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7981,5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Непрограммное направление деятельности</a:t>
                      </a:r>
                    </a:p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2402,2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2687,4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470083"/>
              </p:ext>
            </p:extLst>
          </p:nvPr>
        </p:nvGraphicFramePr>
        <p:xfrm>
          <a:off x="617838" y="3483079"/>
          <a:ext cx="11096367" cy="365760"/>
        </p:xfrm>
        <a:graphic>
          <a:graphicData uri="http://schemas.openxmlformats.org/drawingml/2006/table">
            <a:tbl>
              <a:tblPr/>
              <a:tblGrid>
                <a:gridCol w="1109636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                                                   10 608,2                     10 452,03                        10 668,96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19213466"/>
              </p:ext>
            </p:extLst>
          </p:nvPr>
        </p:nvGraphicFramePr>
        <p:xfrm>
          <a:off x="779849" y="4275438"/>
          <a:ext cx="3058726" cy="2172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504681130"/>
              </p:ext>
            </p:extLst>
          </p:nvPr>
        </p:nvGraphicFramePr>
        <p:xfrm>
          <a:off x="3487190" y="4183839"/>
          <a:ext cx="2936102" cy="230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457539427"/>
              </p:ext>
            </p:extLst>
          </p:nvPr>
        </p:nvGraphicFramePr>
        <p:xfrm>
          <a:off x="5953123" y="4175183"/>
          <a:ext cx="3554026" cy="2406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952500" y="6381750"/>
            <a:ext cx="114300" cy="20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91175" y="6440746"/>
            <a:ext cx="104775" cy="1923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2135" y="6352252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Программное направление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924549" y="6370043"/>
            <a:ext cx="543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Непрограммное направление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72995" y="708454"/>
            <a:ext cx="1441621" cy="5449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4F732-9674-41E2-9D19-FC40430A42D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Картинки по запросу программы жк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79" y="797010"/>
            <a:ext cx="2848303" cy="1896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182" y="131122"/>
            <a:ext cx="9836947" cy="6658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Формирование бюджета городского округа «Город Калининград» на основе программно-целевого метода в 2017 году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44" y="0"/>
            <a:ext cx="1142767" cy="125335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524000" y="1527751"/>
          <a:ext cx="10089931" cy="45751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005185"/>
                <a:gridCol w="2084746"/>
              </a:tblGrid>
              <a:tr h="1103637">
                <a:tc>
                  <a:txBody>
                    <a:bodyPr/>
                    <a:lstStyle/>
                    <a:p>
                      <a:pPr marL="0" indent="0" algn="ctr" fontAlgn="ctr">
                        <a:buFont typeface="Wingdings" panose="05000000000000000000" pitchFamily="2" charset="2"/>
                        <a:buNone/>
                      </a:pPr>
                      <a:r>
                        <a:rPr lang="ru-RU" sz="1600" b="1" u="none" strike="noStrike" cap="all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Программы жилищно-коммунальной сферы</a:t>
                      </a:r>
                      <a:endParaRPr lang="ru-RU" sz="1600" b="1" i="0" u="none" strike="noStrike" cap="all" baseline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endParaRPr lang="ru-RU" sz="1600" b="1" u="none" strike="noStrike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Объем </a:t>
                      </a:r>
                      <a:r>
                        <a:rPr lang="ru-RU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финансирования в 2017г. (тыс</a:t>
                      </a:r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. руб</a:t>
                      </a:r>
                      <a:r>
                        <a:rPr lang="ru-RU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/>
                </a:tc>
              </a:tr>
              <a:tr h="59841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Развитие коммунальной инфраструктуры городского округа «Город Калининград»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74359,23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</a:tr>
              <a:tr h="65750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Обеспечение эффективного использования муниципального имущества и земельных ресурсов городского округа «Город Калининград»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72211,2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</a:tr>
              <a:tr h="444314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Развитие дорожно-транспортного комплекса городского округа «Город Калининград»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1223066,29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</a:tr>
              <a:tr h="466406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Благоустройство и экология городского округа «Город Калининград»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460442,28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</a:tr>
              <a:tr h="59841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Обеспечение условий для реализации гражданами своих прав в области жилищных отношений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249000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</a:tr>
              <a:tr h="65750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Переселение граждан из аварийного жилищного фонда и муниципальных жилых помещений, признанных непригодными для проживания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60000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</a:tr>
            </a:tbl>
          </a:graphicData>
        </a:graphic>
      </p:graphicFrame>
      <p:sp>
        <p:nvSpPr>
          <p:cNvPr id="4" name="Пятиугольник 3"/>
          <p:cNvSpPr/>
          <p:nvPr/>
        </p:nvSpPr>
        <p:spPr>
          <a:xfrm>
            <a:off x="0" y="787782"/>
            <a:ext cx="1458097" cy="4655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4F732-9674-41E2-9D19-FC40430A42D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182" y="131122"/>
            <a:ext cx="9836947" cy="6658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Формирование бюджета городского округа «Город Калининград» на основе программно-целевого метода в 2017 году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44" y="0"/>
            <a:ext cx="1142767" cy="125335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524000" y="1527750"/>
          <a:ext cx="10121086" cy="483907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23586"/>
                <a:gridCol w="1397500"/>
              </a:tblGrid>
              <a:tr h="1246302">
                <a:tc>
                  <a:txBody>
                    <a:bodyPr/>
                    <a:lstStyle/>
                    <a:p>
                      <a:pPr marL="0" indent="0" algn="ctr" fontAlgn="ctr">
                        <a:buFont typeface="Wingdings" panose="05000000000000000000" pitchFamily="2" charset="2"/>
                        <a:buNone/>
                      </a:pPr>
                      <a:r>
                        <a:rPr lang="ru-RU" sz="1600" b="1" u="none" strike="noStrike" cap="all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Программы социальной и иных сфер</a:t>
                      </a:r>
                      <a:endParaRPr lang="ru-RU" sz="1600" b="1" i="0" u="none" strike="noStrike" cap="all" baseline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endParaRPr lang="ru-RU" sz="1600" b="1" u="none" strike="noStrike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Объем </a:t>
                      </a:r>
                      <a:r>
                        <a:rPr lang="ru-RU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финансирования в 2017г. (тыс</a:t>
                      </a:r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. руб</a:t>
                      </a:r>
                      <a:r>
                        <a:rPr lang="ru-RU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</a:tr>
              <a:tr h="366723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Обеспечение градостроительной и архитектурной деятельности в городском округе «Город </a:t>
                      </a:r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Калининград»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25127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</a:tr>
              <a:tr h="402935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Обеспечение 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эффективного функционирования органов местного самоуправления городского округа «Город Калининград»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114280,86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</a:tr>
              <a:tr h="47756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Осуществление 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мероприятий по гражданской обороне и защите населения и территории городского округа «Город Калининград» от </a:t>
                      </a:r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чрезвычайных ситуаций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23043,36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</a:tr>
              <a:tr h="285824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Развитие 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системы образования городского округа «Город Калининград»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4658860,44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</a:tr>
              <a:tr h="366723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Социальная 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поддержка населения городского округа «Город Калининград»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491340,67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</a:tr>
              <a:tr h="366723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Сохранение 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 развитие культуры в городском округе «Город Калининград»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442367,5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</a:tr>
              <a:tr h="406299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Развитие 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молодежной сферы, физической культуры, спорта и дополнительного образования спортивной направленности в городском округе «Город Калининград»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311274,12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</a:tr>
              <a:tr h="250899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Развитие 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малого и среднего предпринимательства в городском округе «Город Калининград»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650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</a:tr>
              <a:tr h="366723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Управление 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муниципальными финансами городского округа «Город Калининград»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582" marR="5582" marT="5582" marB="0" anchor="ctr"/>
                </a:tc>
              </a:tr>
            </a:tbl>
          </a:graphicData>
        </a:graphic>
      </p:graphicFrame>
      <p:pic>
        <p:nvPicPr>
          <p:cNvPr id="1026" name="Picture 2" descr="C:\Users\Шарошина\Desktop\Program_no_ph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63" y="840829"/>
            <a:ext cx="5097517" cy="196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0" y="787782"/>
            <a:ext cx="1524000" cy="4655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4F732-9674-41E2-9D19-FC40430A42D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8667" y="1512927"/>
            <a:ext cx="11506199" cy="3226524"/>
          </a:xfr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Проектом адресной инвестиционной программы в 2017 предусмотрены мероприятия по проектированию, строительству (реконструкции) и приобретению в муниципальную собственность 28 объектов.</a:t>
            </a: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Объем капитальных вложений в 2017 году, всего – 1,9 млрд. руб., в том числе за счет средств местного бюджета – 286,6 млн. руб., за счет средств вышестоящих бюджетов – 1,6 млрд. руб.</a:t>
            </a: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Из 286,6 млн. руб. местного бюджета планируется направить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на: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объекты коммунального хозяйства – 43 млн. руб.,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развитие улично-дорожной сети – 171,2 млн. руб.,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объекты социальной сферы – 52,7 млн. руб.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302" y="0"/>
            <a:ext cx="1142767" cy="1253358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946150" y="190500"/>
            <a:ext cx="9404350" cy="140017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ru-RU" sz="3200" dirty="0" smtClean="0"/>
              <a:t>Капитальные </a:t>
            </a:r>
            <a:r>
              <a:rPr lang="ru-RU" sz="3200" dirty="0"/>
              <a:t>вложения в </a:t>
            </a:r>
            <a:r>
              <a:rPr lang="ru-RU" sz="3200" dirty="0" smtClean="0"/>
              <a:t>рамках</a:t>
            </a:r>
            <a:br>
              <a:rPr lang="ru-RU" sz="3200" dirty="0" smtClean="0"/>
            </a:br>
            <a:r>
              <a:rPr lang="ru-RU" sz="3200" dirty="0" smtClean="0"/>
              <a:t>адресной </a:t>
            </a:r>
            <a:r>
              <a:rPr lang="ru-RU" sz="3200" dirty="0"/>
              <a:t>инвестиционной </a:t>
            </a:r>
            <a:r>
              <a:rPr lang="ru-RU" sz="3200" dirty="0" smtClean="0"/>
              <a:t>программы</a:t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2017-2019 гг.</a:t>
            </a:r>
          </a:p>
        </p:txBody>
      </p:sp>
      <p:pic>
        <p:nvPicPr>
          <p:cNvPr id="1027" name="Рисунок 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8"/>
          <a:stretch/>
        </p:blipFill>
        <p:spPr bwMode="auto">
          <a:xfrm>
            <a:off x="5014800" y="5040000"/>
            <a:ext cx="216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" b="2664"/>
          <a:stretch/>
        </p:blipFill>
        <p:spPr>
          <a:xfrm>
            <a:off x="9795600" y="5040000"/>
            <a:ext cx="2160000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r="-94"/>
          <a:stretch/>
        </p:blipFill>
        <p:spPr>
          <a:xfrm>
            <a:off x="234000" y="5040000"/>
            <a:ext cx="2160000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Рисунок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6"/>
          <a:stretch/>
        </p:blipFill>
        <p:spPr bwMode="auto">
          <a:xfrm>
            <a:off x="2624400" y="5040000"/>
            <a:ext cx="216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200" y="5040000"/>
            <a:ext cx="2160000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8667" y="1512927"/>
            <a:ext cx="11506199" cy="4914166"/>
          </a:xfr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10 объектов газификации, 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т.ч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азификация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мкр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«Северная гора» ( очередь), строительство газораспределительных сетей и газопроводов-вводов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 пос. М. Борисово, пос. Южный (3 очередь), пос. Комсомольское, пос. Суворово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(в случае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софинансирования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за счет средств областного бюджета).</a:t>
            </a: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Объекты улично-дорожной сети, 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т.ч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троительство улично-дорожной сети в «Северном жилом районе», строительство эстакады по ул. А. Суворова с устройством инженерных сетей, реконструкция моста «Высокого» через реку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Преголю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реконструкция ул. Генерала Павлова.</a:t>
            </a: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Объекты социальной сферы: строительство сетей канализации МАОУ ООШ №15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по ул. Дзержинского, 163, приобретение в муниципальную собственность комплекса зданий и сооружений детского сада по ул. Павлика Морозова, 7а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(НДОУ </a:t>
            </a:r>
            <a:r>
              <a:rPr lang="ru-RU" sz="2000" smtClean="0">
                <a:solidFill>
                  <a:schemeClr val="accent2">
                    <a:lumMod val="50000"/>
                  </a:schemeClr>
                </a:solidFill>
              </a:rPr>
              <a:t>«Детский сад» ОАО «РЖД»).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302" y="0"/>
            <a:ext cx="1142767" cy="1253358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946150" y="190500"/>
            <a:ext cx="9404350" cy="140017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ru-RU" sz="3200" dirty="0" smtClean="0"/>
              <a:t>Объекты адресной </a:t>
            </a:r>
            <a:r>
              <a:rPr lang="ru-RU" sz="3200" dirty="0"/>
              <a:t>инвестиционной </a:t>
            </a:r>
            <a:r>
              <a:rPr lang="ru-RU" sz="3200" dirty="0" smtClean="0"/>
              <a:t>программы, </a:t>
            </a:r>
            <a:br>
              <a:rPr lang="ru-RU" sz="3200" dirty="0" smtClean="0"/>
            </a:br>
            <a:r>
              <a:rPr lang="ru-RU" sz="3200" dirty="0" smtClean="0"/>
              <a:t>реализация которых предусмотрена</a:t>
            </a:r>
            <a:br>
              <a:rPr lang="ru-RU" sz="3200" dirty="0" smtClean="0"/>
            </a:br>
            <a:r>
              <a:rPr lang="ru-RU" sz="3200" dirty="0" smtClean="0"/>
              <a:t>в 2017 году.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579" y="190464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Муниципальный долг городского округа «Город Калининград» 2015-2018 гг.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700" y="1524000"/>
            <a:ext cx="11546359" cy="757237"/>
          </a:xfrm>
        </p:spPr>
        <p:txBody>
          <a:bodyPr/>
          <a:lstStyle/>
          <a:p>
            <a:pPr algn="ctr"/>
            <a:r>
              <a:rPr lang="ru-RU" sz="1600" b="1" dirty="0" smtClean="0"/>
              <a:t>Верхний предел муниципального долга </a:t>
            </a:r>
            <a:r>
              <a:rPr lang="ru-RU" sz="1600" dirty="0" smtClean="0"/>
              <a:t>в 2016 г. – 6220,7 млн. руб., </a:t>
            </a:r>
          </a:p>
          <a:p>
            <a:pPr algn="ctr"/>
            <a:r>
              <a:rPr lang="ru-RU" sz="1600" dirty="0" smtClean="0"/>
              <a:t>в 2017 г.- 5711,7 млн. руб., в 2018 г. – 5628 млн. руб., в 2019 г. – 5543,6 млн. руб.</a:t>
            </a:r>
            <a:endParaRPr lang="ru-RU" sz="1600" dirty="0"/>
          </a:p>
        </p:txBody>
      </p:sp>
      <p:graphicFrame>
        <p:nvGraphicFramePr>
          <p:cNvPr id="10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09149"/>
              </p:ext>
            </p:extLst>
          </p:nvPr>
        </p:nvGraphicFramePr>
        <p:xfrm>
          <a:off x="328863" y="2413686"/>
          <a:ext cx="11164205" cy="4195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302" y="0"/>
            <a:ext cx="1142767" cy="125335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9903" y="233660"/>
            <a:ext cx="9952372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УВАЖАЕМЫЕ ЖИТЕЛИ НАШЕГО ГОРОДА!</a:t>
            </a:r>
            <a:endParaRPr lang="ru-RU" b="1" dirty="0"/>
          </a:p>
          <a:p>
            <a:pPr algn="just"/>
            <a:r>
              <a:rPr lang="ru-RU" sz="1700" dirty="0" smtClean="0"/>
              <a:t>	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целях предоставления гражданам нашего города актуальной информации о бюджете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бюджетном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процессе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доступном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формате,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специалистами комитета экономики,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финансов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контроля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разработан аналитический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продукт «Бюджет для граждан» городского округа «Город Калининград», который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содержит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сведения об общих параметрах бюджета, включая структуру доходов и расходов бюджета;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поступления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бюджет в разрезе налоговых и неналоговых доходов; объем межбюджетных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трансфертов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 объем долга и дефицита бюджета субъекта Российской Федерации и другие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сведения. Мы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вовлекаем жителей в бюджетный процесс и практику муниципального управления.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53100" y="2565152"/>
            <a:ext cx="6086475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При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формировании бюджета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2017 год и 2018-2019 плановый период мы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основывались на консервативных оценках, что исключает риски неисполнения первоочередных расходных обязательств в условиях продолжающейся неблагоприятной ситуации в экономике и финансовых рынках. </a:t>
            </a:r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этой связи первоочередной задачей для нас явилось найти баланс между нашими возможностями (доходами), а также потребностями в финансировании расходов. В проекте бюджета сохранены все социальные гарантии для жителей нашего города.</a:t>
            </a:r>
          </a:p>
          <a:p>
            <a:pPr algn="just"/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уважением,</a:t>
            </a:r>
          </a:p>
          <a:p>
            <a:pPr algn="just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заместитель главы администрации,</a:t>
            </a:r>
          </a:p>
          <a:p>
            <a:pPr algn="just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редседатель комитета экономики, финансов и контроля</a:t>
            </a:r>
          </a:p>
          <a:p>
            <a:pPr algn="just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Н.А.Дмитриева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44" y="0"/>
            <a:ext cx="1142767" cy="12533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3" y="2843807"/>
            <a:ext cx="4796058" cy="373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6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4" y="1418630"/>
            <a:ext cx="6372225" cy="4439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050957" y="47014"/>
            <a:ext cx="9559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СПАСИБО ЗА ВНИМАНИЕ !</a:t>
            </a:r>
            <a:endParaRPr 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302" y="0"/>
            <a:ext cx="1142767" cy="125335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872" y="98827"/>
            <a:ext cx="9404723" cy="8323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бюджета городского округа «Город Калининград» 2016 -2019 гг.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/>
              <a:t>             </a:t>
            </a:r>
            <a:r>
              <a:rPr lang="ru-RU" sz="2200" dirty="0" smtClean="0"/>
              <a:t>                                                                                    Млн. руб.</a:t>
            </a:r>
            <a:endParaRPr lang="ru-RU" sz="2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067372"/>
              </p:ext>
            </p:extLst>
          </p:nvPr>
        </p:nvGraphicFramePr>
        <p:xfrm>
          <a:off x="770236" y="1540304"/>
          <a:ext cx="11182867" cy="358625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chemeClr val="accent1">
                      <a:lumMod val="50000"/>
                    </a:schemeClr>
                  </a:innerShdw>
                </a:effectLst>
                <a:tableStyleId>{5C22544A-7EE6-4342-B048-85BDC9FD1C3A}</a:tableStyleId>
              </a:tblPr>
              <a:tblGrid>
                <a:gridCol w="2689656"/>
                <a:gridCol w="1924729"/>
                <a:gridCol w="1789646"/>
                <a:gridCol w="1383348"/>
                <a:gridCol w="1721929"/>
                <a:gridCol w="1673559"/>
              </a:tblGrid>
              <a:tr h="93366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2016 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(утвержденный план)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2017 (прогноз)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%, 2017      к  2016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2018 (прогноз)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2019 (прогноз)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65254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Доходы, </a:t>
                      </a:r>
                      <a:r>
                        <a:rPr lang="ru-RU" sz="1200" dirty="0" smtClean="0"/>
                        <a:t>в том числе</a:t>
                      </a:r>
                    </a:p>
                    <a:p>
                      <a:pPr algn="l"/>
                      <a:r>
                        <a:rPr lang="ru-RU" sz="1600" dirty="0" smtClean="0"/>
                        <a:t>собственные средства</a:t>
                      </a:r>
                    </a:p>
                    <a:p>
                      <a:pPr algn="l"/>
                      <a:r>
                        <a:rPr lang="ru-RU" sz="1600" dirty="0" err="1" smtClean="0"/>
                        <a:t>межбюдж</a:t>
                      </a:r>
                      <a:r>
                        <a:rPr lang="ru-RU" sz="1600" dirty="0" smtClean="0"/>
                        <a:t>. трансферты</a:t>
                      </a:r>
                    </a:p>
                    <a:p>
                      <a:pPr algn="l"/>
                      <a:r>
                        <a:rPr lang="ru-RU" sz="1600" dirty="0" smtClean="0"/>
                        <a:t>Безвозмездные </a:t>
                      </a:r>
                      <a:r>
                        <a:rPr lang="ru-RU" sz="1600" dirty="0" err="1" smtClean="0"/>
                        <a:t>поступл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10 330, 7</a:t>
                      </a:r>
                    </a:p>
                    <a:p>
                      <a:pPr algn="ctr"/>
                      <a:r>
                        <a:rPr lang="ru-RU" sz="1600" dirty="0" smtClean="0"/>
                        <a:t>7 154,8</a:t>
                      </a:r>
                    </a:p>
                    <a:p>
                      <a:pPr algn="ctr"/>
                      <a:r>
                        <a:rPr lang="ru-RU" sz="1600" dirty="0" smtClean="0"/>
                        <a:t>3 175,9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10 608, 2 </a:t>
                      </a:r>
                    </a:p>
                    <a:p>
                      <a:pPr algn="ctr"/>
                      <a:r>
                        <a:rPr lang="ru-RU" sz="1600" dirty="0" smtClean="0"/>
                        <a:t>6 852,2</a:t>
                      </a:r>
                    </a:p>
                    <a:p>
                      <a:pPr algn="ctr"/>
                      <a:r>
                        <a:rPr lang="ru-RU" sz="1600" dirty="0" smtClean="0"/>
                        <a:t>3 753,3</a:t>
                      </a:r>
                    </a:p>
                    <a:p>
                      <a:pPr algn="ctr"/>
                      <a:r>
                        <a:rPr lang="ru-RU" sz="1600" dirty="0" smtClean="0"/>
                        <a:t>2,7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102,7%</a:t>
                      </a:r>
                    </a:p>
                    <a:p>
                      <a:pPr algn="ctr"/>
                      <a:r>
                        <a:rPr lang="ru-RU" sz="1600" dirty="0" smtClean="0"/>
                        <a:t>95,8%</a:t>
                      </a:r>
                    </a:p>
                    <a:p>
                      <a:pPr algn="ctr"/>
                      <a:r>
                        <a:rPr lang="ru-RU" sz="1600" dirty="0" smtClean="0"/>
                        <a:t>118,2%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10 452,0</a:t>
                      </a:r>
                    </a:p>
                    <a:p>
                      <a:pPr algn="ctr"/>
                      <a:r>
                        <a:rPr lang="ru-RU" sz="1600" dirty="0" smtClean="0"/>
                        <a:t>6 698,7</a:t>
                      </a:r>
                    </a:p>
                    <a:p>
                      <a:pPr algn="ctr"/>
                      <a:r>
                        <a:rPr lang="ru-RU" sz="1600" dirty="0" smtClean="0"/>
                        <a:t>3 753,3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10 668, 96</a:t>
                      </a:r>
                    </a:p>
                    <a:p>
                      <a:pPr algn="ctr"/>
                      <a:r>
                        <a:rPr lang="ru-RU" sz="1600" dirty="0" smtClean="0"/>
                        <a:t>6 915,66</a:t>
                      </a:r>
                    </a:p>
                    <a:p>
                      <a:pPr algn="ctr"/>
                      <a:r>
                        <a:rPr lang="ru-RU" sz="1600" smtClean="0"/>
                        <a:t>3 753,3</a:t>
                      </a:r>
                      <a:endParaRPr lang="ru-RU" sz="1600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3867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Расходы</a:t>
                      </a:r>
                      <a:endParaRPr lang="ru-RU" sz="1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10 330, 7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10 608, 2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102,7%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10 452, 0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10 668, 96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48789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Дефицит / профицит</a:t>
                      </a:r>
                      <a:endParaRPr lang="ru-RU" sz="1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-</a:t>
                      </a:r>
                      <a:endParaRPr lang="ru-RU" sz="2000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302" y="0"/>
            <a:ext cx="1142767" cy="12533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1" y="4821683"/>
            <a:ext cx="3571992" cy="2057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74" y="4754719"/>
            <a:ext cx="3795121" cy="2191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95" y="4752179"/>
            <a:ext cx="3840116" cy="2145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270068"/>
              </p:ext>
            </p:extLst>
          </p:nvPr>
        </p:nvGraphicFramePr>
        <p:xfrm>
          <a:off x="1621691" y="1158094"/>
          <a:ext cx="8948617" cy="404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849"/>
                <a:gridCol w="2762567"/>
                <a:gridCol w="3251201"/>
              </a:tblGrid>
              <a:tr h="1156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Норматив отчислений налога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2016 году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Изменения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1 января 2017 года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384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налог,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взимаемый в связи с применением упрощенной системы налогообложения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20%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Калининградской области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07.11.2016 №7 «О внесении изменений в отдельные законы Калининградской области»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07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имущество организаций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20 %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Калининградской области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07.11.2016 №7 «О внесении изменений в отдельные законы Калининградской области»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450753"/>
              </p:ext>
            </p:extLst>
          </p:nvPr>
        </p:nvGraphicFramePr>
        <p:xfrm>
          <a:off x="1560513" y="97186"/>
          <a:ext cx="8915400" cy="623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15400"/>
              </a:tblGrid>
              <a:tr h="2516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  <a:ea typeface="+mj-ea"/>
                          <a:cs typeface="+mj-cs"/>
                        </a:rPr>
                        <a:t>ИЗМЕНЕНИЯ МЕЖБЮДЖЕТНЫХ ОТНОШЕНИЙ НА 2017 ГОД</a:t>
                      </a:r>
                    </a:p>
                  </a:txBody>
                  <a:tcPr marL="7190" marR="7190" marT="7190" marB="0" anchor="b"/>
                </a:tc>
              </a:tr>
              <a:tr h="2588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  <a:ea typeface="+mj-ea"/>
                          <a:cs typeface="+mj-cs"/>
                        </a:rPr>
                        <a:t>ГОРОДСКОЙ ОКРУГ "ГОРОД КАЛИНИНГРАД"</a:t>
                      </a:r>
                    </a:p>
                  </a:txBody>
                  <a:tcPr marL="7190" marR="7190" marT="7190" marB="0" anchor="b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03" y="4894434"/>
            <a:ext cx="4374292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5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79909882"/>
              </p:ext>
            </p:extLst>
          </p:nvPr>
        </p:nvGraphicFramePr>
        <p:xfrm>
          <a:off x="1250818" y="1005775"/>
          <a:ext cx="10623437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856113" y="11653"/>
            <a:ext cx="10140366" cy="9941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latin typeface="Century" panose="02040604050505020304" pitchFamily="18" charset="0"/>
              </a:rPr>
              <a:t>ДИНАМИКА РОСТА (СНИЖЕНИЯ) ДОХОДОВ</a:t>
            </a:r>
            <a:endParaRPr lang="ru-RU" sz="2800" dirty="0"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567" y="-2948"/>
            <a:ext cx="1142767" cy="125335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179854"/>
              </p:ext>
            </p:extLst>
          </p:nvPr>
        </p:nvGraphicFramePr>
        <p:xfrm>
          <a:off x="875322" y="961347"/>
          <a:ext cx="5830277" cy="4543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06834"/>
              </p:ext>
            </p:extLst>
          </p:nvPr>
        </p:nvGraphicFramePr>
        <p:xfrm>
          <a:off x="5864345" y="1107444"/>
          <a:ext cx="5897809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805148"/>
              </p:ext>
            </p:extLst>
          </p:nvPr>
        </p:nvGraphicFramePr>
        <p:xfrm>
          <a:off x="5559427" y="3211306"/>
          <a:ext cx="621835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934835"/>
              </p:ext>
            </p:extLst>
          </p:nvPr>
        </p:nvGraphicFramePr>
        <p:xfrm>
          <a:off x="804985" y="5582282"/>
          <a:ext cx="10793046" cy="120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166"/>
                <a:gridCol w="4160151"/>
                <a:gridCol w="2590864"/>
                <a:gridCol w="2590865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Собственные (налоговые и неналоговые)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1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бюджета,  в том </a:t>
                      </a:r>
                      <a:r>
                        <a:rPr lang="ru-RU" sz="1100" baseline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числе: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 доходы,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доходы,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8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6852,2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5714,0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6698,7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5773,2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925,5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692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6915,7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5978,4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937,3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184" y="130350"/>
            <a:ext cx="115198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Структура собственных доходов бюджета городского округа </a:t>
            </a:r>
            <a:b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«Город Калининград» на 2017-2019 годы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659" y="28977"/>
            <a:ext cx="1142767" cy="125335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0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9" y="5651212"/>
            <a:ext cx="10866805" cy="1206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Century" panose="020406040505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639773"/>
              </p:ext>
            </p:extLst>
          </p:nvPr>
        </p:nvGraphicFramePr>
        <p:xfrm>
          <a:off x="780682" y="580103"/>
          <a:ext cx="5940152" cy="546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14319"/>
              </p:ext>
            </p:extLst>
          </p:nvPr>
        </p:nvGraphicFramePr>
        <p:xfrm>
          <a:off x="5679975" y="1268556"/>
          <a:ext cx="5836192" cy="1550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091"/>
                <a:gridCol w="2216229"/>
                <a:gridCol w="1544872"/>
              </a:tblGrid>
              <a:tr h="755139">
                <a:tc gridSpan="3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Всего налоговых доходов, млн. рублей</a:t>
                      </a:r>
                      <a:endParaRPr lang="ru-RU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0503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2016 (оценка)</a:t>
                      </a:r>
                      <a:endParaRPr lang="ru-RU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2017 (прогноз)</a:t>
                      </a:r>
                      <a:endParaRPr lang="ru-RU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Темп роста</a:t>
                      </a:r>
                      <a:endParaRPr lang="ru-RU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4789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5948,0</a:t>
                      </a:r>
                      <a:endParaRPr lang="ru-RU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5714,0</a:t>
                      </a:r>
                      <a:endParaRPr lang="ru-RU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-3,9%</a:t>
                      </a:r>
                      <a:endParaRPr lang="ru-RU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402608"/>
              </p:ext>
            </p:extLst>
          </p:nvPr>
        </p:nvGraphicFramePr>
        <p:xfrm>
          <a:off x="6720834" y="2989292"/>
          <a:ext cx="1008112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+3,2%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+7,3%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-16,6%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-4,0%</a:t>
                      </a:r>
                      <a:endParaRPr lang="ru-RU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+1,3%</a:t>
                      </a:r>
                      <a:endParaRPr lang="ru-RU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Стрелка влево 7"/>
          <p:cNvSpPr/>
          <p:nvPr/>
        </p:nvSpPr>
        <p:spPr>
          <a:xfrm>
            <a:off x="8194575" y="3374731"/>
            <a:ext cx="2304256" cy="1584176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" panose="02040604050505020304" pitchFamily="18" charset="0"/>
                <a:cs typeface="CordiaUPC" panose="020B0304020202020204" pitchFamily="34" charset="-34"/>
              </a:rPr>
              <a:t>Темп роста к оценке 2016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80428" y="132436"/>
            <a:ext cx="9095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entury" panose="02040604050505020304" pitchFamily="18" charset="0"/>
              </a:rPr>
              <a:t>Структура налоговых доходов бюджета в 2017 году </a:t>
            </a: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7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985" y="85163"/>
            <a:ext cx="10639168" cy="56207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entury" panose="02040604050505020304" pitchFamily="18" charset="0"/>
                <a:cs typeface="Courier New" panose="02070309020205020404" pitchFamily="49" charset="0"/>
              </a:rPr>
              <a:t>Неналоговые доходы бюджета </a:t>
            </a:r>
            <a:r>
              <a:rPr lang="ru-RU" sz="2800" b="1" dirty="0" smtClean="0">
                <a:latin typeface="Century" panose="02040604050505020304" pitchFamily="18" charset="0"/>
                <a:cs typeface="Courier New" panose="02070309020205020404" pitchFamily="49" charset="0"/>
              </a:rPr>
              <a:t>на </a:t>
            </a:r>
            <a:r>
              <a:rPr lang="ru-RU" sz="2800" b="1" dirty="0">
                <a:latin typeface="Century" panose="02040604050505020304" pitchFamily="18" charset="0"/>
                <a:cs typeface="Courier New" panose="02070309020205020404" pitchFamily="49" charset="0"/>
              </a:rPr>
              <a:t>2017 год – 1138,2 млн. руб.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6482" y="1065116"/>
            <a:ext cx="5258964" cy="13895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    </a:t>
            </a:r>
          </a:p>
          <a:p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Доходы от использования имущества, находящегося в государственной и муниципальной собственности, в том числе: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Арендная плата за землю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Арендная плата за имущество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Платежи от муниципальных предприятий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4723" y="2585339"/>
            <a:ext cx="5258964" cy="4554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  <a:cs typeface="Courier New" panose="02070309020205020404" pitchFamily="49" charset="0"/>
              </a:rPr>
              <a:t>Платежи при пользовании природными ресурсами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29228" y="3848186"/>
            <a:ext cx="5233472" cy="11778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Доходы от продажи материальных и нематериальных активов, в том числе: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Доходы от продажи квартир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Доходы от реализации имущества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Доходы от реализации земельных участков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86428" y="5135117"/>
            <a:ext cx="5233472" cy="43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Административные платежи и сборы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29228" y="5677247"/>
            <a:ext cx="5233472" cy="43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Штрафы, санкции, возмещение ущерба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99903" y="3140964"/>
            <a:ext cx="5258964" cy="5760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Доходы от оказания платных услуг (работ) и компенсация затрат городского округа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2022361" y="1734554"/>
            <a:ext cx="1132072" cy="72008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/>
                </a:solidFill>
                <a:latin typeface="Century" panose="02040604050505020304" pitchFamily="18" charset="0"/>
              </a:rPr>
              <a:t>419,5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/>
                </a:solidFill>
                <a:latin typeface="Century" panose="02040604050505020304" pitchFamily="18" charset="0"/>
              </a:rPr>
              <a:t>23,4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/>
                </a:solidFill>
                <a:latin typeface="Century" panose="02040604050505020304" pitchFamily="18" charset="0"/>
              </a:rPr>
              <a:t>5,6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2044356" y="2590154"/>
            <a:ext cx="1132072" cy="37007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/>
                </a:solidFill>
                <a:latin typeface="Century" panose="02040604050505020304" pitchFamily="18" charset="0"/>
              </a:rPr>
              <a:t>11,1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2044357" y="3254196"/>
            <a:ext cx="1110077" cy="35881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/>
                </a:solidFill>
                <a:latin typeface="Century" panose="02040604050505020304" pitchFamily="18" charset="0"/>
              </a:rPr>
              <a:t>135,6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2087252" y="4185084"/>
            <a:ext cx="1132072" cy="75608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Century" panose="02040604050505020304" pitchFamily="18" charset="0"/>
              </a:rPr>
              <a:t>5,0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Century" panose="02040604050505020304" pitchFamily="18" charset="0"/>
              </a:rPr>
              <a:t>45,3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Century" panose="02040604050505020304" pitchFamily="18" charset="0"/>
              </a:rPr>
              <a:t>297,6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2110663" y="5150585"/>
            <a:ext cx="1084991" cy="32974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Century" panose="02040604050505020304" pitchFamily="18" charset="0"/>
              </a:rPr>
              <a:t>133,5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2110663" y="5677248"/>
            <a:ext cx="1054937" cy="391555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Century" panose="02040604050505020304" pitchFamily="18" charset="0"/>
              </a:rPr>
              <a:t>61,7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1865" y="1952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Выноска со стрелкой вверх 25"/>
          <p:cNvSpPr/>
          <p:nvPr/>
        </p:nvSpPr>
        <p:spPr>
          <a:xfrm>
            <a:off x="8184521" y="6001682"/>
            <a:ext cx="2088232" cy="750621"/>
          </a:xfrm>
          <a:prstGeom prst="up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Century" panose="02040604050505020304" pitchFamily="18" charset="0"/>
              </a:rPr>
              <a:t>Темп роста </a:t>
            </a:r>
            <a:r>
              <a:rPr lang="ru-RU" sz="12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(снижения)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к </a:t>
            </a:r>
            <a:r>
              <a:rPr lang="ru-RU" sz="1200" b="1" dirty="0">
                <a:solidFill>
                  <a:schemeClr val="tx1"/>
                </a:solidFill>
                <a:latin typeface="Century" panose="02040604050505020304" pitchFamily="18" charset="0"/>
              </a:rPr>
              <a:t>оценке 2016 года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8642160" y="1241488"/>
            <a:ext cx="118137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8659954" y="2561372"/>
            <a:ext cx="100342" cy="370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8677750" y="5048279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Стрелка вниз 1023"/>
          <p:cNvSpPr/>
          <p:nvPr/>
        </p:nvSpPr>
        <p:spPr>
          <a:xfrm>
            <a:off x="8688288" y="5623855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TextBox 1024"/>
          <p:cNvSpPr txBox="1"/>
          <p:nvPr/>
        </p:nvSpPr>
        <p:spPr>
          <a:xfrm>
            <a:off x="8890749" y="1667580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entury" panose="02040604050505020304" pitchFamily="18" charset="0"/>
              </a:rPr>
              <a:t>-1,8%</a:t>
            </a:r>
          </a:p>
        </p:txBody>
      </p:sp>
      <p:sp>
        <p:nvSpPr>
          <p:cNvPr id="1027" name="TextBox 1026"/>
          <p:cNvSpPr txBox="1"/>
          <p:nvPr/>
        </p:nvSpPr>
        <p:spPr>
          <a:xfrm>
            <a:off x="8890749" y="2592521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entury" panose="02040604050505020304" pitchFamily="18" charset="0"/>
              </a:rPr>
              <a:t>-5,0%</a:t>
            </a:r>
          </a:p>
        </p:txBody>
      </p:sp>
      <p:sp>
        <p:nvSpPr>
          <p:cNvPr id="1028" name="TextBox 1027"/>
          <p:cNvSpPr txBox="1"/>
          <p:nvPr/>
        </p:nvSpPr>
        <p:spPr>
          <a:xfrm>
            <a:off x="8858184" y="3249591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entury" panose="02040604050505020304" pitchFamily="18" charset="0"/>
              </a:rPr>
              <a:t>в 9,2 р.</a:t>
            </a:r>
          </a:p>
        </p:txBody>
      </p:sp>
      <p:sp>
        <p:nvSpPr>
          <p:cNvPr id="1029" name="TextBox 1028"/>
          <p:cNvSpPr txBox="1"/>
          <p:nvPr/>
        </p:nvSpPr>
        <p:spPr>
          <a:xfrm>
            <a:off x="8830012" y="4201642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entury" panose="02040604050505020304" pitchFamily="18" charset="0"/>
              </a:rPr>
              <a:t>+51,0%</a:t>
            </a:r>
          </a:p>
        </p:txBody>
      </p:sp>
      <p:sp>
        <p:nvSpPr>
          <p:cNvPr id="1030" name="TextBox 1029"/>
          <p:cNvSpPr txBox="1"/>
          <p:nvPr/>
        </p:nvSpPr>
        <p:spPr>
          <a:xfrm>
            <a:off x="8854513" y="5114324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entury" panose="02040604050505020304" pitchFamily="18" charset="0"/>
              </a:rPr>
              <a:t>-4,0%</a:t>
            </a:r>
          </a:p>
        </p:txBody>
      </p:sp>
      <p:sp>
        <p:nvSpPr>
          <p:cNvPr id="1031" name="TextBox 1030"/>
          <p:cNvSpPr txBox="1"/>
          <p:nvPr/>
        </p:nvSpPr>
        <p:spPr>
          <a:xfrm>
            <a:off x="8858183" y="5665744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entury" panose="02040604050505020304" pitchFamily="18" charset="0"/>
              </a:rPr>
              <a:t>-23,2%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1763659" y="790052"/>
            <a:ext cx="1421240" cy="902875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Сумма доходов, млн</a:t>
            </a:r>
            <a:r>
              <a:rPr lang="ru-RU" sz="12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. рублей</a:t>
            </a:r>
            <a:endParaRPr lang="ru-RU" sz="1200" b="1" dirty="0">
              <a:solidFill>
                <a:schemeClr val="tx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8677751" y="3140964"/>
            <a:ext cx="108425" cy="4720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flipH="1">
            <a:off x="8677750" y="3933056"/>
            <a:ext cx="114915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31" y="1217795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034" y="3498004"/>
            <a:ext cx="2460971" cy="174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3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96" y="30452"/>
            <a:ext cx="9372599" cy="12701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Расходы бюджета городского округа «Город Калининград» 2016-2019 гг.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0" name="Объект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283060"/>
              </p:ext>
            </p:extLst>
          </p:nvPr>
        </p:nvGraphicFramePr>
        <p:xfrm>
          <a:off x="3552824" y="1240218"/>
          <a:ext cx="8515350" cy="53335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5549"/>
                <a:gridCol w="1973000"/>
                <a:gridCol w="2611395"/>
                <a:gridCol w="1540475"/>
                <a:gridCol w="1564931"/>
              </a:tblGrid>
              <a:tr h="935902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2017 (проект)        Доля</a:t>
                      </a: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в </a:t>
                      </a: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(млн. руб.)             </a:t>
                      </a: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общем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                              объеме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                             ра</a:t>
                      </a: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сходов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2018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(проект)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(млн. руб.)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2019 (проект)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(млн. руб.)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660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Национальная безопасность, правоохранительная деятельность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82 369,06              1%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62 574,5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63 912,9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6533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Социальная сфера (образование, социальная политика, культура, физическая культура и спорт)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6 048 601,4          57%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6 082 861,5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6 279 578,6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47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Национальная экономика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1 481 190,5          14%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1 345 949,8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1 315 525,03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6696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Общегосударственные вопросы, СМИ, охрана окружающей среды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1 432 446,8          13%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1 562 944,3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1 760 104,7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5386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Жилищно-коммунальное хозяйство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1 075 129,9          10%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968 353,8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8 410 38,4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0511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Муниципальный долг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488 467,5              5%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429 353,7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408 801,2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3703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ИТОГО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10 608 205,2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10 452 037,6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10 668 960,9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38" y="1276211"/>
            <a:ext cx="3495187" cy="4911281"/>
          </a:xfrm>
        </p:spPr>
        <p:txBody>
          <a:bodyPr>
            <a:normAutofit/>
          </a:bodyPr>
          <a:lstStyle/>
          <a:p>
            <a:pPr algn="just" fontAlgn="base" hangingPunct="0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Объект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74" y="5370931"/>
            <a:ext cx="468646" cy="389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86" y="4826783"/>
            <a:ext cx="499134" cy="370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16" y="4236710"/>
            <a:ext cx="486194" cy="3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86" y="3165796"/>
            <a:ext cx="475316" cy="352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76" y="3731852"/>
            <a:ext cx="499134" cy="347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86" y="2448252"/>
            <a:ext cx="475314" cy="372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95" y="0"/>
            <a:ext cx="1142767" cy="1253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9" y="2553248"/>
            <a:ext cx="3412914" cy="2637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7942304" y="1253358"/>
            <a:ext cx="0" cy="53204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18160</TotalTime>
  <Words>1334</Words>
  <Application>Microsoft Office PowerPoint</Application>
  <PresentationFormat>Широкоэкранный</PresentationFormat>
  <Paragraphs>327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 Unicode MS</vt:lpstr>
      <vt:lpstr>Aharoni</vt:lpstr>
      <vt:lpstr>Arial</vt:lpstr>
      <vt:lpstr>Calibri</vt:lpstr>
      <vt:lpstr>Century</vt:lpstr>
      <vt:lpstr>Century Gothic</vt:lpstr>
      <vt:lpstr>CordiaUPC</vt:lpstr>
      <vt:lpstr>Courier New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Основные параметры бюджета городского округа «Город Калининград» 2016 -2019 гг.                                                                                                  Млн. руб.</vt:lpstr>
      <vt:lpstr>Презентация PowerPoint</vt:lpstr>
      <vt:lpstr>Презентация PowerPoint</vt:lpstr>
      <vt:lpstr>Презентация PowerPoint</vt:lpstr>
      <vt:lpstr> </vt:lpstr>
      <vt:lpstr>Неналоговые доходы бюджета на 2017 год – 1138,2 млн. руб.      </vt:lpstr>
      <vt:lpstr>Расходы бюджета городского округа «Город Калининград» 2016-2019 гг.</vt:lpstr>
      <vt:lpstr>Структура расходов городского округа «Город Калининград» в 2017 г.</vt:lpstr>
      <vt:lpstr>Динамика расходов бюджета городского округа «Город Калининград» 2016-2019 гг.     млрд. руб.</vt:lpstr>
      <vt:lpstr>Презентация PowerPoint</vt:lpstr>
      <vt:lpstr>Формирование бюджета городского округа «Город Калининград» на основе программно-целевого метода в 2017 году</vt:lpstr>
      <vt:lpstr>Формирование бюджета городского округа «Город Калининград» на основе программно-целевого метода в 2017 году                                                                                              млн.руб.</vt:lpstr>
      <vt:lpstr>Формирование бюджета городского округа «Город Калининград» на основе программно-целевого метода в 2017 году</vt:lpstr>
      <vt:lpstr>Формирование бюджета городского округа «Город Калининград» на основе программно-целевого метода в 2017 году</vt:lpstr>
      <vt:lpstr>Капитальные вложения в рамках адресной инвестиционной программы в 2017-2019 гг.</vt:lpstr>
      <vt:lpstr>Объекты адресной инвестиционной программы,  реализация которых предусмотрена в 2017 году.</vt:lpstr>
      <vt:lpstr>Муниципальный долг городского округа «Город Калининград» 2015-2018 гг.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городского округа «Город Калининград» 2016-2018 гг.</dc:title>
  <dc:creator>Поташова Татьяна Викторовна</dc:creator>
  <cp:lastModifiedBy>Поташова Татьяна Викторовна</cp:lastModifiedBy>
  <cp:revision>307</cp:revision>
  <cp:lastPrinted>2016-11-10T14:13:39Z</cp:lastPrinted>
  <dcterms:created xsi:type="dcterms:W3CDTF">2015-10-20T14:02:30Z</dcterms:created>
  <dcterms:modified xsi:type="dcterms:W3CDTF">2016-11-10T14:18:44Z</dcterms:modified>
</cp:coreProperties>
</file>