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25" r:id="rId2"/>
    <p:sldId id="332" r:id="rId3"/>
    <p:sldId id="318" r:id="rId4"/>
    <p:sldId id="320" r:id="rId5"/>
    <p:sldId id="333" r:id="rId6"/>
    <p:sldId id="329" r:id="rId7"/>
    <p:sldId id="330" r:id="rId8"/>
    <p:sldId id="331" r:id="rId9"/>
    <p:sldId id="334" r:id="rId10"/>
    <p:sldId id="337" r:id="rId11"/>
    <p:sldId id="335" r:id="rId12"/>
    <p:sldId id="336" r:id="rId13"/>
    <p:sldId id="338" r:id="rId14"/>
    <p:sldId id="353" r:id="rId15"/>
    <p:sldId id="354" r:id="rId16"/>
    <p:sldId id="346" r:id="rId17"/>
    <p:sldId id="347" r:id="rId18"/>
    <p:sldId id="345" r:id="rId19"/>
    <p:sldId id="342" r:id="rId20"/>
    <p:sldId id="343" r:id="rId21"/>
    <p:sldId id="349" r:id="rId22"/>
    <p:sldId id="352" r:id="rId23"/>
    <p:sldId id="34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972B"/>
    <a:srgbClr val="A6D9F8"/>
    <a:srgbClr val="D1D1D1"/>
    <a:srgbClr val="F2DEAC"/>
    <a:srgbClr val="13A2D0"/>
    <a:srgbClr val="68AB5B"/>
    <a:srgbClr val="EDFAF5"/>
    <a:srgbClr val="A9E5D1"/>
    <a:srgbClr val="FFFFFF"/>
    <a:srgbClr val="C1DC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53" autoAdjust="0"/>
    <p:restoredTop sz="93943" autoAdjust="0"/>
  </p:normalViewPr>
  <p:slideViewPr>
    <p:cSldViewPr>
      <p:cViewPr>
        <p:scale>
          <a:sx n="111" d="100"/>
          <a:sy n="111" d="100"/>
        </p:scale>
        <p:origin x="-654" y="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39F971-C353-418F-BAB1-404B648E7D69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AB878-4361-4533-9904-0A70EA362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422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CDFC4C8-EE0A-40B7-97B8-85D0681C9EA3}" type="slidenum">
              <a:rPr lang="ru-RU" sz="1400" smtClean="0">
                <a:solidFill>
                  <a:prstClr val="black"/>
                </a:solidFill>
                <a:latin typeface="Times New Roman"/>
              </a:rPr>
              <a:pPr/>
              <a:t>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84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2A27EB-1D22-48D9-976C-A37013CDCA4F}" type="slidenum">
              <a:rPr lang="ru-RU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70027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2A27EB-1D22-48D9-976C-A37013CDCA4F}" type="slidenum">
              <a:rPr lang="ru-RU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89696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CDFC4C8-EE0A-40B7-97B8-85D0681C9EA3}" type="slidenum">
              <a:rPr lang="ru-RU" sz="1400" smtClean="0">
                <a:solidFill>
                  <a:prstClr val="black"/>
                </a:solidFill>
                <a:latin typeface="Times New Roman"/>
              </a:rPr>
              <a:pPr/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0462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2A27EB-1D22-48D9-976C-A37013CDCA4F}" type="slidenum">
              <a:rPr lang="ru-RU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56329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2A27EB-1D22-48D9-976C-A37013CDCA4F}" type="slidenum">
              <a:rPr lang="ru-RU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00592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2A27EB-1D22-48D9-976C-A37013CDCA4F}" type="slidenum">
              <a:rPr lang="ru-RU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55844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2A27EB-1D22-48D9-976C-A37013CDCA4F}" type="slidenum">
              <a:rPr lang="ru-RU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66129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2A27EB-1D22-48D9-976C-A37013CDCA4F}" type="slidenum">
              <a:rPr lang="ru-RU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59268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2A27EB-1D22-48D9-976C-A37013CDCA4F}" type="slidenum">
              <a:rPr lang="ru-RU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03642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2A27EB-1D22-48D9-976C-A37013CDCA4F}" type="slidenum">
              <a:rPr lang="ru-RU">
                <a:solidFill>
                  <a:prstClr val="black"/>
                </a:solidFill>
              </a:rPr>
              <a:pPr/>
              <a:t>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0678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CDFC4C8-EE0A-40B7-97B8-85D0681C9EA3}" type="slidenum">
              <a:rPr lang="ru-RU" sz="1400" smtClean="0">
                <a:solidFill>
                  <a:prstClr val="black"/>
                </a:solidFill>
                <a:latin typeface="Times New Roman"/>
              </a:rPr>
              <a:pPr/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458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AB878-4361-4533-9904-0A70EA362210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3729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CDFC4C8-EE0A-40B7-97B8-85D0681C9EA3}" type="slidenum">
              <a:rPr lang="ru-RU" sz="1400" smtClean="0">
                <a:solidFill>
                  <a:prstClr val="black"/>
                </a:solidFill>
                <a:latin typeface="Times New Roman"/>
              </a:rPr>
              <a:pPr/>
              <a:t>23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87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2A27EB-1D22-48D9-976C-A37013CDCA4F}" type="slidenum">
              <a:rPr lang="ru-RU"/>
              <a:pPr/>
              <a:t>3</a:t>
            </a:fld>
            <a:endParaRPr lang="ru-RU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*https://www.smartcompany.com.au/startupsmart/advice/four-predictions-from-tech-giant-ibm-on-the-future-of-the-internet-of-things-in-2018/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4661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2A27EB-1D22-48D9-976C-A37013CDCA4F}" type="slidenum">
              <a:rPr lang="ru-RU"/>
              <a:pPr/>
              <a:t>4</a:t>
            </a:fld>
            <a:endParaRPr lang="ru-RU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0563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CDFC4C8-EE0A-40B7-97B8-85D0681C9EA3}" type="slidenum">
              <a:rPr lang="ru-RU" sz="1400" smtClean="0">
                <a:solidFill>
                  <a:prstClr val="black"/>
                </a:solidFill>
                <a:latin typeface="Times New Roman"/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688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2A27EB-1D22-48D9-976C-A37013CDCA4F}" type="slidenum">
              <a:rPr lang="ru-RU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2639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2A27EB-1D22-48D9-976C-A37013CDCA4F}" type="slidenum">
              <a:rPr lang="ru-RU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Телеметрия: протоколы низкого уровня:</a:t>
            </a:r>
            <a:r>
              <a:rPr lang="ru-RU" baseline="0" dirty="0" smtClean="0"/>
              <a:t> 1-</a:t>
            </a:r>
            <a:r>
              <a:rPr lang="en-US" baseline="0" dirty="0" smtClean="0"/>
              <a:t>wire, SPI, 3G, Wi-Fi, </a:t>
            </a:r>
            <a:r>
              <a:rPr lang="en-US" baseline="0" dirty="0" err="1" smtClean="0"/>
              <a:t>LoRa</a:t>
            </a:r>
            <a:r>
              <a:rPr lang="ru-RU" baseline="0" dirty="0" smtClean="0"/>
              <a:t>. Шлюзы на местах для сбора данных и предварительной обработки.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PaaS. </a:t>
            </a:r>
            <a:r>
              <a:rPr lang="ru-RU" baseline="0" dirty="0" smtClean="0"/>
              <a:t>Протоколы </a:t>
            </a:r>
            <a:r>
              <a:rPr lang="en-US" baseline="0" dirty="0" smtClean="0"/>
              <a:t>MQTT/</a:t>
            </a:r>
            <a:r>
              <a:rPr lang="en-US" baseline="0" dirty="0" err="1" smtClean="0"/>
              <a:t>CoAP</a:t>
            </a:r>
            <a:r>
              <a:rPr lang="en-US" baseline="0" dirty="0" smtClean="0"/>
              <a:t>. </a:t>
            </a:r>
            <a:r>
              <a:rPr lang="ru-RU" baseline="0" dirty="0" smtClean="0"/>
              <a:t>Облако </a:t>
            </a:r>
            <a:r>
              <a:rPr lang="en-US" baseline="0" dirty="0" smtClean="0"/>
              <a:t>OpenStack (Docker/Kubernetes). CentOS 7, Apache </a:t>
            </a:r>
            <a:r>
              <a:rPr lang="en-US" baseline="0" dirty="0" err="1" smtClean="0"/>
              <a:t>ServiceMix</a:t>
            </a:r>
            <a:r>
              <a:rPr lang="ru-RU" baseline="0" dirty="0" smtClean="0"/>
              <a:t> (</a:t>
            </a:r>
            <a:r>
              <a:rPr lang="en-US" baseline="0" dirty="0" smtClean="0"/>
              <a:t>ESB</a:t>
            </a:r>
            <a:r>
              <a:rPr lang="ru-RU" baseline="0" dirty="0" smtClean="0"/>
              <a:t>)</a:t>
            </a:r>
            <a:r>
              <a:rPr lang="en-US" baseline="0" dirty="0" smtClean="0"/>
              <a:t> – </a:t>
            </a:r>
            <a:r>
              <a:rPr lang="ru-RU" baseline="0" dirty="0" smtClean="0"/>
              <a:t>интеграция с прикладными системами. Два конвейера обработки: </a:t>
            </a:r>
            <a:r>
              <a:rPr lang="en-US" baseline="0" dirty="0" err="1" smtClean="0"/>
              <a:t>ActiveMQ</a:t>
            </a:r>
            <a:r>
              <a:rPr lang="en-US" baseline="0" dirty="0" smtClean="0"/>
              <a:t> – Camel – RDBMS, Kafka – Spark – NoSQL (Cassandra). </a:t>
            </a:r>
            <a:r>
              <a:rPr lang="ru-RU" baseline="0" dirty="0" smtClean="0"/>
              <a:t>Другие </a:t>
            </a:r>
            <a:r>
              <a:rPr lang="en-US" baseline="0" dirty="0" smtClean="0"/>
              <a:t>NoSQL</a:t>
            </a:r>
            <a:r>
              <a:rPr lang="ru-RU" baseline="0" dirty="0" smtClean="0"/>
              <a:t>-</a:t>
            </a:r>
            <a:r>
              <a:rPr lang="en-US" baseline="0" dirty="0" smtClean="0"/>
              <a:t>DB – </a:t>
            </a:r>
            <a:r>
              <a:rPr lang="ru-RU" baseline="0" dirty="0" smtClean="0"/>
              <a:t>отдельное решение для </a:t>
            </a:r>
            <a:r>
              <a:rPr lang="en-US" baseline="0" dirty="0" err="1" smtClean="0"/>
              <a:t>CIMRepo</a:t>
            </a:r>
            <a:r>
              <a:rPr lang="en-US" baseline="0" dirty="0" smtClean="0"/>
              <a:t>. </a:t>
            </a:r>
            <a:r>
              <a:rPr lang="ru-RU" baseline="0" dirty="0" smtClean="0"/>
              <a:t>Безопасность: </a:t>
            </a:r>
            <a:r>
              <a:rPr lang="en-US" baseline="0" dirty="0" smtClean="0"/>
              <a:t>WS-*, SSL/TLS, </a:t>
            </a:r>
            <a:r>
              <a:rPr lang="en-US" baseline="0" dirty="0" err="1" smtClean="0"/>
              <a:t>KeyCloak</a:t>
            </a:r>
            <a:r>
              <a:rPr lang="en-US" baseline="0" dirty="0" smtClean="0"/>
              <a:t>, FreeIPA, PKI. </a:t>
            </a:r>
            <a:r>
              <a:rPr lang="ru-RU" baseline="0" dirty="0" smtClean="0"/>
              <a:t>Аналитика – сбор данных, </a:t>
            </a:r>
            <a:r>
              <a:rPr lang="en-US" baseline="0" dirty="0" smtClean="0"/>
              <a:t>AI/ML, </a:t>
            </a:r>
            <a:r>
              <a:rPr lang="ru-RU" baseline="0" dirty="0" smtClean="0"/>
              <a:t>прогнозный модуль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Qminer</a:t>
            </a:r>
            <a:endParaRPr lang="ru-RU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 smtClean="0"/>
              <a:t>Уровень сервисов. </a:t>
            </a:r>
            <a:r>
              <a:rPr lang="en-US" baseline="0" dirty="0" smtClean="0"/>
              <a:t>Java.</a:t>
            </a:r>
            <a:endParaRPr lang="ru-RU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 smtClean="0"/>
              <a:t>Уровень презентации. </a:t>
            </a:r>
            <a:r>
              <a:rPr lang="en-US" baseline="0" dirty="0" err="1" smtClean="0"/>
              <a:t>WebApps</a:t>
            </a:r>
            <a:r>
              <a:rPr lang="en-US" baseline="0" dirty="0" smtClean="0"/>
              <a:t>: AngularJS, </a:t>
            </a:r>
            <a:r>
              <a:rPr lang="en-US" baseline="0" dirty="0" err="1" smtClean="0"/>
              <a:t>ReactJS</a:t>
            </a:r>
            <a:r>
              <a:rPr lang="en-US" baseline="0" dirty="0" smtClean="0"/>
              <a:t>, ….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73177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2A27EB-1D22-48D9-976C-A37013CDCA4F}" type="slidenum">
              <a:rPr lang="ru-RU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Технологический</a:t>
            </a:r>
            <a:r>
              <a:rPr lang="ru-RU" baseline="0" dirty="0" smtClean="0"/>
              <a:t> стек платформы можно поделить на 4 части: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baseline="0" dirty="0" smtClean="0"/>
              <a:t>Уровень получения телеметрии с устройств. (протоколы сбора данных с датчиков, экосистема </a:t>
            </a:r>
            <a:r>
              <a:rPr lang="en-US" baseline="0" dirty="0" smtClean="0"/>
              <a:t>Eclipse IoT</a:t>
            </a:r>
            <a:r>
              <a:rPr lang="ru-RU" baseline="0" dirty="0" smtClean="0"/>
              <a:t>)</a:t>
            </a:r>
            <a:endParaRPr lang="en-US" baseline="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baseline="0" dirty="0" smtClean="0"/>
              <a:t>Уровень платформы: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ru-RU" baseline="0" dirty="0" smtClean="0"/>
              <a:t>Сбор телеметрии и прикладных данных от других систем (интеграционный компонент)</a:t>
            </a:r>
            <a:endParaRPr lang="en-US" baseline="0" dirty="0" smtClean="0"/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ru-RU" baseline="0" dirty="0" smtClean="0"/>
              <a:t>Аналитика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CIM</a:t>
            </a:r>
            <a:endParaRPr lang="ru-RU" baseline="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baseline="0" dirty="0" smtClean="0"/>
              <a:t>Уровень сервисов/приложений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baseline="0" dirty="0" smtClean="0"/>
              <a:t>Пользовательский уровень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9780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CDFC4C8-EE0A-40B7-97B8-85D0681C9EA3}" type="slidenum">
              <a:rPr lang="ru-RU" sz="1400" smtClean="0">
                <a:solidFill>
                  <a:prstClr val="black"/>
                </a:solidFill>
                <a:latin typeface="Times New Roman"/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84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32BAAB-308A-4C89-9C84-E46DB33186B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516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32BAAB-308A-4C89-9C84-E46DB33186B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813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5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11" Type="http://schemas.openxmlformats.org/officeDocument/2006/relationships/image" Target="../media/image9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5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Изображение 4"/>
          <p:cNvPicPr>
            <a:picLocks noChangeAspect="1"/>
          </p:cNvPicPr>
          <p:nvPr/>
        </p:nvPicPr>
        <p:blipFill rotWithShape="1">
          <a:blip r:embed="rId3"/>
          <a:srcRect l="52100" t="9512" r="11101" b="7826"/>
          <a:stretch/>
        </p:blipFill>
        <p:spPr>
          <a:xfrm>
            <a:off x="5836550" y="1260993"/>
            <a:ext cx="2263842" cy="3418038"/>
          </a:xfrm>
          <a:prstGeom prst="rect">
            <a:avLst/>
          </a:prstGeom>
        </p:spPr>
      </p:pic>
      <p:sp>
        <p:nvSpPr>
          <p:cNvPr id="238" name="TextShape 1"/>
          <p:cNvSpPr txBox="1"/>
          <p:nvPr/>
        </p:nvSpPr>
        <p:spPr>
          <a:xfrm rot="16200000">
            <a:off x="-629640" y="1530360"/>
            <a:ext cx="1439640" cy="179640"/>
          </a:xfrm>
          <a:prstGeom prst="rect">
            <a:avLst/>
          </a:prstGeom>
        </p:spPr>
        <p:txBody>
          <a:bodyPr lIns="45720" tIns="91440" rIns="45720" bIns="91440" anchor="ctr"/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239" name="TextShape 2"/>
          <p:cNvSpPr txBox="1"/>
          <p:nvPr/>
        </p:nvSpPr>
        <p:spPr>
          <a:xfrm>
            <a:off x="308709" y="2771227"/>
            <a:ext cx="4263291" cy="2664108"/>
          </a:xfrm>
          <a:prstGeom prst="rect">
            <a:avLst/>
          </a:prstGeom>
        </p:spPr>
        <p:txBody>
          <a:bodyPr lIns="90000" tIns="45000" rIns="90000" bIns="45000"/>
          <a:lstStyle/>
          <a:p>
            <a:pPr defTabSz="914400"/>
            <a:r>
              <a:rPr lang="ru-RU" dirty="0" smtClean="0">
                <a:latin typeface="Caviar Dreams" panose="020B0402020204020504" pitchFamily="34" charset="0"/>
              </a:rPr>
              <a:t>инновационная разработка,</a:t>
            </a:r>
            <a:br>
              <a:rPr lang="ru-RU" dirty="0" smtClean="0">
                <a:latin typeface="Caviar Dreams" panose="020B0402020204020504" pitchFamily="34" charset="0"/>
              </a:rPr>
            </a:br>
            <a:r>
              <a:rPr lang="ru-RU" dirty="0" smtClean="0">
                <a:latin typeface="Caviar Dreams" panose="020B0402020204020504" pitchFamily="34" charset="0"/>
              </a:rPr>
              <a:t>в рамках </a:t>
            </a:r>
            <a:r>
              <a:rPr lang="ru-RU" dirty="0">
                <a:latin typeface="Caviar Dreams" panose="020B0402020204020504" pitchFamily="34" charset="0"/>
              </a:rPr>
              <a:t>государственной программы </a:t>
            </a:r>
            <a:r>
              <a:rPr lang="ru-RU" dirty="0" smtClean="0">
                <a:latin typeface="Caviar Dreams" panose="020B0402020204020504" pitchFamily="34" charset="0"/>
              </a:rPr>
              <a:t>«</a:t>
            </a:r>
            <a:r>
              <a:rPr lang="ru-RU" dirty="0">
                <a:latin typeface="Caviar Dreams" panose="020B0402020204020504" pitchFamily="34" charset="0"/>
              </a:rPr>
              <a:t>Развитие электронной и радиоэлектронной промышленности </a:t>
            </a:r>
            <a:r>
              <a:rPr lang="ru-RU" dirty="0" smtClean="0">
                <a:latin typeface="Caviar Dreams" panose="020B0402020204020504" pitchFamily="34" charset="0"/>
              </a:rPr>
              <a:t/>
            </a:r>
            <a:br>
              <a:rPr lang="ru-RU" dirty="0" smtClean="0">
                <a:latin typeface="Caviar Dreams" panose="020B0402020204020504" pitchFamily="34" charset="0"/>
              </a:rPr>
            </a:br>
            <a:r>
              <a:rPr lang="ru-RU" dirty="0" smtClean="0">
                <a:latin typeface="Caviar Dreams" panose="020B0402020204020504" pitchFamily="34" charset="0"/>
              </a:rPr>
              <a:t>на </a:t>
            </a:r>
            <a:r>
              <a:rPr lang="ru-RU" b="1" dirty="0">
                <a:latin typeface="Caviar Dreams" panose="020B0402020204020504" pitchFamily="34" charset="0"/>
              </a:rPr>
              <a:t>2013-2025</a:t>
            </a:r>
            <a:r>
              <a:rPr lang="ru-RU" dirty="0">
                <a:latin typeface="Caviar Dreams" panose="020B0402020204020504" pitchFamily="34" charset="0"/>
              </a:rPr>
              <a:t> годы»</a:t>
            </a:r>
            <a:endParaRPr lang="ru-RU" dirty="0" smtClean="0">
              <a:latin typeface="Caviar Dreams" panose="020B0402020204020504" pitchFamily="34" charset="0"/>
            </a:endParaRPr>
          </a:p>
          <a:p>
            <a:pPr defTabSz="914400"/>
            <a:r>
              <a:rPr lang="sl-SI" sz="2000" b="1" dirty="0">
                <a:latin typeface="Caviar Dreams" panose="020B0402020204020504" pitchFamily="34" charset="0"/>
              </a:rPr>
              <a:t>
</a:t>
            </a:r>
            <a:endParaRPr sz="2000" dirty="0">
              <a:latin typeface="Caviar Dreams" panose="020B04020202040205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58262"/>
            <a:ext cx="2252539" cy="320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9"/>
          <p:cNvGrpSpPr/>
          <p:nvPr/>
        </p:nvGrpSpPr>
        <p:grpSpPr>
          <a:xfrm>
            <a:off x="180000" y="97401"/>
            <a:ext cx="668363" cy="681948"/>
            <a:chOff x="9697987" y="3645024"/>
            <a:chExt cx="810114" cy="648072"/>
          </a:xfrm>
        </p:grpSpPr>
        <p:sp>
          <p:nvSpPr>
            <p:cNvPr id="6" name="Isosceles Triangle 10"/>
            <p:cNvSpPr/>
            <p:nvPr/>
          </p:nvSpPr>
          <p:spPr>
            <a:xfrm>
              <a:off x="9900515" y="3645024"/>
              <a:ext cx="405057" cy="324036"/>
            </a:xfrm>
            <a:prstGeom prst="triangle">
              <a:avLst/>
            </a:prstGeom>
            <a:noFill/>
            <a:ln w="6350">
              <a:solidFill>
                <a:srgbClr val="FFCB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60943"/>
              <a:endParaRPr lang="en-GB" sz="400">
                <a:solidFill>
                  <a:srgbClr val="FFFFFF"/>
                </a:solidFill>
              </a:endParaRPr>
            </a:p>
          </p:txBody>
        </p:sp>
        <p:sp>
          <p:nvSpPr>
            <p:cNvPr id="7" name="Isosceles Triangle 11"/>
            <p:cNvSpPr/>
            <p:nvPr/>
          </p:nvSpPr>
          <p:spPr>
            <a:xfrm>
              <a:off x="9697987" y="3969060"/>
              <a:ext cx="405057" cy="324036"/>
            </a:xfrm>
            <a:prstGeom prst="triangle">
              <a:avLst/>
            </a:prstGeom>
            <a:noFill/>
            <a:ln w="6350">
              <a:solidFill>
                <a:srgbClr val="ED1C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60943"/>
              <a:endParaRPr lang="en-GB" sz="400">
                <a:solidFill>
                  <a:srgbClr val="FFFFFF"/>
                </a:solidFill>
              </a:endParaRPr>
            </a:p>
          </p:txBody>
        </p:sp>
        <p:sp>
          <p:nvSpPr>
            <p:cNvPr id="8" name="Isosceles Triangle 12"/>
            <p:cNvSpPr/>
            <p:nvPr/>
          </p:nvSpPr>
          <p:spPr>
            <a:xfrm>
              <a:off x="10103044" y="3969060"/>
              <a:ext cx="405057" cy="324036"/>
            </a:xfrm>
            <a:prstGeom prst="triangle">
              <a:avLst/>
            </a:prstGeom>
            <a:noFill/>
            <a:ln w="6350">
              <a:solidFill>
                <a:srgbClr val="F794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60943"/>
              <a:endParaRPr lang="en-GB" sz="400">
                <a:solidFill>
                  <a:srgbClr val="FFFFFF"/>
                </a:solidFill>
              </a:endParaRPr>
            </a:p>
          </p:txBody>
        </p:sp>
        <p:sp>
          <p:nvSpPr>
            <p:cNvPr id="9" name="Isosceles Triangle 18"/>
            <p:cNvSpPr/>
            <p:nvPr/>
          </p:nvSpPr>
          <p:spPr>
            <a:xfrm rot="10800000">
              <a:off x="9900515" y="3969060"/>
              <a:ext cx="405771" cy="324036"/>
            </a:xfrm>
            <a:prstGeom prst="triangle">
              <a:avLst/>
            </a:prstGeom>
            <a:solidFill>
              <a:srgbClr val="009FDA"/>
            </a:solidFill>
            <a:ln w="6350">
              <a:solidFill>
                <a:srgbClr val="009F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60943"/>
              <a:endParaRPr lang="en-GB" sz="400">
                <a:solidFill>
                  <a:srgbClr val="FFFFFF"/>
                </a:solidFill>
              </a:endParaRPr>
            </a:p>
          </p:txBody>
        </p:sp>
      </p:grpSp>
      <p:sp>
        <p:nvSpPr>
          <p:cNvPr id="11" name="Text Placeholder 1"/>
          <p:cNvSpPr txBox="1">
            <a:spLocks/>
          </p:cNvSpPr>
          <p:nvPr/>
        </p:nvSpPr>
        <p:spPr>
          <a:xfrm>
            <a:off x="159643" y="6309320"/>
            <a:ext cx="1767053" cy="395597"/>
          </a:xfrm>
          <a:prstGeom prst="rect">
            <a:avLst/>
          </a:prstGeom>
        </p:spPr>
        <p:txBody>
          <a:bodyPr vert="horz" lIns="96079" tIns="48039" rIns="96079" bIns="48039" rtlCol="0" anchor="ctr">
            <a:noAutofit/>
          </a:bodyPr>
          <a:lstStyle>
            <a:lvl1pPr marL="0" indent="0" algn="l" defTabSz="960943" rtl="0" eaLnBrk="1" latinLnBrk="0" hangingPunct="1">
              <a:lnSpc>
                <a:spcPct val="90000"/>
              </a:lnSpc>
              <a:spcBef>
                <a:spcPts val="1051"/>
              </a:spcBef>
              <a:buFont typeface="Arial"/>
              <a:buNone/>
              <a:defRPr sz="17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0707" indent="-240236" algn="l" defTabSz="960943" rtl="0" eaLnBrk="1" latinLnBrk="0" hangingPunct="1">
              <a:lnSpc>
                <a:spcPct val="90000"/>
              </a:lnSpc>
              <a:spcBef>
                <a:spcPts val="525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1179" indent="-240236" algn="l" defTabSz="960943" rtl="0" eaLnBrk="1" latinLnBrk="0" hangingPunct="1">
              <a:lnSpc>
                <a:spcPct val="90000"/>
              </a:lnSpc>
              <a:spcBef>
                <a:spcPts val="525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1650" indent="-240236" algn="l" defTabSz="960943" rtl="0" eaLnBrk="1" latinLnBrk="0" hangingPunct="1">
              <a:lnSpc>
                <a:spcPct val="90000"/>
              </a:lnSpc>
              <a:spcBef>
                <a:spcPts val="525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2122" indent="-240236" algn="l" defTabSz="960943" rtl="0" eaLnBrk="1" latinLnBrk="0" hangingPunct="1">
              <a:lnSpc>
                <a:spcPct val="90000"/>
              </a:lnSpc>
              <a:spcBef>
                <a:spcPts val="525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2593" indent="-240236" algn="l" defTabSz="960943" rtl="0" eaLnBrk="1" latinLnBrk="0" hangingPunct="1">
              <a:lnSpc>
                <a:spcPct val="90000"/>
              </a:lnSpc>
              <a:spcBef>
                <a:spcPts val="525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3065" indent="-240236" algn="l" defTabSz="960943" rtl="0" eaLnBrk="1" latinLnBrk="0" hangingPunct="1">
              <a:lnSpc>
                <a:spcPct val="90000"/>
              </a:lnSpc>
              <a:spcBef>
                <a:spcPts val="525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3536" indent="-240236" algn="l" defTabSz="960943" rtl="0" eaLnBrk="1" latinLnBrk="0" hangingPunct="1">
              <a:lnSpc>
                <a:spcPct val="90000"/>
              </a:lnSpc>
              <a:spcBef>
                <a:spcPts val="525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4008" indent="-240236" algn="l" defTabSz="960943" rtl="0" eaLnBrk="1" latinLnBrk="0" hangingPunct="1">
              <a:lnSpc>
                <a:spcPct val="90000"/>
              </a:lnSpc>
              <a:spcBef>
                <a:spcPts val="525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 smtClean="0">
                <a:solidFill>
                  <a:srgbClr val="5B9BD5"/>
                </a:solidFill>
                <a:latin typeface="Caviar Dreams" panose="020B0402020204020504" pitchFamily="34" charset="0"/>
              </a:rPr>
              <a:t>Декабрь </a:t>
            </a:r>
            <a:r>
              <a:rPr lang="en-GB" dirty="0" smtClean="0">
                <a:solidFill>
                  <a:srgbClr val="5B9BD5"/>
                </a:solidFill>
                <a:latin typeface="Caviar Dreams" panose="020B0402020204020504" pitchFamily="34" charset="0"/>
              </a:rPr>
              <a:t>201</a:t>
            </a:r>
            <a:r>
              <a:rPr lang="sl-SI" dirty="0" smtClean="0">
                <a:solidFill>
                  <a:srgbClr val="5B9BD5"/>
                </a:solidFill>
                <a:latin typeface="Caviar Dreams" panose="020B0402020204020504" pitchFamily="34" charset="0"/>
              </a:rPr>
              <a:t>7</a:t>
            </a:r>
            <a:endParaRPr lang="en-GB" dirty="0">
              <a:solidFill>
                <a:srgbClr val="5B9BD5"/>
              </a:solidFill>
              <a:latin typeface="Caviar Dreams" panose="020B04020202040205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8100" y="1988840"/>
            <a:ext cx="34596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9EE0"/>
                </a:solidFill>
                <a:latin typeface="Caviar Dreams" panose="020B0402020204020504" pitchFamily="34" charset="0"/>
              </a:rPr>
              <a:t>ПЛАТФОРМА</a:t>
            </a:r>
            <a:r>
              <a:rPr lang="ru-RU" sz="3200" b="1" dirty="0" smtClean="0">
                <a:solidFill>
                  <a:srgbClr val="009EE0"/>
                </a:solidFill>
                <a:latin typeface="Caviar Dreams" panose="020B0402020204020504" pitchFamily="34" charset="0"/>
              </a:rPr>
              <a:t> </a:t>
            </a:r>
            <a:r>
              <a:rPr lang="sl-SI" sz="3200" b="1" dirty="0">
                <a:solidFill>
                  <a:srgbClr val="009EE0"/>
                </a:solidFill>
                <a:latin typeface="Caviar Dreams" panose="020B0402020204020504" pitchFamily="34" charset="0"/>
              </a:rPr>
              <a:t>IoT</a:t>
            </a:r>
            <a:r>
              <a:rPr lang="en-US" sz="3200" b="1" dirty="0" smtClean="0">
                <a:solidFill>
                  <a:srgbClr val="009EE0"/>
                </a:solidFill>
                <a:latin typeface="Caviar Dreams" panose="020B0402020204020504" pitchFamily="34" charset="0"/>
              </a:rPr>
              <a:t>EL</a:t>
            </a:r>
            <a:endParaRPr lang="ru-RU" sz="3200" b="1" dirty="0">
              <a:solidFill>
                <a:srgbClr val="009EE0"/>
              </a:solidFill>
              <a:latin typeface="Caviar Dreams" panose="020B0402020204020504" pitchFamily="34" charset="0"/>
            </a:endParaRPr>
          </a:p>
        </p:txBody>
      </p:sp>
      <p:pic>
        <p:nvPicPr>
          <p:cNvPr id="14" name="Изображение 4"/>
          <p:cNvPicPr>
            <a:picLocks noChangeAspect="1"/>
          </p:cNvPicPr>
          <p:nvPr/>
        </p:nvPicPr>
        <p:blipFill rotWithShape="1">
          <a:blip r:embed="rId3"/>
          <a:srcRect l="13445" t="30454" r="48551" b="31850"/>
          <a:stretch/>
        </p:blipFill>
        <p:spPr>
          <a:xfrm>
            <a:off x="6047817" y="4787263"/>
            <a:ext cx="1944216" cy="129614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390" y="182192"/>
            <a:ext cx="1628809" cy="67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2240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" name="Соединительная линия уступом 91"/>
          <p:cNvCxnSpPr>
            <a:endCxn id="80" idx="0"/>
          </p:cNvCxnSpPr>
          <p:nvPr/>
        </p:nvCxnSpPr>
        <p:spPr>
          <a:xfrm>
            <a:off x="4536420" y="4843556"/>
            <a:ext cx="3903855" cy="347127"/>
          </a:xfrm>
          <a:prstGeom prst="bentConnector2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>
            <a:stCxn id="73" idx="0"/>
          </p:cNvCxnSpPr>
          <p:nvPr/>
        </p:nvCxnSpPr>
        <p:spPr>
          <a:xfrm flipH="1" flipV="1">
            <a:off x="2019377" y="4846319"/>
            <a:ext cx="1" cy="36261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 flipH="1" flipV="1">
            <a:off x="3293000" y="4847509"/>
            <a:ext cx="1" cy="36261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 flipH="1" flipV="1">
            <a:off x="5839443" y="4846010"/>
            <a:ext cx="1" cy="36261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 flipH="1" flipV="1">
            <a:off x="7148033" y="4847752"/>
            <a:ext cx="1" cy="36261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Скругленный прямоугольник 86"/>
          <p:cNvSpPr/>
          <p:nvPr/>
        </p:nvSpPr>
        <p:spPr>
          <a:xfrm>
            <a:off x="2886623" y="1903448"/>
            <a:ext cx="3299594" cy="2228335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33" name="Picture 2" descr="http://dl3.joxi.net/drive/2017/08/15/0023/2852/1534756/56/2989c2ddb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9"/>
          <a:stretch/>
        </p:blipFill>
        <p:spPr bwMode="auto">
          <a:xfrm>
            <a:off x="39211" y="88956"/>
            <a:ext cx="8925277" cy="73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123728" y="216955"/>
            <a:ext cx="5389021" cy="481753"/>
          </a:xfrm>
          <a:prstGeom prst="rect">
            <a:avLst/>
          </a:prstGeom>
          <a:noFill/>
        </p:spPr>
        <p:txBody>
          <a:bodyPr wrap="square" lIns="96094" tIns="48047" rIns="96094" bIns="48047" rtlCol="0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00B0F0"/>
                </a:solidFill>
                <a:latin typeface="Caviar Dreams" panose="020B0402020204020504" pitchFamily="34" charset="0"/>
                <a:ea typeface="Roboto" pitchFamily="2" charset="0"/>
                <a:cs typeface="Arial" panose="020B0604020202020204" pitchFamily="34" charset="0"/>
              </a:rPr>
              <a:t>В интересах всего региона</a:t>
            </a:r>
            <a:endParaRPr lang="en-US" sz="2800" b="1" dirty="0">
              <a:solidFill>
                <a:srgbClr val="00B0F0"/>
              </a:solidFill>
              <a:latin typeface="Caviar Dreams" panose="020B0402020204020504" pitchFamily="34" charset="0"/>
              <a:ea typeface="Roboto" pitchFamily="2" charset="0"/>
            </a:endParaRPr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0" y="3344"/>
            <a:ext cx="79998" cy="908979"/>
          </a:xfrm>
          <a:prstGeom prst="rect">
            <a:avLst/>
          </a:prstGeom>
          <a:solidFill>
            <a:srgbClr val="00A6EB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6094" tIns="48047" rIns="96094" bIns="48047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7183" y="6050100"/>
            <a:ext cx="1172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latin typeface="Caviar Dreams" panose="020B0402020204020504" pitchFamily="34" charset="0"/>
              </a:rPr>
              <a:t>Умное </a:t>
            </a:r>
          </a:p>
          <a:p>
            <a:pPr algn="ctr"/>
            <a:r>
              <a:rPr lang="ru-RU" sz="1200" dirty="0" smtClean="0">
                <a:latin typeface="Caviar Dreams" panose="020B0402020204020504" pitchFamily="34" charset="0"/>
              </a:rPr>
              <a:t>производство</a:t>
            </a:r>
            <a:endParaRPr lang="ru-RU" sz="1200" dirty="0">
              <a:latin typeface="Caviar Dreams" panose="020B04020202040205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17059" y="6060783"/>
            <a:ext cx="625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latin typeface="Caviar Dreams" panose="020B0402020204020504" pitchFamily="34" charset="0"/>
              </a:rPr>
              <a:t>Умное</a:t>
            </a:r>
          </a:p>
          <a:p>
            <a:pPr algn="ctr"/>
            <a:r>
              <a:rPr lang="ru-RU" sz="1200" dirty="0" smtClean="0">
                <a:latin typeface="Caviar Dreams" panose="020B0402020204020504" pitchFamily="34" charset="0"/>
              </a:rPr>
              <a:t>с/х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899138" y="6050100"/>
            <a:ext cx="829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latin typeface="Caviar Dreams" panose="020B0402020204020504" pitchFamily="34" charset="0"/>
              </a:rPr>
              <a:t>Умные </a:t>
            </a:r>
          </a:p>
          <a:p>
            <a:pPr algn="ctr"/>
            <a:r>
              <a:rPr lang="ru-RU" sz="1200" dirty="0" smtClean="0">
                <a:latin typeface="Caviar Dreams" panose="020B0402020204020504" pitchFamily="34" charset="0"/>
              </a:rPr>
              <a:t>парковки</a:t>
            </a:r>
            <a:endParaRPr lang="ru-RU" sz="1200" dirty="0">
              <a:latin typeface="Caviar Dreams" panose="020B04020202040205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44307" y="6060783"/>
            <a:ext cx="849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latin typeface="Caviar Dreams" panose="020B0402020204020504" pitchFamily="34" charset="0"/>
              </a:rPr>
              <a:t>Умная </a:t>
            </a:r>
          </a:p>
          <a:p>
            <a:pPr algn="ctr"/>
            <a:r>
              <a:rPr lang="ru-RU" sz="1200" dirty="0" smtClean="0">
                <a:latin typeface="Caviar Dreams" panose="020B0402020204020504" pitchFamily="34" charset="0"/>
              </a:rPr>
              <a:t>медицина</a:t>
            </a:r>
            <a:endParaRPr lang="ru-RU" sz="1200" dirty="0">
              <a:latin typeface="Caviar Dreams" panose="020B04020202040205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49333" y="6053759"/>
            <a:ext cx="627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latin typeface="Caviar Dreams" panose="020B0402020204020504" pitchFamily="34" charset="0"/>
              </a:rPr>
              <a:t>Умный</a:t>
            </a:r>
          </a:p>
          <a:p>
            <a:pPr algn="ctr"/>
            <a:r>
              <a:rPr lang="ru-RU" sz="1200" dirty="0" smtClean="0">
                <a:latin typeface="Caviar Dreams" panose="020B0402020204020504" pitchFamily="34" charset="0"/>
              </a:rPr>
              <a:t>город</a:t>
            </a:r>
            <a:endParaRPr lang="ru-RU" sz="1200" dirty="0">
              <a:latin typeface="Caviar Dreams" panose="020B04020202040205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45082" y="6050100"/>
            <a:ext cx="625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latin typeface="Caviar Dreams" panose="020B0402020204020504" pitchFamily="34" charset="0"/>
              </a:rPr>
              <a:t>Умное</a:t>
            </a:r>
          </a:p>
          <a:p>
            <a:pPr algn="ctr"/>
            <a:r>
              <a:rPr lang="ru-RU" sz="1200" dirty="0" smtClean="0">
                <a:latin typeface="Caviar Dreams" panose="020B0402020204020504" pitchFamily="34" charset="0"/>
              </a:rPr>
              <a:t>ЖКХ</a:t>
            </a:r>
            <a:endParaRPr lang="ru-RU" sz="1200" dirty="0">
              <a:latin typeface="Caviar Dreams" panose="020B04020202040205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937572" y="6050100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latin typeface="Caviar Dreams" panose="020B0402020204020504" pitchFamily="34" charset="0"/>
              </a:rPr>
              <a:t>Умная </a:t>
            </a:r>
          </a:p>
          <a:p>
            <a:pPr algn="ctr"/>
            <a:r>
              <a:rPr lang="ru-RU" sz="1200" dirty="0" smtClean="0">
                <a:latin typeface="Caviar Dreams" panose="020B0402020204020504" pitchFamily="34" charset="0"/>
              </a:rPr>
              <a:t>энергетика</a:t>
            </a:r>
            <a:endParaRPr lang="ru-RU" sz="1200" dirty="0">
              <a:latin typeface="Caviar Dreams" panose="020B04020202040205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05862" y="1438459"/>
            <a:ext cx="1653899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Caviar Dreams" panose="020B0402020204020504" pitchFamily="34" charset="0"/>
              </a:rPr>
              <a:t>БЕЗОПАСНЫЙ ГОРОД</a:t>
            </a:r>
            <a:endParaRPr lang="ru-RU" sz="1100" dirty="0">
              <a:latin typeface="Caviar Dreams" panose="020B04020202040205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99047" y="3568429"/>
            <a:ext cx="1632178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Caviar Dreams" panose="020B0402020204020504" pitchFamily="34" charset="0"/>
              </a:rPr>
              <a:t>УПРАВЛЯЮЩИЕ </a:t>
            </a:r>
          </a:p>
          <a:p>
            <a:r>
              <a:rPr lang="ru-RU" sz="1100" dirty="0" smtClean="0">
                <a:latin typeface="Caviar Dreams" panose="020B0402020204020504" pitchFamily="34" charset="0"/>
              </a:rPr>
              <a:t>КОМПАНИИ (УК ТСЖ)</a:t>
            </a:r>
            <a:endParaRPr lang="ru-RU" sz="1100" dirty="0">
              <a:latin typeface="Caviar Dreams" panose="020B04020202040205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99047" y="2812456"/>
            <a:ext cx="1285929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Caviar Dreams" panose="020B0402020204020504" pitchFamily="34" charset="0"/>
              </a:rPr>
              <a:t>ПРОИЗВОДСТВА</a:t>
            </a:r>
            <a:endParaRPr lang="ru-RU" sz="1100" dirty="0">
              <a:latin typeface="Caviar Dreams" panose="020B04020202040205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05862" y="3099552"/>
            <a:ext cx="1364476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Caviar Dreams" panose="020B0402020204020504" pitchFamily="34" charset="0"/>
              </a:rPr>
              <a:t>ЭНЕРГЕТИЧЕСКИЕ</a:t>
            </a:r>
          </a:p>
          <a:p>
            <a:r>
              <a:rPr lang="ru-RU" sz="1100" dirty="0" smtClean="0">
                <a:latin typeface="Caviar Dreams" panose="020B0402020204020504" pitchFamily="34" charset="0"/>
              </a:rPr>
              <a:t>КОМПАНИИ</a:t>
            </a:r>
            <a:endParaRPr lang="ru-RU" sz="1100" dirty="0">
              <a:latin typeface="Caviar Dreams" panose="020B04020202040205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99047" y="2357419"/>
            <a:ext cx="1502334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Caviar Dreams" panose="020B0402020204020504" pitchFamily="34" charset="0"/>
              </a:rPr>
              <a:t>ОРГАНИЗАЦИИ</a:t>
            </a:r>
          </a:p>
          <a:p>
            <a:r>
              <a:rPr lang="ru-RU" sz="1100" dirty="0" smtClean="0">
                <a:latin typeface="Caviar Dreams" panose="020B0402020204020504" pitchFamily="34" charset="0"/>
              </a:rPr>
              <a:t>ЗДРАВООХРАНЕНИЯ</a:t>
            </a:r>
            <a:endParaRPr lang="ru-RU" sz="1100" dirty="0">
              <a:latin typeface="Caviar Dreams" panose="020B04020202040205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99047" y="1728003"/>
            <a:ext cx="1696298" cy="60016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Caviar Dreams" panose="020B0402020204020504" pitchFamily="34" charset="0"/>
              </a:rPr>
              <a:t>ГОСУДАРСТВЕННЫЕ И </a:t>
            </a:r>
          </a:p>
          <a:p>
            <a:r>
              <a:rPr lang="ru-RU" sz="1100" dirty="0" smtClean="0">
                <a:latin typeface="Caviar Dreams" panose="020B0402020204020504" pitchFamily="34" charset="0"/>
              </a:rPr>
              <a:t>МУНИЦИПАЛЬНЫЕ</a:t>
            </a:r>
          </a:p>
          <a:p>
            <a:r>
              <a:rPr lang="ru-RU" sz="1100" dirty="0" smtClean="0">
                <a:latin typeface="Caviar Dreams" panose="020B0402020204020504" pitchFamily="34" charset="0"/>
              </a:rPr>
              <a:t>УЧРЕЖДЕНИЯ</a:t>
            </a:r>
            <a:endParaRPr lang="ru-RU" sz="1100" dirty="0">
              <a:latin typeface="Caviar Dreams" panose="020B04020202040205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92925" y="4033758"/>
            <a:ext cx="1972715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Caviar Dreams" panose="020B0402020204020504" pitchFamily="34" charset="0"/>
              </a:rPr>
              <a:t>СЕЛЬСКОЕХОЗЯЙСТВО</a:t>
            </a:r>
            <a:endParaRPr lang="ru-RU" sz="1100" dirty="0">
              <a:latin typeface="Caviar Dreams" panose="020B04020202040205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082896" y="3865339"/>
            <a:ext cx="173566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Caviar Dreams" panose="020B0402020204020504" pitchFamily="34" charset="0"/>
              </a:rPr>
              <a:t>ПРОИЗВОДИТЕЛИ</a:t>
            </a:r>
          </a:p>
          <a:p>
            <a:r>
              <a:rPr lang="en-US" sz="1200" dirty="0" smtClean="0">
                <a:latin typeface="Caviar Dreams" panose="020B0402020204020504" pitchFamily="34" charset="0"/>
              </a:rPr>
              <a:t>IOT </a:t>
            </a:r>
            <a:r>
              <a:rPr lang="ru-RU" sz="1200" dirty="0" smtClean="0">
                <a:latin typeface="Caviar Dreams" panose="020B0402020204020504" pitchFamily="34" charset="0"/>
              </a:rPr>
              <a:t>ОБОРУДОВАНИЯ</a:t>
            </a:r>
            <a:endParaRPr lang="ru-RU" sz="1200" dirty="0">
              <a:latin typeface="Caviar Dreams" panose="020B04020202040205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082897" y="2657922"/>
            <a:ext cx="138371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Caviar Dreams" panose="020B0402020204020504" pitchFamily="34" charset="0"/>
              </a:rPr>
              <a:t>РАЗРАБОТЧИКИ </a:t>
            </a:r>
          </a:p>
          <a:p>
            <a:r>
              <a:rPr lang="ru-RU" sz="1200" dirty="0" smtClean="0">
                <a:latin typeface="Caviar Dreams" panose="020B0402020204020504" pitchFamily="34" charset="0"/>
              </a:rPr>
              <a:t>ПРИКЛАДНЫХ </a:t>
            </a:r>
          </a:p>
          <a:p>
            <a:r>
              <a:rPr lang="ru-RU" sz="1200" dirty="0" smtClean="0">
                <a:latin typeface="Caviar Dreams" panose="020B0402020204020504" pitchFamily="34" charset="0"/>
              </a:rPr>
              <a:t>ПРИЛОЖЕНИЙ</a:t>
            </a:r>
            <a:endParaRPr lang="ru-RU" sz="1200" dirty="0">
              <a:latin typeface="Caviar Dreams" panose="020B04020202040205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082896" y="3354797"/>
            <a:ext cx="166556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Caviar Dreams" panose="020B0402020204020504" pitchFamily="34" charset="0"/>
              </a:rPr>
              <a:t>ПОСТАВЩИКИ </a:t>
            </a:r>
          </a:p>
          <a:p>
            <a:r>
              <a:rPr lang="ru-RU" sz="1200" dirty="0" smtClean="0">
                <a:latin typeface="Caviar Dreams" panose="020B0402020204020504" pitchFamily="34" charset="0"/>
              </a:rPr>
              <a:t>КАНАЛОВ СВЯЗИ</a:t>
            </a:r>
            <a:endParaRPr lang="ru-RU" sz="1200" dirty="0">
              <a:latin typeface="Caviar Dreams" panose="020B04020202040205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082897" y="1955948"/>
            <a:ext cx="193168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Caviar Dreams" panose="020B0402020204020504" pitchFamily="34" charset="0"/>
              </a:rPr>
              <a:t>УНИВЕРСИТЕТЫ И </a:t>
            </a:r>
          </a:p>
          <a:p>
            <a:r>
              <a:rPr lang="ru-RU" sz="1200" dirty="0" smtClean="0">
                <a:latin typeface="Caviar Dreams" panose="020B0402020204020504" pitchFamily="34" charset="0"/>
              </a:rPr>
              <a:t>ИНСТИТУТЫ </a:t>
            </a:r>
          </a:p>
          <a:p>
            <a:r>
              <a:rPr lang="ru-RU" sz="1200" dirty="0" smtClean="0">
                <a:latin typeface="Caviar Dreams" panose="020B0402020204020504" pitchFamily="34" charset="0"/>
              </a:rPr>
              <a:t>(ЭКСПЕРТИЗА И КАДРЫ)</a:t>
            </a:r>
            <a:endParaRPr lang="ru-RU" sz="1200" dirty="0">
              <a:latin typeface="Caviar Dreams" panose="020B0402020204020504" pitchFamily="34" charset="0"/>
            </a:endParaRP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2214162" y="1218776"/>
            <a:ext cx="0" cy="332080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6858678" y="1232549"/>
            <a:ext cx="0" cy="332080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92925" y="1039542"/>
            <a:ext cx="157927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1600" b="1" u="sng" dirty="0" smtClean="0">
                <a:latin typeface="Caviar Dreams" panose="020B0402020204020504" pitchFamily="34" charset="0"/>
              </a:rPr>
              <a:t>ПОТРЕБИТЕЛИ</a:t>
            </a:r>
            <a:endParaRPr lang="ru-RU" sz="1200" b="1" u="sng" dirty="0">
              <a:latin typeface="Caviar Dreams" panose="020B04020202040205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061790" y="1033691"/>
            <a:ext cx="115038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1600" b="1" u="sng" dirty="0" smtClean="0">
                <a:latin typeface="Caviar Dreams" panose="020B0402020204020504" pitchFamily="34" charset="0"/>
              </a:rPr>
              <a:t>ПАРТНЕРЫ</a:t>
            </a:r>
            <a:endParaRPr lang="ru-RU" sz="1200" b="1" u="sng" dirty="0">
              <a:latin typeface="Caviar Dreams" panose="020B04020202040205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717300" y="1010776"/>
            <a:ext cx="1703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Caviar Dreams" panose="020B0402020204020504" pitchFamily="34" charset="0"/>
              </a:rPr>
              <a:t>Субъект РФ</a:t>
            </a:r>
            <a:endParaRPr lang="en-US" sz="2000" b="1" dirty="0" smtClean="0">
              <a:latin typeface="Caviar Dreams" panose="020B0402020204020504" pitchFamily="34" charset="0"/>
            </a:endParaRPr>
          </a:p>
        </p:txBody>
      </p:sp>
      <p:grpSp>
        <p:nvGrpSpPr>
          <p:cNvPr id="75" name="Группа 74"/>
          <p:cNvGrpSpPr/>
          <p:nvPr/>
        </p:nvGrpSpPr>
        <p:grpSpPr>
          <a:xfrm>
            <a:off x="341776" y="5208935"/>
            <a:ext cx="806723" cy="806723"/>
            <a:chOff x="341776" y="5350138"/>
            <a:chExt cx="806723" cy="806723"/>
          </a:xfrm>
        </p:grpSpPr>
        <p:pic>
          <p:nvPicPr>
            <p:cNvPr id="28" name="Изображение 3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541" y="5374288"/>
              <a:ext cx="787400" cy="736600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341776" y="5350138"/>
              <a:ext cx="806723" cy="80672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viar Dreams" panose="020B0402020204020504" pitchFamily="34" charset="0"/>
              </a:endParaRPr>
            </a:p>
          </p:txBody>
        </p:sp>
      </p:grpSp>
      <p:pic>
        <p:nvPicPr>
          <p:cNvPr id="29" name="Изображение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609" y="5301904"/>
            <a:ext cx="736600" cy="660400"/>
          </a:xfrm>
          <a:prstGeom prst="rect">
            <a:avLst/>
          </a:prstGeom>
        </p:spPr>
      </p:pic>
      <p:sp>
        <p:nvSpPr>
          <p:cNvPr id="73" name="Прямоугольник 72"/>
          <p:cNvSpPr/>
          <p:nvPr/>
        </p:nvSpPr>
        <p:spPr>
          <a:xfrm>
            <a:off x="1616016" y="5208934"/>
            <a:ext cx="806723" cy="8067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viar Dreams" panose="020B0402020204020504" pitchFamily="34" charset="0"/>
            </a:endParaRPr>
          </a:p>
        </p:txBody>
      </p:sp>
      <p:pic>
        <p:nvPicPr>
          <p:cNvPr id="30" name="Изображение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668" y="5361362"/>
            <a:ext cx="685800" cy="546100"/>
          </a:xfrm>
          <a:prstGeom prst="rect">
            <a:avLst/>
          </a:prstGeom>
        </p:spPr>
      </p:pic>
      <p:sp>
        <p:nvSpPr>
          <p:cNvPr id="76" name="Прямоугольник 75"/>
          <p:cNvSpPr/>
          <p:nvPr/>
        </p:nvSpPr>
        <p:spPr>
          <a:xfrm>
            <a:off x="2890256" y="5208933"/>
            <a:ext cx="806723" cy="8067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viar Dreams" panose="020B0402020204020504" pitchFamily="34" charset="0"/>
            </a:endParaRPr>
          </a:p>
        </p:txBody>
      </p:sp>
      <p:pic>
        <p:nvPicPr>
          <p:cNvPr id="31" name="Изображение 4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66"/>
          <a:stretch/>
        </p:blipFill>
        <p:spPr>
          <a:xfrm>
            <a:off x="4181914" y="5239477"/>
            <a:ext cx="774700" cy="681228"/>
          </a:xfrm>
          <a:prstGeom prst="rect">
            <a:avLst/>
          </a:prstGeom>
        </p:spPr>
      </p:pic>
      <p:sp>
        <p:nvSpPr>
          <p:cNvPr id="77" name="Прямоугольник 76"/>
          <p:cNvSpPr/>
          <p:nvPr/>
        </p:nvSpPr>
        <p:spPr>
          <a:xfrm>
            <a:off x="4143842" y="5208933"/>
            <a:ext cx="806723" cy="8067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viar Dreams" panose="020B0402020204020504" pitchFamily="34" charset="0"/>
            </a:endParaRPr>
          </a:p>
        </p:txBody>
      </p:sp>
      <p:grpSp>
        <p:nvGrpSpPr>
          <p:cNvPr id="83" name="Группа 82"/>
          <p:cNvGrpSpPr/>
          <p:nvPr/>
        </p:nvGrpSpPr>
        <p:grpSpPr>
          <a:xfrm>
            <a:off x="5436890" y="5208932"/>
            <a:ext cx="820447" cy="806723"/>
            <a:chOff x="5207680" y="4477713"/>
            <a:chExt cx="820447" cy="806723"/>
          </a:xfrm>
        </p:grpSpPr>
        <p:pic>
          <p:nvPicPr>
            <p:cNvPr id="34" name="Изображение 4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7680" y="4558959"/>
              <a:ext cx="800100" cy="635000"/>
            </a:xfrm>
            <a:prstGeom prst="rect">
              <a:avLst/>
            </a:prstGeom>
          </p:spPr>
        </p:pic>
        <p:sp>
          <p:nvSpPr>
            <p:cNvPr id="78" name="Прямоугольник 77"/>
            <p:cNvSpPr/>
            <p:nvPr/>
          </p:nvSpPr>
          <p:spPr>
            <a:xfrm>
              <a:off x="5221404" y="4477713"/>
              <a:ext cx="806723" cy="80672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viar Dreams" panose="020B0402020204020504" pitchFamily="34" charset="0"/>
              </a:endParaRPr>
            </a:p>
          </p:txBody>
        </p:sp>
      </p:grpSp>
      <p:grpSp>
        <p:nvGrpSpPr>
          <p:cNvPr id="84" name="Группа 83"/>
          <p:cNvGrpSpPr/>
          <p:nvPr/>
        </p:nvGrpSpPr>
        <p:grpSpPr>
          <a:xfrm>
            <a:off x="6729565" y="5206930"/>
            <a:ext cx="876300" cy="825244"/>
            <a:chOff x="6338063" y="4477713"/>
            <a:chExt cx="876300" cy="825244"/>
          </a:xfrm>
        </p:grpSpPr>
        <p:pic>
          <p:nvPicPr>
            <p:cNvPr id="32" name="Изображение 4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8063" y="4528257"/>
              <a:ext cx="876300" cy="774700"/>
            </a:xfrm>
            <a:prstGeom prst="rect">
              <a:avLst/>
            </a:prstGeom>
          </p:spPr>
        </p:pic>
        <p:sp>
          <p:nvSpPr>
            <p:cNvPr id="79" name="Прямоугольник 78"/>
            <p:cNvSpPr/>
            <p:nvPr/>
          </p:nvSpPr>
          <p:spPr>
            <a:xfrm>
              <a:off x="6362965" y="4477713"/>
              <a:ext cx="806723" cy="80672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viar Dreams" panose="020B0402020204020504" pitchFamily="34" charset="0"/>
              </a:endParaRPr>
            </a:p>
          </p:txBody>
        </p:sp>
      </p:grpSp>
      <p:grpSp>
        <p:nvGrpSpPr>
          <p:cNvPr id="85" name="Группа 84"/>
          <p:cNvGrpSpPr/>
          <p:nvPr/>
        </p:nvGrpSpPr>
        <p:grpSpPr>
          <a:xfrm>
            <a:off x="8027524" y="5190683"/>
            <a:ext cx="825500" cy="817444"/>
            <a:chOff x="7812175" y="4473098"/>
            <a:chExt cx="825500" cy="817444"/>
          </a:xfrm>
        </p:grpSpPr>
        <p:pic>
          <p:nvPicPr>
            <p:cNvPr id="43" name="Изображение 104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2175" y="4477742"/>
              <a:ext cx="825500" cy="812800"/>
            </a:xfrm>
            <a:prstGeom prst="rect">
              <a:avLst/>
            </a:prstGeom>
          </p:spPr>
        </p:pic>
        <p:sp>
          <p:nvSpPr>
            <p:cNvPr id="80" name="Прямоугольник 79"/>
            <p:cNvSpPr/>
            <p:nvPr/>
          </p:nvSpPr>
          <p:spPr>
            <a:xfrm>
              <a:off x="7821564" y="4473098"/>
              <a:ext cx="806723" cy="80672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viar Dreams" panose="020B0402020204020504" pitchFamily="34" charset="0"/>
              </a:endParaRPr>
            </a:p>
          </p:txBody>
        </p:sp>
      </p:grpSp>
      <p:sp>
        <p:nvSpPr>
          <p:cNvPr id="86" name="Прямоугольник 85"/>
          <p:cNvSpPr/>
          <p:nvPr/>
        </p:nvSpPr>
        <p:spPr>
          <a:xfrm>
            <a:off x="3309282" y="2721116"/>
            <a:ext cx="25603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 dirty="0">
                <a:solidFill>
                  <a:srgbClr val="F5972B"/>
                </a:solidFill>
                <a:latin typeface="Caviar Dreams" panose="020B0402020204020504" pitchFamily="34" charset="0"/>
              </a:rPr>
              <a:t>ПЛАТФОРМА</a:t>
            </a:r>
            <a:r>
              <a:rPr lang="ru-RU" sz="2400" b="1" dirty="0">
                <a:solidFill>
                  <a:srgbClr val="F5972B"/>
                </a:solidFill>
                <a:latin typeface="Caviar Dreams" panose="020B0402020204020504" pitchFamily="34" charset="0"/>
              </a:rPr>
              <a:t> </a:t>
            </a:r>
            <a:r>
              <a:rPr lang="sl-SI" sz="2400" b="1" dirty="0">
                <a:solidFill>
                  <a:srgbClr val="F5972B"/>
                </a:solidFill>
                <a:latin typeface="Caviar Dreams" panose="020B0402020204020504" pitchFamily="34" charset="0"/>
              </a:rPr>
              <a:t>IoT</a:t>
            </a:r>
            <a:r>
              <a:rPr lang="en-US" sz="2400" b="1" dirty="0">
                <a:solidFill>
                  <a:srgbClr val="F5972B"/>
                </a:solidFill>
                <a:latin typeface="Caviar Dreams" panose="020B0402020204020504" pitchFamily="34" charset="0"/>
              </a:rPr>
              <a:t>EL</a:t>
            </a:r>
            <a:endParaRPr lang="ru-RU" sz="2400" b="1" dirty="0">
              <a:solidFill>
                <a:srgbClr val="F5972B"/>
              </a:solidFill>
              <a:latin typeface="Caviar Dreams" panose="020B0402020204020504" pitchFamily="34" charset="0"/>
            </a:endParaRPr>
          </a:p>
        </p:txBody>
      </p:sp>
      <p:cxnSp>
        <p:nvCxnSpPr>
          <p:cNvPr id="89" name="Соединительная линия уступом 88"/>
          <p:cNvCxnSpPr>
            <a:stCxn id="87" idx="2"/>
            <a:endCxn id="4" idx="0"/>
          </p:cNvCxnSpPr>
          <p:nvPr/>
        </p:nvCxnSpPr>
        <p:spPr>
          <a:xfrm rot="5400000">
            <a:off x="2102203" y="2774718"/>
            <a:ext cx="1077152" cy="3791282"/>
          </a:xfrm>
          <a:prstGeom prst="bentConnector3">
            <a:avLst>
              <a:gd name="adj1" fmla="val 6617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Двойная стрелка влево/вправо 102"/>
          <p:cNvSpPr/>
          <p:nvPr/>
        </p:nvSpPr>
        <p:spPr>
          <a:xfrm>
            <a:off x="6262429" y="2404940"/>
            <a:ext cx="508781" cy="223022"/>
          </a:xfrm>
          <a:prstGeom prst="leftRightArrow">
            <a:avLst/>
          </a:prstGeom>
          <a:solidFill>
            <a:srgbClr val="A6D9F8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Двойная стрелка влево/вправо 103"/>
          <p:cNvSpPr/>
          <p:nvPr/>
        </p:nvSpPr>
        <p:spPr>
          <a:xfrm>
            <a:off x="6262429" y="2809417"/>
            <a:ext cx="508781" cy="223022"/>
          </a:xfrm>
          <a:prstGeom prst="leftRightArrow">
            <a:avLst/>
          </a:prstGeom>
          <a:solidFill>
            <a:srgbClr val="A6D9F8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Двойная стрелка влево/вправо 104"/>
          <p:cNvSpPr/>
          <p:nvPr/>
        </p:nvSpPr>
        <p:spPr>
          <a:xfrm>
            <a:off x="6262429" y="3195092"/>
            <a:ext cx="508781" cy="223022"/>
          </a:xfrm>
          <a:prstGeom prst="leftRightArrow">
            <a:avLst/>
          </a:prstGeom>
          <a:solidFill>
            <a:srgbClr val="A6D9F8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Двойная стрелка влево/вправо 105"/>
          <p:cNvSpPr/>
          <p:nvPr/>
        </p:nvSpPr>
        <p:spPr>
          <a:xfrm>
            <a:off x="2300165" y="2420331"/>
            <a:ext cx="508781" cy="223022"/>
          </a:xfrm>
          <a:prstGeom prst="leftRightArrow">
            <a:avLst/>
          </a:prstGeom>
          <a:solidFill>
            <a:srgbClr val="00B050">
              <a:alpha val="20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7" name="Двойная стрелка влево/вправо 106"/>
          <p:cNvSpPr/>
          <p:nvPr/>
        </p:nvSpPr>
        <p:spPr>
          <a:xfrm>
            <a:off x="2300165" y="2824808"/>
            <a:ext cx="508781" cy="223022"/>
          </a:xfrm>
          <a:prstGeom prst="leftRightArrow">
            <a:avLst/>
          </a:prstGeom>
          <a:solidFill>
            <a:srgbClr val="00B050">
              <a:alpha val="20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8" name="Двойная стрелка влево/вправо 107"/>
          <p:cNvSpPr/>
          <p:nvPr/>
        </p:nvSpPr>
        <p:spPr>
          <a:xfrm>
            <a:off x="2300165" y="3210483"/>
            <a:ext cx="508781" cy="223022"/>
          </a:xfrm>
          <a:prstGeom prst="leftRightArrow">
            <a:avLst/>
          </a:prstGeom>
          <a:solidFill>
            <a:srgbClr val="00B050">
              <a:alpha val="20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12" name="Прямая соединительная линия 111"/>
          <p:cNvCxnSpPr/>
          <p:nvPr/>
        </p:nvCxnSpPr>
        <p:spPr>
          <a:xfrm flipH="1" flipV="1">
            <a:off x="4536347" y="4842491"/>
            <a:ext cx="1" cy="36261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192926" y="4319518"/>
            <a:ext cx="1985652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Caviar Dreams" panose="020B0402020204020504" pitchFamily="34" charset="0"/>
              </a:rPr>
              <a:t>ДРУГИЕ НАПРАВЛЕНИЯ</a:t>
            </a:r>
            <a:endParaRPr lang="ru-RU" sz="1100" dirty="0">
              <a:latin typeface="Caviar Dreams" panose="020B0402020204020504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7082897" y="1608559"/>
            <a:ext cx="1308371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Caviar Dreams" panose="020B0402020204020504" pitchFamily="34" charset="0"/>
              </a:rPr>
              <a:t>ГОСУДАРСТВО</a:t>
            </a:r>
            <a:endParaRPr lang="ru-RU" sz="1200" dirty="0">
              <a:latin typeface="Caviar Dreams" panose="020B0402020204020504" pitchFamily="34" charset="0"/>
            </a:endParaRPr>
          </a:p>
        </p:txBody>
      </p:sp>
      <p:sp>
        <p:nvSpPr>
          <p:cNvPr id="115" name="Двойная стрелка влево/вправо 114"/>
          <p:cNvSpPr/>
          <p:nvPr/>
        </p:nvSpPr>
        <p:spPr>
          <a:xfrm rot="5400000">
            <a:off x="4303545" y="1521098"/>
            <a:ext cx="462529" cy="223022"/>
          </a:xfrm>
          <a:prstGeom prst="leftRightArrow">
            <a:avLst/>
          </a:prstGeom>
          <a:solidFill>
            <a:srgbClr val="00B05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4" name="Рисунок 6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64703"/>
            <a:ext cx="936103" cy="38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68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http://dl3.joxi.net/drive/2017/08/15/0023/2852/1534756/56/2989c2ddb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9"/>
          <a:stretch/>
        </p:blipFill>
        <p:spPr bwMode="auto">
          <a:xfrm>
            <a:off x="39211" y="88956"/>
            <a:ext cx="8925277" cy="73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123728" y="216955"/>
            <a:ext cx="5389021" cy="481753"/>
          </a:xfrm>
          <a:prstGeom prst="rect">
            <a:avLst/>
          </a:prstGeom>
          <a:noFill/>
        </p:spPr>
        <p:txBody>
          <a:bodyPr wrap="square" lIns="96094" tIns="48047" rIns="96094" bIns="48047" rtlCol="0">
            <a:spAutoFit/>
          </a:bodyPr>
          <a:lstStyle/>
          <a:p>
            <a:pPr algn="ctr"/>
            <a:r>
              <a:rPr lang="ru-RU" sz="2500" b="1" dirty="0">
                <a:solidFill>
                  <a:srgbClr val="00B0F0"/>
                </a:solidFill>
                <a:latin typeface="Caviar Dreams" panose="020B0402020204020504" pitchFamily="34" charset="0"/>
                <a:ea typeface="Roboto" pitchFamily="2" charset="0"/>
                <a:cs typeface="Arial" panose="020B0604020202020204" pitchFamily="34" charset="0"/>
              </a:rPr>
              <a:t>Гибкость отраслевых решений</a:t>
            </a:r>
            <a:endParaRPr lang="en-US" sz="2800" b="1" dirty="0">
              <a:solidFill>
                <a:srgbClr val="00B0F0"/>
              </a:solidFill>
              <a:latin typeface="Caviar Dreams" panose="020B0402020204020504" pitchFamily="34" charset="0"/>
              <a:ea typeface="Roboto" pitchFamily="2" charset="0"/>
            </a:endParaRPr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0" y="3344"/>
            <a:ext cx="79998" cy="908979"/>
          </a:xfrm>
          <a:prstGeom prst="rect">
            <a:avLst/>
          </a:prstGeom>
          <a:solidFill>
            <a:srgbClr val="00A6EB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6094" tIns="48047" rIns="96094" bIns="48047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43878" y="1028262"/>
            <a:ext cx="8456244" cy="5608440"/>
            <a:chOff x="395536" y="988913"/>
            <a:chExt cx="8456244" cy="560844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5436096" y="988913"/>
              <a:ext cx="2520280" cy="560844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latin typeface="Caviar Dreams" panose="020B0402020204020504" pitchFamily="34" charset="0"/>
              </a:endParaRPr>
            </a:p>
          </p:txBody>
        </p:sp>
        <p:pic>
          <p:nvPicPr>
            <p:cNvPr id="8" name="Изображение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23939" y="5561381"/>
              <a:ext cx="4017428" cy="847803"/>
            </a:xfrm>
            <a:prstGeom prst="rect">
              <a:avLst/>
            </a:prstGeom>
          </p:spPr>
        </p:pic>
        <p:pic>
          <p:nvPicPr>
            <p:cNvPr id="9" name="Изображение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18851" y="4155802"/>
              <a:ext cx="3890058" cy="936104"/>
            </a:xfrm>
            <a:prstGeom prst="rect">
              <a:avLst/>
            </a:prstGeom>
          </p:spPr>
        </p:pic>
        <p:pic>
          <p:nvPicPr>
            <p:cNvPr id="10" name="Изображение 2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88696" y="2746793"/>
              <a:ext cx="3550368" cy="1031260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395536" y="1288926"/>
              <a:ext cx="8424936" cy="1224136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vert270" rtlCol="0" anchor="t" anchorCtr="1"/>
            <a:lstStyle/>
            <a:p>
              <a:pPr algn="ctr"/>
              <a:r>
                <a:rPr lang="ru-RU" sz="1400" dirty="0" smtClean="0">
                  <a:latin typeface="Caviar Dreams" panose="020B0402020204020504" pitchFamily="34" charset="0"/>
                </a:rPr>
                <a:t>Прикладные приложения</a:t>
              </a:r>
              <a:endParaRPr lang="ru-RU" sz="1400" dirty="0">
                <a:latin typeface="Caviar Dreams" panose="020B0402020204020504" pitchFamily="34" charset="0"/>
              </a:endParaRPr>
            </a:p>
          </p:txBody>
        </p:sp>
        <p:pic>
          <p:nvPicPr>
            <p:cNvPr id="12" name="Изображение 2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90301" y="1498896"/>
              <a:ext cx="3890058" cy="804195"/>
            </a:xfrm>
            <a:prstGeom prst="rect">
              <a:avLst/>
            </a:prstGeom>
          </p:spPr>
        </p:pic>
        <p:sp>
          <p:nvSpPr>
            <p:cNvPr id="13" name="Прямоугольник 12"/>
            <p:cNvSpPr/>
            <p:nvPr/>
          </p:nvSpPr>
          <p:spPr>
            <a:xfrm>
              <a:off x="395536" y="2650356"/>
              <a:ext cx="8424936" cy="1224136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vert270" rtlCol="0" anchor="t" anchorCtr="1"/>
            <a:lstStyle/>
            <a:p>
              <a:pPr algn="ctr"/>
              <a:r>
                <a:rPr lang="ru-RU" sz="1400" b="1" dirty="0" smtClean="0">
                  <a:solidFill>
                    <a:srgbClr val="13A2D0"/>
                  </a:solidFill>
                  <a:latin typeface="Caviar Dreams" panose="020B0402020204020504" pitchFamily="34" charset="0"/>
                </a:rPr>
                <a:t>Сервисная шина</a:t>
              </a:r>
              <a:r>
                <a:rPr lang="en-US" sz="1400" b="1" dirty="0" smtClean="0">
                  <a:solidFill>
                    <a:srgbClr val="13A2D0"/>
                  </a:solidFill>
                  <a:latin typeface="Caviar Dreams" panose="020B0402020204020504" pitchFamily="34" charset="0"/>
                </a:rPr>
                <a:t> IoTEL</a:t>
              </a:r>
              <a:endParaRPr lang="ru-RU" sz="1400" b="1" dirty="0">
                <a:solidFill>
                  <a:srgbClr val="13A2D0"/>
                </a:solidFill>
                <a:latin typeface="Caviar Dreams" panose="020B0402020204020504" pitchFamily="34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95536" y="4011786"/>
              <a:ext cx="8424936" cy="1224136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vert270" rtlCol="0" anchor="t" anchorCtr="1"/>
            <a:lstStyle/>
            <a:p>
              <a:pPr algn="ctr"/>
              <a:r>
                <a:rPr lang="ru-RU" sz="1400" dirty="0" smtClean="0">
                  <a:latin typeface="Caviar Dreams" panose="020B0402020204020504" pitchFamily="34" charset="0"/>
                </a:rPr>
                <a:t>Каналы </a:t>
              </a:r>
            </a:p>
            <a:p>
              <a:pPr algn="ctr"/>
              <a:r>
                <a:rPr lang="ru-RU" sz="1400" dirty="0" smtClean="0">
                  <a:latin typeface="Caviar Dreams" panose="020B0402020204020504" pitchFamily="34" charset="0"/>
                </a:rPr>
                <a:t>связи</a:t>
              </a:r>
              <a:endParaRPr lang="ru-RU" sz="1400" dirty="0">
                <a:latin typeface="Caviar Dreams" panose="020B0402020204020504" pitchFamily="34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95536" y="5373216"/>
              <a:ext cx="8424936" cy="1224136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vert270" rtlCol="0" anchor="t" anchorCtr="1"/>
            <a:lstStyle/>
            <a:p>
              <a:pPr algn="ctr"/>
              <a:r>
                <a:rPr lang="ru-RU" sz="1400" dirty="0" smtClean="0">
                  <a:latin typeface="Caviar Dreams" panose="020B0402020204020504" pitchFamily="34" charset="0"/>
                </a:rPr>
                <a:t>Отраслевые устройства</a:t>
              </a:r>
              <a:endParaRPr lang="ru-RU" sz="1400" dirty="0">
                <a:latin typeface="Caviar Dreams" panose="020B0402020204020504" pitchFamily="34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8163008" y="1271348"/>
              <a:ext cx="688772" cy="532600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dirty="0">
                  <a:solidFill>
                    <a:prstClr val="white"/>
                  </a:solidFill>
                </a:rPr>
                <a:t>ОБРАЗОВАТЕЛЬНЫЕ УЧРЕЖДЕНИЯ: </a:t>
              </a:r>
              <a:endParaRPr lang="en-US" dirty="0">
                <a:solidFill>
                  <a:prstClr val="white"/>
                </a:solidFill>
              </a:endParaRPr>
            </a:p>
            <a:p>
              <a:pPr algn="ctr"/>
              <a:r>
                <a:rPr lang="ru-RU" dirty="0">
                  <a:solidFill>
                    <a:prstClr val="white"/>
                  </a:solidFill>
                </a:rPr>
                <a:t>ЭКСПЕРТИЗА И КАДРЫ ЭКОСИСТЕМЫ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564895" y="1422682"/>
              <a:ext cx="2232248" cy="1031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latin typeface="Caviar Dreams" panose="020B0402020204020504" pitchFamily="34" charset="0"/>
                </a:rPr>
                <a:t>ЗАКАЗЧИКИ / ПОЛЬЗОВАТЕЛИ</a:t>
              </a:r>
              <a:endParaRPr lang="en-US" sz="1400" b="1" dirty="0" smtClean="0">
                <a:latin typeface="Caviar Dreams" panose="020B0402020204020504" pitchFamily="34" charset="0"/>
              </a:endParaRPr>
            </a:p>
            <a:p>
              <a:r>
                <a:rPr lang="ru-RU" sz="1100" dirty="0" smtClean="0">
                  <a:latin typeface="Caviar Dreams" panose="020B0402020204020504" pitchFamily="34" charset="0"/>
                </a:rPr>
                <a:t>Внедрение адаптированного решения или получение конечной услуги</a:t>
              </a:r>
              <a:endParaRPr lang="ru-RU" sz="1100" dirty="0">
                <a:latin typeface="Caviar Dreams" panose="020B04020202040205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591069" y="2769981"/>
              <a:ext cx="2232248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latin typeface="Caviar Dreams" panose="020B0402020204020504" pitchFamily="34" charset="0"/>
                </a:rPr>
                <a:t>ПАРТНЕР</a:t>
              </a:r>
              <a:endParaRPr lang="en-US" sz="1400" b="1" dirty="0" smtClean="0">
                <a:latin typeface="Caviar Dreams" panose="020B0402020204020504" pitchFamily="34" charset="0"/>
              </a:endParaRPr>
            </a:p>
            <a:p>
              <a:pPr marL="171450" indent="-171450">
                <a:buFont typeface="Arial" charset="0"/>
                <a:buChar char="•"/>
              </a:pPr>
              <a:r>
                <a:rPr lang="ru-RU" sz="1100" dirty="0" smtClean="0">
                  <a:latin typeface="Caviar Dreams" panose="020B0402020204020504" pitchFamily="34" charset="0"/>
                </a:rPr>
                <a:t>Монетизация сервисов</a:t>
              </a:r>
            </a:p>
            <a:p>
              <a:pPr marL="171450" indent="-171450">
                <a:buFont typeface="Arial" charset="0"/>
                <a:buChar char="•"/>
              </a:pPr>
              <a:r>
                <a:rPr lang="ru-RU" sz="1100" dirty="0">
                  <a:latin typeface="Caviar Dreams" panose="020B0402020204020504" pitchFamily="34" charset="0"/>
                </a:rPr>
                <a:t>Локальные ресурсы</a:t>
              </a:r>
            </a:p>
            <a:p>
              <a:pPr marL="171450" indent="-171450">
                <a:buFont typeface="Arial" charset="0"/>
                <a:buChar char="•"/>
              </a:pPr>
              <a:r>
                <a:rPr lang="ru-RU" sz="1100" dirty="0" smtClean="0">
                  <a:latin typeface="Caviar Dreams" panose="020B0402020204020504" pitchFamily="34" charset="0"/>
                </a:rPr>
                <a:t>Стандартизация технологий</a:t>
              </a:r>
            </a:p>
            <a:p>
              <a:pPr marL="171450" indent="-171450">
                <a:buFont typeface="Arial" charset="0"/>
                <a:buChar char="•"/>
              </a:pPr>
              <a:r>
                <a:rPr lang="ru-RU" sz="1100" dirty="0" smtClean="0">
                  <a:latin typeface="Caviar Dreams" panose="020B0402020204020504" pitchFamily="34" charset="0"/>
                </a:rPr>
                <a:t>Развитие компетенций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567202" y="4040051"/>
              <a:ext cx="2232248" cy="1154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latin typeface="Caviar Dreams" panose="020B0402020204020504" pitchFamily="34" charset="0"/>
                </a:rPr>
                <a:t>ОПЕРАТОРЫ СВЯЗИ</a:t>
              </a:r>
            </a:p>
            <a:p>
              <a:pPr marL="171450" indent="-171450">
                <a:buFont typeface="Arial" charset="0"/>
                <a:buChar char="•"/>
              </a:pPr>
              <a:r>
                <a:rPr lang="ru-RU" sz="1100" dirty="0" smtClean="0">
                  <a:latin typeface="Caviar Dreams" panose="020B0402020204020504" pitchFamily="34" charset="0"/>
                </a:rPr>
                <a:t>Обеспечение потребности в </a:t>
              </a:r>
              <a:r>
                <a:rPr lang="en-US" sz="1100" dirty="0" smtClean="0">
                  <a:latin typeface="Caviar Dreams" panose="020B0402020204020504" pitchFamily="34" charset="0"/>
                </a:rPr>
                <a:t>IoT LPWan </a:t>
              </a:r>
              <a:r>
                <a:rPr lang="ru-RU" sz="1100" dirty="0" smtClean="0">
                  <a:latin typeface="Caviar Dreams" panose="020B0402020204020504" pitchFamily="34" charset="0"/>
                </a:rPr>
                <a:t>каналах связи</a:t>
              </a:r>
            </a:p>
            <a:p>
              <a:pPr marL="171450" indent="-171450">
                <a:buFont typeface="Arial" charset="0"/>
                <a:buChar char="•"/>
              </a:pPr>
              <a:r>
                <a:rPr lang="ru-RU" sz="1100" dirty="0" smtClean="0">
                  <a:latin typeface="Caviar Dreams" panose="020B0402020204020504" pitchFamily="34" charset="0"/>
                </a:rPr>
                <a:t>Дополнительные источники монетизации инфраструктуры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591069" y="5469758"/>
              <a:ext cx="2232248" cy="1031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latin typeface="Caviar Dreams" panose="020B0402020204020504" pitchFamily="34" charset="0"/>
                </a:rPr>
                <a:t>ПРОИЗВОДИТЕЛИ </a:t>
              </a:r>
              <a:r>
                <a:rPr lang="en-US" sz="1400" b="1" dirty="0" smtClean="0">
                  <a:latin typeface="Caviar Dreams" panose="020B0402020204020504" pitchFamily="34" charset="0"/>
                </a:rPr>
                <a:t>IIOT </a:t>
              </a:r>
              <a:r>
                <a:rPr lang="ru-RU" sz="1400" b="1" dirty="0" smtClean="0">
                  <a:latin typeface="Caviar Dreams" panose="020B0402020204020504" pitchFamily="34" charset="0"/>
                </a:rPr>
                <a:t>ОБОРУДОВАНИЯ</a:t>
              </a:r>
            </a:p>
            <a:p>
              <a:pPr marL="171450" indent="-171450">
                <a:buFont typeface="Arial" charset="0"/>
                <a:buChar char="•"/>
              </a:pPr>
              <a:r>
                <a:rPr lang="ru-RU" sz="1100" dirty="0" smtClean="0">
                  <a:latin typeface="Caviar Dreams" panose="020B0402020204020504" pitchFamily="34" charset="0"/>
                </a:rPr>
                <a:t>Рынок сбыта</a:t>
              </a:r>
            </a:p>
            <a:p>
              <a:pPr marL="171450" indent="-171450">
                <a:buFont typeface="Arial" charset="0"/>
                <a:buChar char="•"/>
              </a:pPr>
              <a:r>
                <a:rPr lang="ru-RU" sz="1100" dirty="0" smtClean="0">
                  <a:latin typeface="Caviar Dreams" panose="020B0402020204020504" pitchFamily="34" charset="0"/>
                </a:rPr>
                <a:t>Понятные стандарты</a:t>
              </a:r>
              <a:r>
                <a:rPr lang="ru-RU" sz="1100" dirty="0">
                  <a:latin typeface="Caviar Dreams" panose="020B0402020204020504" pitchFamily="34" charset="0"/>
                </a:rPr>
                <a:t> </a:t>
              </a:r>
              <a:r>
                <a:rPr lang="ru-RU" sz="1100" dirty="0" smtClean="0">
                  <a:latin typeface="Caviar Dreams" panose="020B0402020204020504" pitchFamily="34" charset="0"/>
                </a:rPr>
                <a:t>технологий </a:t>
              </a:r>
              <a:r>
                <a:rPr lang="en-US" sz="1100" dirty="0" smtClean="0">
                  <a:latin typeface="Caviar Dreams" panose="020B0402020204020504" pitchFamily="34" charset="0"/>
                </a:rPr>
                <a:t>IIoT</a:t>
              </a:r>
              <a:endParaRPr lang="ru-RU" sz="1100" dirty="0" smtClean="0">
                <a:latin typeface="Caviar Dreams" panose="020B0402020204020504" pitchFamily="34" charset="0"/>
              </a:endParaRP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5891906" y="1020078"/>
              <a:ext cx="1630575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100" b="1" dirty="0">
                  <a:latin typeface="Caviar Dreams" panose="020B0402020204020504" pitchFamily="34" charset="0"/>
                </a:rPr>
                <a:t>УЧАСТНИКИ ПРОЕКТА</a:t>
              </a:r>
            </a:p>
          </p:txBody>
        </p:sp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64703"/>
            <a:ext cx="936103" cy="38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36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564904"/>
            <a:ext cx="9144000" cy="2088232"/>
          </a:xfrm>
          <a:prstGeom prst="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8" name="TextShape 1"/>
          <p:cNvSpPr txBox="1"/>
          <p:nvPr/>
        </p:nvSpPr>
        <p:spPr>
          <a:xfrm rot="16200000">
            <a:off x="-629640" y="1530360"/>
            <a:ext cx="1439640" cy="179640"/>
          </a:xfrm>
          <a:prstGeom prst="rect">
            <a:avLst/>
          </a:prstGeom>
        </p:spPr>
        <p:txBody>
          <a:bodyPr lIns="45720" tIns="91440" rIns="45720" bIns="91440" anchor="ctr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39" name="TextShape 2"/>
          <p:cNvSpPr txBox="1"/>
          <p:nvPr/>
        </p:nvSpPr>
        <p:spPr>
          <a:xfrm>
            <a:off x="1225417" y="3900438"/>
            <a:ext cx="6693166" cy="648072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Caviar Dreams" panose="020B0402020204020504" pitchFamily="34" charset="0"/>
              </a:rPr>
              <a:t>Подробное описание возможностей применения платформы </a:t>
            </a:r>
            <a:r>
              <a:rPr lang="en-US" sz="1200" dirty="0" smtClean="0">
                <a:solidFill>
                  <a:prstClr val="black"/>
                </a:solidFill>
                <a:latin typeface="Caviar Dreams" panose="020B0402020204020504" pitchFamily="34" charset="0"/>
              </a:rPr>
              <a:t>IoTEL</a:t>
            </a:r>
            <a:r>
              <a:rPr lang="ru-RU" sz="1200" dirty="0" smtClean="0">
                <a:solidFill>
                  <a:prstClr val="black"/>
                </a:solidFill>
                <a:latin typeface="Caviar Dreams" panose="020B0402020204020504" pitchFamily="34" charset="0"/>
              </a:rPr>
              <a:t> уже сегодня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58261"/>
            <a:ext cx="2468563" cy="351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9"/>
          <p:cNvGrpSpPr/>
          <p:nvPr/>
        </p:nvGrpSpPr>
        <p:grpSpPr>
          <a:xfrm>
            <a:off x="326732" y="116632"/>
            <a:ext cx="668363" cy="681948"/>
            <a:chOff x="9697987" y="3645024"/>
            <a:chExt cx="810114" cy="648072"/>
          </a:xfrm>
        </p:grpSpPr>
        <p:sp>
          <p:nvSpPr>
            <p:cNvPr id="6" name="Isosceles Triangle 10"/>
            <p:cNvSpPr/>
            <p:nvPr/>
          </p:nvSpPr>
          <p:spPr>
            <a:xfrm>
              <a:off x="9900515" y="3645024"/>
              <a:ext cx="405057" cy="324036"/>
            </a:xfrm>
            <a:prstGeom prst="triangle">
              <a:avLst/>
            </a:prstGeom>
            <a:noFill/>
            <a:ln w="6350">
              <a:solidFill>
                <a:srgbClr val="FFCB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60943"/>
              <a:endParaRPr lang="en-GB" sz="400">
                <a:solidFill>
                  <a:srgbClr val="FFFFFF"/>
                </a:solidFill>
              </a:endParaRPr>
            </a:p>
          </p:txBody>
        </p:sp>
        <p:sp>
          <p:nvSpPr>
            <p:cNvPr id="7" name="Isosceles Triangle 11"/>
            <p:cNvSpPr/>
            <p:nvPr/>
          </p:nvSpPr>
          <p:spPr>
            <a:xfrm>
              <a:off x="9697987" y="3969060"/>
              <a:ext cx="405057" cy="324036"/>
            </a:xfrm>
            <a:prstGeom prst="triangle">
              <a:avLst/>
            </a:prstGeom>
            <a:noFill/>
            <a:ln w="6350">
              <a:solidFill>
                <a:srgbClr val="ED1C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60943"/>
              <a:endParaRPr lang="en-GB" sz="400">
                <a:solidFill>
                  <a:srgbClr val="FFFFFF"/>
                </a:solidFill>
              </a:endParaRPr>
            </a:p>
          </p:txBody>
        </p:sp>
        <p:sp>
          <p:nvSpPr>
            <p:cNvPr id="8" name="Isosceles Triangle 12"/>
            <p:cNvSpPr/>
            <p:nvPr/>
          </p:nvSpPr>
          <p:spPr>
            <a:xfrm>
              <a:off x="10103044" y="3969060"/>
              <a:ext cx="405057" cy="324036"/>
            </a:xfrm>
            <a:prstGeom prst="triangle">
              <a:avLst/>
            </a:prstGeom>
            <a:noFill/>
            <a:ln w="6350">
              <a:solidFill>
                <a:srgbClr val="F794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60943"/>
              <a:endParaRPr lang="en-GB" sz="400">
                <a:solidFill>
                  <a:srgbClr val="FFFFFF"/>
                </a:solidFill>
              </a:endParaRPr>
            </a:p>
          </p:txBody>
        </p:sp>
        <p:sp>
          <p:nvSpPr>
            <p:cNvPr id="9" name="Isosceles Triangle 18"/>
            <p:cNvSpPr/>
            <p:nvPr/>
          </p:nvSpPr>
          <p:spPr>
            <a:xfrm rot="10800000">
              <a:off x="9900515" y="3969060"/>
              <a:ext cx="405771" cy="324036"/>
            </a:xfrm>
            <a:prstGeom prst="triangle">
              <a:avLst/>
            </a:prstGeom>
            <a:solidFill>
              <a:srgbClr val="009FDA"/>
            </a:solidFill>
            <a:ln w="6350">
              <a:solidFill>
                <a:srgbClr val="009F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60943"/>
              <a:endParaRPr lang="en-GB" sz="400">
                <a:solidFill>
                  <a:srgbClr val="FFFFFF"/>
                </a:solidFill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218357" y="3378187"/>
            <a:ext cx="67072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9EE0"/>
                </a:solidFill>
                <a:latin typeface="Caviar Dreams" panose="020B0402020204020504" pitchFamily="34" charset="0"/>
              </a:rPr>
              <a:t>ВОЗМОЖНОСТИ ПРИМЕНЕНИЯ ПЛАТФОРМЫ</a:t>
            </a:r>
            <a:endParaRPr lang="ru-RU" sz="2800" b="1" dirty="0">
              <a:solidFill>
                <a:srgbClr val="009EE0"/>
              </a:solidFill>
              <a:latin typeface="Caviar Dreams" panose="020B04020202040205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391" y="267888"/>
            <a:ext cx="1388847" cy="57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96138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http://dl3.joxi.net/drive/2017/08/15/0023/2852/1534756/56/2989c2ddb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9"/>
          <a:stretch/>
        </p:blipFill>
        <p:spPr bwMode="auto">
          <a:xfrm>
            <a:off x="39211" y="88956"/>
            <a:ext cx="8925277" cy="73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966463" y="216955"/>
            <a:ext cx="5389021" cy="481753"/>
          </a:xfrm>
          <a:prstGeom prst="rect">
            <a:avLst/>
          </a:prstGeom>
          <a:noFill/>
        </p:spPr>
        <p:txBody>
          <a:bodyPr wrap="square" lIns="96094" tIns="48047" rIns="96094" bIns="48047" rtlCol="0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00B0F0"/>
                </a:solidFill>
                <a:latin typeface="Caviar Dreams" panose="020B0402020204020504" pitchFamily="34" charset="0"/>
                <a:ea typeface="Roboto" pitchFamily="2" charset="0"/>
                <a:cs typeface="Arial" panose="020B0604020202020204" pitchFamily="34" charset="0"/>
              </a:rPr>
              <a:t>Умный город – Умный регион</a:t>
            </a:r>
            <a:endParaRPr lang="en-US" sz="2800" b="1" dirty="0">
              <a:solidFill>
                <a:srgbClr val="00B0F0"/>
              </a:solidFill>
              <a:latin typeface="Caviar Dreams" panose="020B0402020204020504" pitchFamily="34" charset="0"/>
              <a:ea typeface="Roboto" pitchFamily="2" charset="0"/>
            </a:endParaRPr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0" y="3344"/>
            <a:ext cx="79998" cy="908979"/>
          </a:xfrm>
          <a:prstGeom prst="rect">
            <a:avLst/>
          </a:prstGeom>
          <a:solidFill>
            <a:srgbClr val="00A6EB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6094" tIns="48047" rIns="96094" bIns="48047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1" name="Изображение 3"/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34026" t="3887" r="34952" b="3988"/>
          <a:stretch/>
        </p:blipFill>
        <p:spPr>
          <a:xfrm>
            <a:off x="3228608" y="2420887"/>
            <a:ext cx="2675448" cy="259228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249866" y="1661047"/>
            <a:ext cx="26301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5972B"/>
                </a:solidFill>
                <a:latin typeface="Caviar Dreams" panose="020B0402020204020504" pitchFamily="34" charset="0"/>
              </a:rPr>
              <a:t>ОБЛАСТИ ПРИМЕНЕНИЯ </a:t>
            </a:r>
            <a:br>
              <a:rPr lang="ru-RU" sz="1400" b="1" dirty="0" smtClean="0">
                <a:solidFill>
                  <a:srgbClr val="F5972B"/>
                </a:solidFill>
                <a:latin typeface="Caviar Dreams" panose="020B0402020204020504" pitchFamily="34" charset="0"/>
              </a:rPr>
            </a:br>
            <a:r>
              <a:rPr lang="ru-RU" sz="1400" b="1" dirty="0" smtClean="0">
                <a:solidFill>
                  <a:srgbClr val="F5972B"/>
                </a:solidFill>
                <a:latin typeface="Caviar Dreams" panose="020B0402020204020504" pitchFamily="34" charset="0"/>
              </a:rPr>
              <a:t>I</a:t>
            </a:r>
            <a:r>
              <a:rPr lang="en-US" sz="1400" b="1" dirty="0" smtClean="0">
                <a:solidFill>
                  <a:srgbClr val="F5972B"/>
                </a:solidFill>
                <a:latin typeface="Caviar Dreams" panose="020B0402020204020504" pitchFamily="34" charset="0"/>
              </a:rPr>
              <a:t>I</a:t>
            </a:r>
            <a:r>
              <a:rPr lang="ru-RU" sz="1400" b="1" dirty="0" smtClean="0">
                <a:solidFill>
                  <a:srgbClr val="F5972B"/>
                </a:solidFill>
                <a:latin typeface="Caviar Dreams" panose="020B0402020204020504" pitchFamily="34" charset="0"/>
              </a:rPr>
              <a:t>OT В ГОРОДСКОЙ СРЕДЕ </a:t>
            </a:r>
            <a:endParaRPr lang="ru-RU" sz="1400" dirty="0" smtClean="0">
              <a:solidFill>
                <a:srgbClr val="F5972B"/>
              </a:solidFill>
              <a:latin typeface="Caviar Dreams" panose="020B0402020204020504" pitchFamily="34" charset="0"/>
            </a:endParaRPr>
          </a:p>
          <a:p>
            <a:pPr algn="ctr"/>
            <a:endParaRPr lang="ru-RU" sz="1400" dirty="0">
              <a:solidFill>
                <a:srgbClr val="F5972B"/>
              </a:solidFill>
              <a:latin typeface="Caviar Dreams" panose="020B04020202040205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27718" y="5868690"/>
            <a:ext cx="846650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Caviar Dreams" panose="020B0402020204020504" pitchFamily="34" charset="0"/>
              </a:rPr>
              <a:t>Внедрение </a:t>
            </a:r>
            <a:r>
              <a:rPr lang="en-US" sz="1400" dirty="0" smtClean="0">
                <a:latin typeface="Caviar Dreams" panose="020B0402020204020504" pitchFamily="34" charset="0"/>
              </a:rPr>
              <a:t>I</a:t>
            </a:r>
            <a:r>
              <a:rPr lang="ru-RU" sz="1400" dirty="0" smtClean="0">
                <a:latin typeface="Caviar Dreams" panose="020B0402020204020504" pitchFamily="34" charset="0"/>
              </a:rPr>
              <a:t>IoT </a:t>
            </a:r>
            <a:r>
              <a:rPr lang="ru-RU" sz="1400" dirty="0">
                <a:latin typeface="Caviar Dreams" panose="020B0402020204020504" pitchFamily="34" charset="0"/>
              </a:rPr>
              <a:t>в городскую среду повышает эффективность управления </a:t>
            </a:r>
            <a:r>
              <a:rPr lang="ru-RU" sz="1400" dirty="0" smtClean="0">
                <a:latin typeface="Caviar Dreams" panose="020B0402020204020504" pitchFamily="34" charset="0"/>
              </a:rPr>
              <a:t>транспортной̆ системой̆</a:t>
            </a:r>
            <a:r>
              <a:rPr lang="ru-RU" sz="1400" dirty="0">
                <a:latin typeface="Caviar Dreams" panose="020B0402020204020504" pitchFamily="34" charset="0"/>
              </a:rPr>
              <a:t>, </a:t>
            </a:r>
            <a:r>
              <a:rPr lang="ru-RU" sz="1400" dirty="0" smtClean="0">
                <a:latin typeface="Caviar Dreams" panose="020B0402020204020504" pitchFamily="34" charset="0"/>
              </a:rPr>
              <a:t>городской̆ инфраструктурой̆ </a:t>
            </a:r>
            <a:r>
              <a:rPr lang="ru-RU" sz="1400" dirty="0">
                <a:latin typeface="Caviar Dreams" panose="020B0402020204020504" pitchFamily="34" charset="0"/>
              </a:rPr>
              <a:t>и объектами жилищно-коммунального </a:t>
            </a:r>
            <a:r>
              <a:rPr lang="ru-RU" sz="1400" dirty="0" smtClean="0">
                <a:latin typeface="Caviar Dreams" panose="020B0402020204020504" pitchFamily="34" charset="0"/>
              </a:rPr>
              <a:t>хозяйства, </a:t>
            </a:r>
            <a:r>
              <a:rPr lang="ru-RU" sz="1400" dirty="0">
                <a:latin typeface="Caviar Dreams" panose="020B0402020204020504" pitchFamily="34" charset="0"/>
              </a:rPr>
              <a:t>обеспечивает сохранение здоровья и безопасность населения. </a:t>
            </a:r>
            <a:endParaRPr lang="ru-RU" sz="1400" dirty="0">
              <a:effectLst/>
              <a:latin typeface="Caviar Dreams" panose="020B04020202040205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63050" y="1052736"/>
            <a:ext cx="2552765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Caviar Dreams" panose="020B0402020204020504" pitchFamily="34" charset="0"/>
              </a:rPr>
              <a:t>Транспортная система</a:t>
            </a:r>
          </a:p>
          <a:p>
            <a:pPr algn="ctr"/>
            <a:endParaRPr lang="ru-RU" sz="800" dirty="0" smtClean="0">
              <a:latin typeface="Caviar Dreams" panose="020B0402020204020504" pitchFamily="34" charset="0"/>
            </a:endParaRPr>
          </a:p>
          <a:p>
            <a:pPr marL="541338" indent="-180975">
              <a:buFont typeface="Arial" panose="020B0604020202020204" pitchFamily="34" charset="0"/>
              <a:buChar char="•"/>
            </a:pPr>
            <a:r>
              <a:rPr lang="ru-RU" sz="1200" dirty="0" smtClean="0">
                <a:effectLst/>
                <a:latin typeface="Caviar Dreams" panose="020B0402020204020504" pitchFamily="34" charset="0"/>
              </a:rPr>
              <a:t>Управление дорожным движением и трафиком</a:t>
            </a:r>
          </a:p>
          <a:p>
            <a:pPr marL="541338" indent="-180975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Caviar Dreams" panose="020B0402020204020504" pitchFamily="34" charset="0"/>
              </a:rPr>
              <a:t>Управление </a:t>
            </a:r>
            <a:r>
              <a:rPr lang="ru-RU" sz="1200" dirty="0">
                <a:latin typeface="Caviar Dreams" panose="020B0402020204020504" pitchFamily="34" charset="0"/>
              </a:rPr>
              <a:t>городским </a:t>
            </a:r>
            <a:r>
              <a:rPr lang="ru-RU" sz="1200" dirty="0" smtClean="0">
                <a:latin typeface="Caviar Dreams" panose="020B0402020204020504" pitchFamily="34" charset="0"/>
              </a:rPr>
              <a:t>транспортом и мониторинг его работы</a:t>
            </a:r>
          </a:p>
          <a:p>
            <a:pPr marL="541338" indent="-180975">
              <a:buFont typeface="Arial" panose="020B0604020202020204" pitchFamily="34" charset="0"/>
              <a:buChar char="•"/>
            </a:pPr>
            <a:endParaRPr lang="ru-RU" sz="1200" dirty="0" smtClean="0">
              <a:effectLst/>
              <a:latin typeface="Caviar Dreams" panose="020B0402020204020504" pitchFamily="34" charset="0"/>
            </a:endParaRPr>
          </a:p>
          <a:p>
            <a:pPr marL="541338" indent="-180975">
              <a:buFont typeface="Arial" panose="020B0604020202020204" pitchFamily="34" charset="0"/>
              <a:buChar char="•"/>
            </a:pPr>
            <a:r>
              <a:rPr lang="ru-RU" sz="1200" dirty="0" smtClean="0">
                <a:effectLst/>
                <a:latin typeface="Caviar Dreams" panose="020B0402020204020504" pitchFamily="34" charset="0"/>
              </a:rPr>
              <a:t>Автономное управление и мониторинг различных транспортных объектов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600" dirty="0">
              <a:effectLst/>
              <a:latin typeface="Caviar Dreams" panose="020B04020202040205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63050" y="3601091"/>
            <a:ext cx="255276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Caviar Dreams" panose="020B0402020204020504" pitchFamily="34" charset="0"/>
              </a:rPr>
              <a:t>Инфраструктура</a:t>
            </a:r>
          </a:p>
          <a:p>
            <a:pPr algn="ctr"/>
            <a:endParaRPr lang="ru-RU" sz="800" dirty="0" smtClean="0">
              <a:latin typeface="Caviar Dreams" panose="020B0402020204020504" pitchFamily="34" charset="0"/>
            </a:endParaRPr>
          </a:p>
          <a:p>
            <a:pPr marL="541338" indent="-180975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Caviar Dreams" panose="020B0402020204020504" pitchFamily="34" charset="0"/>
              </a:rPr>
              <a:t>Управление городской инфраструктурой и ее мониторинг</a:t>
            </a:r>
          </a:p>
          <a:p>
            <a:pPr marL="541338" indent="-180975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Caviar Dreams" panose="020B0402020204020504" pitchFamily="34" charset="0"/>
              </a:rPr>
              <a:t>Управление и мониторинг строительных и других объектов</a:t>
            </a:r>
          </a:p>
          <a:p>
            <a:pPr marL="541338" indent="-180975">
              <a:buFont typeface="Arial" panose="020B0604020202020204" pitchFamily="34" charset="0"/>
              <a:buChar char="•"/>
            </a:pPr>
            <a:r>
              <a:rPr lang="ru-RU" sz="1200" dirty="0" smtClean="0">
                <a:effectLst/>
                <a:latin typeface="Caviar Dreams" panose="020B0402020204020504" pitchFamily="34" charset="0"/>
              </a:rPr>
              <a:t>Развитие территорий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600" dirty="0">
              <a:effectLst/>
              <a:latin typeface="Caviar Dreams" panose="020B04020202040205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125892" y="1058725"/>
            <a:ext cx="272020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Caviar Dreams" panose="020B0402020204020504" pitchFamily="34" charset="0"/>
              </a:rPr>
              <a:t>ЖКХ</a:t>
            </a:r>
          </a:p>
          <a:p>
            <a:pPr algn="ctr"/>
            <a:endParaRPr lang="ru-RU" sz="800" dirty="0" smtClean="0">
              <a:latin typeface="Caviar Dreams" panose="020B0402020204020504" pitchFamily="34" charset="0"/>
            </a:endParaRPr>
          </a:p>
          <a:p>
            <a:pPr marL="541338" indent="-180975">
              <a:buFont typeface="Arial" panose="020B0604020202020204" pitchFamily="34" charset="0"/>
              <a:buChar char="•"/>
            </a:pPr>
            <a:r>
              <a:rPr lang="ru-RU" sz="1200" dirty="0" smtClean="0">
                <a:effectLst/>
                <a:latin typeface="Caviar Dreams" panose="020B0402020204020504" pitchFamily="34" charset="0"/>
              </a:rPr>
              <a:t>Управление освещением</a:t>
            </a:r>
          </a:p>
          <a:p>
            <a:pPr marL="541338" indent="-180975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Caviar Dreams" panose="020B0402020204020504" pitchFamily="34" charset="0"/>
              </a:rPr>
              <a:t>Управление и мониторинг за обращением ТБО </a:t>
            </a:r>
            <a:endParaRPr lang="ru-RU" sz="1200" dirty="0">
              <a:latin typeface="Caviar Dreams" panose="020B0402020204020504" pitchFamily="34" charset="0"/>
            </a:endParaRPr>
          </a:p>
          <a:p>
            <a:pPr marL="541338" indent="-180975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Caviar Dreams" panose="020B0402020204020504" pitchFamily="34" charset="0"/>
              </a:rPr>
              <a:t>Управление и мониторинг коммунальных служб</a:t>
            </a:r>
          </a:p>
          <a:p>
            <a:pPr marL="541338" indent="-180975">
              <a:buFont typeface="Arial" panose="020B0604020202020204" pitchFamily="34" charset="0"/>
              <a:buChar char="•"/>
            </a:pPr>
            <a:r>
              <a:rPr lang="ru-RU" sz="1200" dirty="0">
                <a:latin typeface="Caviar Dreams" panose="020B0402020204020504" pitchFamily="34" charset="0"/>
              </a:rPr>
              <a:t>Управление ресурсоснабжающими коммуникациями и их </a:t>
            </a:r>
            <a:r>
              <a:rPr lang="ru-RU" sz="1200" dirty="0" smtClean="0">
                <a:latin typeface="Caviar Dreams" panose="020B0402020204020504" pitchFamily="34" charset="0"/>
              </a:rPr>
              <a:t>мониторинг</a:t>
            </a:r>
          </a:p>
          <a:p>
            <a:pPr marL="541338" indent="-180975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Caviar Dreams" panose="020B0402020204020504" pitchFamily="34" charset="0"/>
              </a:rPr>
              <a:t>Мониторинг жилищного фонда</a:t>
            </a:r>
            <a:endParaRPr lang="ru-RU" sz="1200" dirty="0">
              <a:latin typeface="Caviar Dreams" panose="020B04020202040205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600" dirty="0">
              <a:effectLst/>
              <a:latin typeface="Caviar Dreams" panose="020B04020202040205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118341" y="3601091"/>
            <a:ext cx="2888315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Caviar Dreams" panose="020B0402020204020504" pitchFamily="34" charset="0"/>
              </a:rPr>
              <a:t>Здоровье и безопасность</a:t>
            </a:r>
          </a:p>
          <a:p>
            <a:pPr algn="ctr"/>
            <a:endParaRPr lang="ru-RU" sz="800" dirty="0" smtClean="0">
              <a:latin typeface="Caviar Dreams" panose="020B0402020204020504" pitchFamily="34" charset="0"/>
            </a:endParaRPr>
          </a:p>
          <a:p>
            <a:pPr marL="541338" indent="-180975">
              <a:buFont typeface="Arial" panose="020B0604020202020204" pitchFamily="34" charset="0"/>
              <a:buChar char="•"/>
            </a:pPr>
            <a:r>
              <a:rPr lang="ru-RU" sz="1200" dirty="0" smtClean="0">
                <a:effectLst/>
                <a:latin typeface="Caviar Dreams" panose="020B0402020204020504" pitchFamily="34" charset="0"/>
              </a:rPr>
              <a:t>Управление </a:t>
            </a:r>
            <a:r>
              <a:rPr lang="ru-RU" sz="1200" dirty="0">
                <a:latin typeface="Caviar Dreams" panose="020B0402020204020504" pitchFamily="34" charset="0"/>
              </a:rPr>
              <a:t>общественной </a:t>
            </a:r>
            <a:r>
              <a:rPr lang="ru-RU" sz="1200" dirty="0" smtClean="0">
                <a:latin typeface="Caviar Dreams" panose="020B0402020204020504" pitchFamily="34" charset="0"/>
              </a:rPr>
              <a:t>безопасностью </a:t>
            </a:r>
            <a:r>
              <a:rPr lang="ru-RU" sz="1200" dirty="0" smtClean="0">
                <a:effectLst/>
                <a:latin typeface="Caviar Dreams" panose="020B0402020204020504" pitchFamily="34" charset="0"/>
              </a:rPr>
              <a:t>и ее мониторинг </a:t>
            </a:r>
          </a:p>
          <a:p>
            <a:pPr marL="541338" indent="-180975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Caviar Dreams" panose="020B0402020204020504" pitchFamily="34" charset="0"/>
              </a:rPr>
              <a:t>Мониторинг состояния окружающей среды и экологической обстановки</a:t>
            </a:r>
          </a:p>
          <a:p>
            <a:pPr marL="541338" indent="-180975">
              <a:buFont typeface="Arial" panose="020B0604020202020204" pitchFamily="34" charset="0"/>
              <a:buChar char="•"/>
            </a:pPr>
            <a:r>
              <a:rPr lang="ru-RU" sz="1200" dirty="0" smtClean="0">
                <a:effectLst/>
                <a:latin typeface="Caviar Dreams" panose="020B0402020204020504" pitchFamily="34" charset="0"/>
              </a:rPr>
              <a:t>Поддержка работы экстренных и специальных служб</a:t>
            </a:r>
          </a:p>
          <a:p>
            <a:pPr marL="541338" indent="-180975">
              <a:buFont typeface="Arial" panose="020B0604020202020204" pitchFamily="34" charset="0"/>
              <a:buChar char="•"/>
            </a:pPr>
            <a:endParaRPr lang="ru-RU" sz="1600" dirty="0">
              <a:effectLst/>
              <a:latin typeface="Caviar Dreams" panose="020B04020202040205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64703"/>
            <a:ext cx="936103" cy="38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90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dl3.joxi.net/drive/2017/08/15/0023/2852/1534756/56/2989c2ddb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17" y="-9922"/>
            <a:ext cx="9156317" cy="846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60648"/>
            <a:ext cx="4968552" cy="373586"/>
          </a:xfrm>
        </p:spPr>
        <p:txBody>
          <a:bodyPr>
            <a:noAutofit/>
          </a:bodyPr>
          <a:lstStyle/>
          <a:p>
            <a:r>
              <a:rPr lang="en-US" sz="2500" b="1" dirty="0" err="1">
                <a:solidFill>
                  <a:srgbClr val="00B0F0"/>
                </a:solidFill>
                <a:latin typeface="Caviar Dreams" panose="020B0402020204020504" pitchFamily="34" charset="0"/>
                <a:ea typeface="Roboto" pitchFamily="2" charset="0"/>
                <a:cs typeface="Arial" panose="020B0604020202020204" pitchFamily="34" charset="0"/>
              </a:rPr>
              <a:t>IoTEL</a:t>
            </a:r>
            <a:r>
              <a:rPr lang="en-US" sz="2500" b="1" dirty="0">
                <a:solidFill>
                  <a:srgbClr val="00B0F0"/>
                </a:solidFill>
                <a:latin typeface="Caviar Dreams" panose="020B04020202040205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mr-IN" sz="2500" b="1" dirty="0">
                <a:solidFill>
                  <a:srgbClr val="00B0F0"/>
                </a:solidFill>
                <a:latin typeface="Caviar Dreams" panose="020B0402020204020504" pitchFamily="34" charset="0"/>
                <a:ea typeface="Roboto" pitchFamily="2" charset="0"/>
                <a:cs typeface="Arial" panose="020B0604020202020204" pitchFamily="34" charset="0"/>
              </a:rPr>
              <a:t>–</a:t>
            </a:r>
            <a:r>
              <a:rPr lang="ru-RU" sz="2500" b="1" dirty="0">
                <a:solidFill>
                  <a:srgbClr val="00B0F0"/>
                </a:solidFill>
                <a:latin typeface="Caviar Dreams" panose="020B0402020204020504" pitchFamily="34" charset="0"/>
                <a:ea typeface="Roboto" pitchFamily="2" charset="0"/>
                <a:cs typeface="Arial" panose="020B0604020202020204" pitchFamily="34" charset="0"/>
              </a:rPr>
              <a:t> Безопасный город</a:t>
            </a:r>
          </a:p>
        </p:txBody>
      </p:sp>
      <p:pic>
        <p:nvPicPr>
          <p:cNvPr id="10" name="Рисунок 2"/>
          <p:cNvPicPr/>
          <p:nvPr/>
        </p:nvPicPr>
        <p:blipFill>
          <a:blip r:embed="rId3"/>
          <a:srcRect l="19570" t="8952" r="4017" b="8236"/>
          <a:stretch>
            <a:fillRect/>
          </a:stretch>
        </p:blipFill>
        <p:spPr>
          <a:xfrm>
            <a:off x="539552" y="1340768"/>
            <a:ext cx="7891200" cy="5199267"/>
          </a:xfrm>
          <a:prstGeom prst="rect">
            <a:avLst/>
          </a:prstGeom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99394" y="908720"/>
            <a:ext cx="85210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dirty="0">
                <a:solidFill>
                  <a:srgbClr val="F5972B"/>
                </a:solidFill>
                <a:latin typeface="Caviar Dreams" panose="020B0402020204020504" pitchFamily="34" charset="0"/>
              </a:rPr>
              <a:t>БЕЗОПАСНЫЙ ГОРОД – совокупность безопасных объектов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80" y="28816"/>
            <a:ext cx="936103" cy="38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1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dl3.joxi.net/drive/2017/08/15/0023/2852/1534756/56/2989c2ddb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17" y="-9922"/>
            <a:ext cx="9156317" cy="80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60648"/>
            <a:ext cx="4821217" cy="373586"/>
          </a:xfrm>
        </p:spPr>
        <p:txBody>
          <a:bodyPr>
            <a:noAutofit/>
          </a:bodyPr>
          <a:lstStyle/>
          <a:p>
            <a:r>
              <a:rPr lang="en-US" sz="2500" b="1" dirty="0" err="1">
                <a:solidFill>
                  <a:srgbClr val="00B0F0"/>
                </a:solidFill>
                <a:latin typeface="Caviar Dreams" panose="020B0402020204020504" pitchFamily="34" charset="0"/>
                <a:ea typeface="Roboto" pitchFamily="2" charset="0"/>
                <a:cs typeface="Arial" panose="020B0604020202020204" pitchFamily="34" charset="0"/>
              </a:rPr>
              <a:t>IoTEL</a:t>
            </a:r>
            <a:r>
              <a:rPr lang="en-US" sz="2500" b="1" dirty="0">
                <a:solidFill>
                  <a:srgbClr val="00B0F0"/>
                </a:solidFill>
                <a:latin typeface="Caviar Dreams" panose="020B04020202040205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mr-IN" sz="2500" b="1" dirty="0">
                <a:solidFill>
                  <a:srgbClr val="00B0F0"/>
                </a:solidFill>
                <a:latin typeface="Caviar Dreams" panose="020B0402020204020504" pitchFamily="34" charset="0"/>
                <a:ea typeface="Roboto" pitchFamily="2" charset="0"/>
                <a:cs typeface="Arial" panose="020B0604020202020204" pitchFamily="34" charset="0"/>
              </a:rPr>
              <a:t>–</a:t>
            </a:r>
            <a:r>
              <a:rPr lang="ru-RU" sz="2500" b="1" dirty="0">
                <a:solidFill>
                  <a:srgbClr val="00B0F0"/>
                </a:solidFill>
                <a:latin typeface="Caviar Dreams" panose="020B0402020204020504" pitchFamily="34" charset="0"/>
                <a:ea typeface="Roboto" pitchFamily="2" charset="0"/>
                <a:cs typeface="Arial" panose="020B0604020202020204" pitchFamily="34" charset="0"/>
              </a:rPr>
              <a:t> Безопасный город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5497" y="792008"/>
            <a:ext cx="85210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1F497D"/>
                </a:solidFill>
                <a:latin typeface="Caviar Dreams" panose="020B0402020204020504" pitchFamily="34" charset="0"/>
              </a:rPr>
              <a:t>РЕШЕНИЕ КЛЮЧЕВОЙ ЗАДАЧИ АПК БЕЗОПАСНЫЙ ГОРОД</a:t>
            </a:r>
            <a:endParaRPr lang="ru-RU" sz="1400" b="1" dirty="0">
              <a:solidFill>
                <a:srgbClr val="1F497D"/>
              </a:solidFill>
              <a:latin typeface="Caviar Dreams" panose="020B0402020204020504" pitchFamily="34" charset="0"/>
            </a:endParaRPr>
          </a:p>
        </p:txBody>
      </p:sp>
      <p:pic>
        <p:nvPicPr>
          <p:cNvPr id="2013" name="Picture 9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216497"/>
            <a:ext cx="8880922" cy="5581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23202"/>
            <a:ext cx="936103" cy="38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5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http://dl3.joxi.net/drive/2017/08/15/0023/2852/1534756/56/2989c2ddb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9"/>
          <a:stretch/>
        </p:blipFill>
        <p:spPr bwMode="auto">
          <a:xfrm>
            <a:off x="39211" y="88956"/>
            <a:ext cx="8925277" cy="73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051720" y="216955"/>
            <a:ext cx="5389021" cy="481753"/>
          </a:xfrm>
          <a:prstGeom prst="rect">
            <a:avLst/>
          </a:prstGeom>
          <a:noFill/>
        </p:spPr>
        <p:txBody>
          <a:bodyPr wrap="square" lIns="96094" tIns="48047" rIns="96094" bIns="48047" rtlCol="0">
            <a:spAutoFit/>
          </a:bodyPr>
          <a:lstStyle/>
          <a:p>
            <a:pPr algn="ctr"/>
            <a:r>
              <a:rPr lang="en-US" sz="2500" b="1" dirty="0">
                <a:solidFill>
                  <a:srgbClr val="00B0F0"/>
                </a:solidFill>
                <a:latin typeface="Caviar Dreams" panose="020B0402020204020504" pitchFamily="34" charset="0"/>
                <a:ea typeface="Roboto" pitchFamily="2" charset="0"/>
                <a:cs typeface="Arial" panose="020B0604020202020204" pitchFamily="34" charset="0"/>
              </a:rPr>
              <a:t>IoTEL – </a:t>
            </a:r>
            <a:r>
              <a:rPr lang="ru-RU" sz="2500" b="1" dirty="0" smtClean="0">
                <a:solidFill>
                  <a:srgbClr val="00B0F0"/>
                </a:solidFill>
                <a:latin typeface="Caviar Dreams" panose="020B0402020204020504" pitchFamily="34" charset="0"/>
                <a:ea typeface="Roboto" pitchFamily="2" charset="0"/>
                <a:cs typeface="Arial" panose="020B0604020202020204" pitchFamily="34" charset="0"/>
              </a:rPr>
              <a:t>Цифровой контроль</a:t>
            </a:r>
            <a:endParaRPr lang="en-US" sz="2800" b="1" dirty="0">
              <a:solidFill>
                <a:srgbClr val="00B0F0"/>
              </a:solidFill>
              <a:latin typeface="Caviar Dreams" panose="020B0402020204020504" pitchFamily="34" charset="0"/>
              <a:ea typeface="Roboto" pitchFamily="2" charset="0"/>
            </a:endParaRPr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0" y="3344"/>
            <a:ext cx="79998" cy="908979"/>
          </a:xfrm>
          <a:prstGeom prst="rect">
            <a:avLst/>
          </a:prstGeom>
          <a:solidFill>
            <a:srgbClr val="00A6EB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6094" tIns="48047" rIns="96094" bIns="48047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940152" y="1188204"/>
            <a:ext cx="2663877" cy="881558"/>
          </a:xfrm>
          <a:prstGeom prst="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Caviar Dreams" panose="020B0402020204020504" pitchFamily="34" charset="0"/>
              </a:rPr>
              <a:t>СРЕДСТВО </a:t>
            </a:r>
            <a:br>
              <a:rPr lang="ru-RU" sz="1400" dirty="0" smtClean="0">
                <a:solidFill>
                  <a:prstClr val="black"/>
                </a:solidFill>
                <a:latin typeface="Caviar Dreams" panose="020B0402020204020504" pitchFamily="34" charset="0"/>
              </a:rPr>
            </a:br>
            <a:r>
              <a:rPr lang="ru-RU" sz="1400" dirty="0" smtClean="0">
                <a:solidFill>
                  <a:prstClr val="black"/>
                </a:solidFill>
                <a:latin typeface="Caviar Dreams" panose="020B0402020204020504" pitchFamily="34" charset="0"/>
              </a:rPr>
              <a:t>ИЗМЕРЕНИЯ</a:t>
            </a:r>
            <a:endParaRPr lang="ru-RU" sz="1400" dirty="0">
              <a:solidFill>
                <a:prstClr val="black"/>
              </a:solidFill>
              <a:latin typeface="Caviar Dreams" panose="020B04020202040205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940152" y="2246911"/>
            <a:ext cx="2663868" cy="900001"/>
          </a:xfrm>
          <a:prstGeom prst="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Caviar Dreams" panose="020B0402020204020504" pitchFamily="34" charset="0"/>
              </a:rPr>
              <a:t>СРЕДСТВО </a:t>
            </a:r>
            <a:br>
              <a:rPr lang="ru-RU" sz="1400" dirty="0" smtClean="0">
                <a:solidFill>
                  <a:prstClr val="black"/>
                </a:solidFill>
                <a:latin typeface="Caviar Dreams" panose="020B0402020204020504" pitchFamily="34" charset="0"/>
              </a:rPr>
            </a:br>
            <a:r>
              <a:rPr lang="ru-RU" sz="1400" dirty="0" smtClean="0">
                <a:solidFill>
                  <a:prstClr val="black"/>
                </a:solidFill>
                <a:latin typeface="Caviar Dreams" panose="020B0402020204020504" pitchFamily="34" charset="0"/>
              </a:rPr>
              <a:t>ПЕРЕДАЧИ </a:t>
            </a:r>
            <a:r>
              <a:rPr lang="ru-RU" sz="1400" dirty="0">
                <a:solidFill>
                  <a:prstClr val="black"/>
                </a:solidFill>
                <a:latin typeface="Caviar Dreams" panose="020B0402020204020504" pitchFamily="34" charset="0"/>
              </a:rPr>
              <a:t>ДАННЫХ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940143" y="3324061"/>
            <a:ext cx="2663877" cy="900000"/>
          </a:xfrm>
          <a:prstGeom prst="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Caviar Dreams" panose="020B0402020204020504" pitchFamily="34" charset="0"/>
              </a:rPr>
              <a:t>СРЕДСТВО </a:t>
            </a:r>
            <a:br>
              <a:rPr lang="ru-RU" sz="1400" dirty="0" smtClean="0">
                <a:solidFill>
                  <a:prstClr val="black"/>
                </a:solidFill>
                <a:latin typeface="Caviar Dreams" panose="020B0402020204020504" pitchFamily="34" charset="0"/>
              </a:rPr>
            </a:br>
            <a:r>
              <a:rPr lang="ru-RU" sz="1400" dirty="0" smtClean="0">
                <a:solidFill>
                  <a:prstClr val="black"/>
                </a:solidFill>
                <a:latin typeface="Caviar Dreams" panose="020B0402020204020504" pitchFamily="34" charset="0"/>
              </a:rPr>
              <a:t>ОБРАБОТКИ </a:t>
            </a:r>
            <a:r>
              <a:rPr lang="ru-RU" sz="1400" dirty="0">
                <a:solidFill>
                  <a:prstClr val="black"/>
                </a:solidFill>
                <a:latin typeface="Caviar Dreams" panose="020B0402020204020504" pitchFamily="34" charset="0"/>
              </a:rPr>
              <a:t>ДАННЫХ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940143" y="4401210"/>
            <a:ext cx="2663877" cy="899999"/>
          </a:xfrm>
          <a:prstGeom prst="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Caviar Dreams" panose="020B0402020204020504" pitchFamily="34" charset="0"/>
              </a:rPr>
              <a:t>СИСТЕМА </a:t>
            </a:r>
            <a:br>
              <a:rPr lang="ru-RU" sz="1400" dirty="0" smtClean="0">
                <a:solidFill>
                  <a:prstClr val="black"/>
                </a:solidFill>
                <a:latin typeface="Caviar Dreams" panose="020B0402020204020504" pitchFamily="34" charset="0"/>
              </a:rPr>
            </a:br>
            <a:r>
              <a:rPr lang="ru-RU" sz="1400" dirty="0" smtClean="0">
                <a:solidFill>
                  <a:prstClr val="black"/>
                </a:solidFill>
                <a:latin typeface="Caviar Dreams" panose="020B0402020204020504" pitchFamily="34" charset="0"/>
              </a:rPr>
              <a:t>РЕАГИРОВАНИЯ</a:t>
            </a:r>
            <a:endParaRPr lang="ru-RU" sz="1400" dirty="0">
              <a:solidFill>
                <a:prstClr val="black"/>
              </a:solidFill>
              <a:latin typeface="Caviar Dreams" panose="020B04020202040205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940143" y="5481330"/>
            <a:ext cx="2663877" cy="899998"/>
          </a:xfrm>
          <a:prstGeom prst="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Caviar Dreams" panose="020B0402020204020504" pitchFamily="34" charset="0"/>
              </a:rPr>
              <a:t>СИСТЕМА </a:t>
            </a:r>
            <a:br>
              <a:rPr lang="ru-RU" sz="1400" dirty="0" smtClean="0">
                <a:solidFill>
                  <a:prstClr val="black"/>
                </a:solidFill>
                <a:latin typeface="Caviar Dreams" panose="020B0402020204020504" pitchFamily="34" charset="0"/>
              </a:rPr>
            </a:br>
            <a:r>
              <a:rPr lang="ru-RU" sz="1400" dirty="0" smtClean="0">
                <a:solidFill>
                  <a:prstClr val="black"/>
                </a:solidFill>
                <a:latin typeface="Caviar Dreams" panose="020B0402020204020504" pitchFamily="34" charset="0"/>
              </a:rPr>
              <a:t>МОНИТОРИНГА</a:t>
            </a:r>
            <a:endParaRPr lang="ru-RU" sz="1400" dirty="0">
              <a:solidFill>
                <a:prstClr val="black"/>
              </a:solidFill>
              <a:latin typeface="Caviar Dreams" panose="020B04020202040205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41236"/>
            <a:ext cx="547260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b="1" dirty="0" smtClean="0">
                <a:solidFill>
                  <a:srgbClr val="1F497D"/>
                </a:solidFill>
                <a:latin typeface="Caviar Dreams" panose="020B0402020204020504" pitchFamily="34" charset="0"/>
              </a:rPr>
              <a:t>РЕШЕНИЕ ЦИФРОВОЙ КОНТРОЛЬ ВКЛЮЧАЕТ:</a:t>
            </a:r>
          </a:p>
          <a:p>
            <a:pPr algn="just">
              <a:spcAft>
                <a:spcPts val="0"/>
              </a:spcAft>
            </a:pPr>
            <a:endParaRPr lang="ru-RU" sz="1200" b="1" dirty="0" smtClean="0">
              <a:solidFill>
                <a:srgbClr val="1F497D"/>
              </a:solidFill>
              <a:latin typeface="Caviar Dreams" panose="020B04020202040205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1400" dirty="0" smtClean="0">
                <a:solidFill>
                  <a:prstClr val="black"/>
                </a:solidFill>
                <a:latin typeface="Caviar Dreams" panose="020B0402020204020504" pitchFamily="34" charset="0"/>
              </a:rPr>
              <a:t>Инфраструктурный комплекс:</a:t>
            </a:r>
            <a:endParaRPr lang="ru-RU" sz="1400" dirty="0">
              <a:solidFill>
                <a:prstClr val="black"/>
              </a:solidFill>
              <a:latin typeface="Caviar Dreams" panose="020B0402020204020504" pitchFamily="34" charset="0"/>
            </a:endParaRPr>
          </a:p>
          <a:p>
            <a:pPr marL="800100" lvl="1" indent="-342900">
              <a:spcAft>
                <a:spcPts val="0"/>
              </a:spcAft>
              <a:buFont typeface="Arial" charset="0"/>
              <a:buChar char="•"/>
            </a:pPr>
            <a:r>
              <a:rPr lang="ru-RU" sz="1200" dirty="0">
                <a:solidFill>
                  <a:prstClr val="black"/>
                </a:solidFill>
                <a:latin typeface="Caviar Dreams" panose="020B0402020204020504" pitchFamily="34" charset="0"/>
              </a:rPr>
              <a:t>Подключаемых устройств, требуемых подключения к сети питания.</a:t>
            </a:r>
          </a:p>
          <a:p>
            <a:pPr marL="800100" lvl="1" indent="-342900">
              <a:buFont typeface="Arial" charset="0"/>
              <a:buChar char="•"/>
            </a:pPr>
            <a:r>
              <a:rPr lang="ru-RU" sz="1200" dirty="0">
                <a:solidFill>
                  <a:prstClr val="black"/>
                </a:solidFill>
                <a:latin typeface="Caviar Dreams" panose="020B0402020204020504" pitchFamily="34" charset="0"/>
              </a:rPr>
              <a:t>Автономных устройств, не требуемых подключения к сети питания.</a:t>
            </a:r>
          </a:p>
          <a:p>
            <a:pPr marL="800100" lvl="1" indent="-342900">
              <a:buFont typeface="Arial" charset="0"/>
              <a:buChar char="•"/>
            </a:pPr>
            <a:r>
              <a:rPr lang="ru-RU" sz="1200" dirty="0">
                <a:solidFill>
                  <a:prstClr val="black"/>
                </a:solidFill>
                <a:latin typeface="Caviar Dreams" panose="020B0402020204020504" pitchFamily="34" charset="0"/>
              </a:rPr>
              <a:t>Сенсоров / датчиков для осуществления сбора данных об окружении.</a:t>
            </a:r>
          </a:p>
          <a:p>
            <a:pPr marL="800100" lvl="1" indent="-342900">
              <a:buFont typeface="Arial" charset="0"/>
              <a:buChar char="•"/>
            </a:pPr>
            <a:r>
              <a:rPr lang="ru-RU" sz="1200" dirty="0">
                <a:solidFill>
                  <a:prstClr val="black"/>
                </a:solidFill>
                <a:latin typeface="Caviar Dreams" panose="020B0402020204020504" pitchFamily="34" charset="0"/>
              </a:rPr>
              <a:t>Средств организации беспроводной связи, для передачи данных с устройств сбора данных об окружении в программно-аппаратный комплекс</a:t>
            </a:r>
            <a:r>
              <a:rPr lang="ru-RU" sz="1200" dirty="0" smtClean="0">
                <a:solidFill>
                  <a:prstClr val="black"/>
                </a:solidFill>
                <a:latin typeface="Caviar Dreams" panose="020B0402020204020504" pitchFamily="34" charset="0"/>
              </a:rPr>
              <a:t>.</a:t>
            </a:r>
            <a:endParaRPr lang="ru-RU" sz="1200" dirty="0">
              <a:solidFill>
                <a:prstClr val="black"/>
              </a:solidFill>
              <a:latin typeface="Caviar Dreams" panose="020B04020202040205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prstClr val="black"/>
                </a:solidFill>
                <a:latin typeface="Caviar Dreams" panose="020B0402020204020504" pitchFamily="34" charset="0"/>
              </a:rPr>
              <a:t>Программно-аппаратный </a:t>
            </a:r>
            <a:r>
              <a:rPr lang="ru-RU" sz="1400" dirty="0" smtClean="0">
                <a:solidFill>
                  <a:prstClr val="black"/>
                </a:solidFill>
                <a:latin typeface="Caviar Dreams" panose="020B0402020204020504" pitchFamily="34" charset="0"/>
              </a:rPr>
              <a:t>комплекс:</a:t>
            </a:r>
            <a:endParaRPr lang="ru-RU" sz="1400" dirty="0">
              <a:solidFill>
                <a:prstClr val="black"/>
              </a:solidFill>
              <a:latin typeface="Caviar Dreams" panose="020B0402020204020504" pitchFamily="34" charset="0"/>
            </a:endParaRPr>
          </a:p>
          <a:p>
            <a:pPr marL="800100" lvl="1" indent="-342900">
              <a:spcAft>
                <a:spcPts val="0"/>
              </a:spcAft>
              <a:buFont typeface="Arial" charset="0"/>
              <a:buChar char="•"/>
            </a:pPr>
            <a:r>
              <a:rPr lang="ru-RU" sz="1200" dirty="0">
                <a:solidFill>
                  <a:prstClr val="black"/>
                </a:solidFill>
                <a:latin typeface="Caviar Dreams" panose="020B0402020204020504" pitchFamily="34" charset="0"/>
              </a:rPr>
              <a:t>Программной платформы </a:t>
            </a:r>
            <a:r>
              <a:rPr lang="en-US" sz="1200" dirty="0">
                <a:solidFill>
                  <a:prstClr val="black"/>
                </a:solidFill>
                <a:latin typeface="Caviar Dreams" panose="020B0402020204020504" pitchFamily="34" charset="0"/>
              </a:rPr>
              <a:t>IoTEL</a:t>
            </a:r>
            <a:r>
              <a:rPr lang="ru-RU" sz="1200" dirty="0">
                <a:solidFill>
                  <a:prstClr val="black"/>
                </a:solidFill>
                <a:latin typeface="Caviar Dreams" panose="020B0402020204020504" pitchFamily="34" charset="0"/>
              </a:rPr>
              <a:t>, для обработки, хранения и орктестрации собранных данных об окружении с подключаемых и автономных устройств и интеграции с информационным системами «Безопасного города», Веб и мобильными приложениями.</a:t>
            </a:r>
          </a:p>
          <a:p>
            <a:pPr marL="800100" lvl="1" indent="-342900">
              <a:spcAft>
                <a:spcPts val="0"/>
              </a:spcAft>
              <a:buFont typeface="Arial" charset="0"/>
              <a:buChar char="•"/>
            </a:pPr>
            <a:r>
              <a:rPr lang="ru-RU" sz="1200" dirty="0">
                <a:solidFill>
                  <a:prstClr val="black"/>
                </a:solidFill>
                <a:latin typeface="Caviar Dreams" panose="020B0402020204020504" pitchFamily="34" charset="0"/>
              </a:rPr>
              <a:t>Облачной </a:t>
            </a:r>
            <a:r>
              <a:rPr lang="ru-RU" sz="1200" dirty="0" smtClean="0">
                <a:solidFill>
                  <a:prstClr val="black"/>
                </a:solidFill>
                <a:latin typeface="Caviar Dreams" panose="020B0402020204020504" pitchFamily="34" charset="0"/>
              </a:rPr>
              <a:t>программно-аппаратной </a:t>
            </a:r>
            <a:r>
              <a:rPr lang="ru-RU" sz="1200" dirty="0">
                <a:solidFill>
                  <a:prstClr val="black"/>
                </a:solidFill>
                <a:latin typeface="Caviar Dreams" panose="020B0402020204020504" pitchFamily="34" charset="0"/>
              </a:rPr>
              <a:t>инфраструктуры, для обеспечения доступа к платформе </a:t>
            </a:r>
            <a:r>
              <a:rPr lang="ru-RU" sz="1200" dirty="0" err="1">
                <a:solidFill>
                  <a:prstClr val="black"/>
                </a:solidFill>
                <a:latin typeface="Caviar Dreams" panose="020B0402020204020504" pitchFamily="34" charset="0"/>
              </a:rPr>
              <a:t>IoTEL</a:t>
            </a:r>
            <a:r>
              <a:rPr lang="ru-RU" sz="1200" dirty="0">
                <a:solidFill>
                  <a:prstClr val="black"/>
                </a:solidFill>
                <a:latin typeface="Caviar Dreams" panose="020B0402020204020504" pitchFamily="34" charset="0"/>
              </a:rPr>
              <a:t> с использованием </a:t>
            </a:r>
            <a:r>
              <a:rPr lang="ru-RU" sz="1200" dirty="0" err="1">
                <a:solidFill>
                  <a:prstClr val="black"/>
                </a:solidFill>
                <a:latin typeface="Caviar Dreams" panose="020B0402020204020504" pitchFamily="34" charset="0"/>
              </a:rPr>
              <a:t>сервисно</a:t>
            </a:r>
            <a:r>
              <a:rPr lang="ru-RU" sz="1200" dirty="0">
                <a:solidFill>
                  <a:prstClr val="black"/>
                </a:solidFill>
                <a:latin typeface="Caviar Dreams" panose="020B0402020204020504" pitchFamily="34" charset="0"/>
              </a:rPr>
              <a:t>-ориентированной модели (</a:t>
            </a:r>
            <a:r>
              <a:rPr lang="en-US" sz="1200" dirty="0">
                <a:solidFill>
                  <a:prstClr val="black"/>
                </a:solidFill>
                <a:latin typeface="Caviar Dreams" panose="020B0402020204020504" pitchFamily="34" charset="0"/>
              </a:rPr>
              <a:t>SaaS</a:t>
            </a:r>
            <a:r>
              <a:rPr lang="ru-RU" sz="1200" dirty="0">
                <a:solidFill>
                  <a:prstClr val="black"/>
                </a:solidFill>
                <a:latin typeface="Caviar Dreams" panose="020B0402020204020504" pitchFamily="34" charset="0"/>
              </a:rPr>
              <a:t>).</a:t>
            </a:r>
          </a:p>
          <a:p>
            <a:pPr marL="800100" lvl="1" indent="-342900">
              <a:spcAft>
                <a:spcPts val="0"/>
              </a:spcAft>
              <a:buFont typeface="Arial" charset="0"/>
              <a:buChar char="•"/>
            </a:pPr>
            <a:r>
              <a:rPr lang="ru-RU" sz="1200" dirty="0">
                <a:solidFill>
                  <a:prstClr val="black"/>
                </a:solidFill>
                <a:latin typeface="Caviar Dreams" panose="020B0402020204020504" pitchFamily="34" charset="0"/>
              </a:rPr>
              <a:t>Веб-приложение </a:t>
            </a:r>
            <a:r>
              <a:rPr lang="ru-RU" sz="1200" dirty="0" smtClean="0">
                <a:solidFill>
                  <a:prstClr val="black"/>
                </a:solidFill>
                <a:latin typeface="Caviar Dreams" panose="020B0402020204020504" pitchFamily="34" charset="0"/>
              </a:rPr>
              <a:t>«Цифровой контроль»</a:t>
            </a:r>
            <a:endParaRPr lang="ru-RU" sz="1200" dirty="0">
              <a:solidFill>
                <a:prstClr val="black"/>
              </a:solidFill>
              <a:latin typeface="Caviar Dreams" panose="020B04020202040205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5481330"/>
            <a:ext cx="2376264" cy="10636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4154" y="5481330"/>
            <a:ext cx="2393652" cy="106364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64703"/>
            <a:ext cx="936103" cy="38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41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http://dl3.joxi.net/drive/2017/08/15/0023/2852/1534756/56/2989c2ddb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9"/>
          <a:stretch/>
        </p:blipFill>
        <p:spPr bwMode="auto">
          <a:xfrm>
            <a:off x="39211" y="88956"/>
            <a:ext cx="8925277" cy="73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0" y="3344"/>
            <a:ext cx="79998" cy="908979"/>
          </a:xfrm>
          <a:prstGeom prst="rect">
            <a:avLst/>
          </a:prstGeom>
          <a:solidFill>
            <a:srgbClr val="00A6EB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6094" tIns="48047" rIns="96094" bIns="48047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86029" y="826709"/>
            <a:ext cx="2257971" cy="6031292"/>
          </a:xfrm>
          <a:prstGeom prst="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 dirty="0">
              <a:solidFill>
                <a:prstClr val="black"/>
              </a:solidFill>
              <a:latin typeface="Caviar Dreams" panose="020B04020202040205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4838" y="1069583"/>
            <a:ext cx="5716630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1F497D"/>
                </a:solidFill>
                <a:latin typeface="Caviar Dreams" panose="020B0402020204020504" pitchFamily="34" charset="0"/>
              </a:rPr>
              <a:t>РЕШАЕМЫЕ ЗАДАЧИ В ОБЛАСТИ ОСУЩЕСТВЛЕНИЯ </a:t>
            </a:r>
            <a:br>
              <a:rPr lang="ru-RU" sz="1400" b="1" dirty="0" smtClean="0">
                <a:solidFill>
                  <a:srgbClr val="1F497D"/>
                </a:solidFill>
                <a:latin typeface="Caviar Dreams" panose="020B0402020204020504" pitchFamily="34" charset="0"/>
              </a:rPr>
            </a:br>
            <a:r>
              <a:rPr lang="ru-RU" sz="1400" b="1" dirty="0" smtClean="0">
                <a:solidFill>
                  <a:srgbClr val="1F497D"/>
                </a:solidFill>
                <a:latin typeface="Caviar Dreams" panose="020B0402020204020504" pitchFamily="34" charset="0"/>
              </a:rPr>
              <a:t>КОНТРОЛЬНО-НАДЗОРНОЙ ДЕЯТЕЛЬНОСТИ:</a:t>
            </a:r>
          </a:p>
          <a:p>
            <a:endParaRPr lang="ru-RU" sz="1400" b="1" dirty="0" smtClean="0">
              <a:solidFill>
                <a:prstClr val="black"/>
              </a:solidFill>
              <a:latin typeface="Caviar Dreams" panose="020B0402020204020504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Caviar Dreams" panose="020B0402020204020504" pitchFamily="34" charset="0"/>
              </a:rPr>
              <a:t>Снижение </a:t>
            </a:r>
            <a:r>
              <a:rPr lang="ru-RU" sz="1400" dirty="0" smtClean="0">
                <a:solidFill>
                  <a:prstClr val="black"/>
                </a:solidFill>
                <a:latin typeface="Caviar Dreams" panose="020B0402020204020504" pitchFamily="34" charset="0"/>
              </a:rPr>
              <a:t>нагрузки на поднадзорные субъекты</a:t>
            </a:r>
            <a:endParaRPr lang="ru-RU" sz="1400" dirty="0">
              <a:solidFill>
                <a:prstClr val="black"/>
              </a:solidFill>
              <a:latin typeface="Caviar Dreams" panose="020B0402020204020504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ru-RU" sz="1400" dirty="0" smtClean="0">
                <a:solidFill>
                  <a:prstClr val="black"/>
                </a:solidFill>
                <a:latin typeface="Caviar Dreams" panose="020B0402020204020504" pitchFamily="34" charset="0"/>
              </a:rPr>
              <a:t>Построение динамической модели риско-ориентированности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400" dirty="0" smtClean="0">
                <a:solidFill>
                  <a:prstClr val="black"/>
                </a:solidFill>
                <a:latin typeface="Caviar Dreams" panose="020B0402020204020504" pitchFamily="34" charset="0"/>
              </a:rPr>
              <a:t>Снижение коррупционных рисков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400" dirty="0" smtClean="0">
                <a:solidFill>
                  <a:prstClr val="black"/>
                </a:solidFill>
                <a:latin typeface="Caviar Dreams" panose="020B0402020204020504" pitchFamily="34" charset="0"/>
              </a:rPr>
              <a:t>Снижение ущерба охраняемым законом ценностям</a:t>
            </a:r>
            <a:endParaRPr lang="ru-RU" sz="1400" dirty="0">
              <a:solidFill>
                <a:prstClr val="black"/>
              </a:solidFill>
              <a:latin typeface="Caviar Dreams" panose="020B04020202040205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54874" y="903204"/>
            <a:ext cx="25202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5972B"/>
                </a:solidFill>
                <a:latin typeface="Caviar Dreams" panose="020B0402020204020504" pitchFamily="34" charset="0"/>
              </a:rPr>
              <a:t>РЕЗУЛЬТАТЫ</a:t>
            </a:r>
            <a:r>
              <a:rPr lang="ru-RU" b="1" dirty="0" smtClean="0">
                <a:solidFill>
                  <a:srgbClr val="F5972B"/>
                </a:solidFill>
                <a:latin typeface="Caviar Dreams" panose="020B0402020204020504" pitchFamily="34" charset="0"/>
              </a:rPr>
              <a:t>:</a:t>
            </a:r>
            <a:endParaRPr lang="ru-RU" b="1" dirty="0">
              <a:solidFill>
                <a:srgbClr val="F5972B"/>
              </a:solidFill>
              <a:latin typeface="Caviar Dreams" panose="020B04020202040205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11141" y="1252633"/>
            <a:ext cx="2653347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05750" indent="-285750">
              <a:buFont typeface="Wingdings" panose="05000000000000000000" pitchFamily="2" charset="2"/>
              <a:buChar char="ü"/>
            </a:pPr>
            <a:r>
              <a:rPr lang="ru-RU" sz="1300" dirty="0" smtClean="0">
                <a:solidFill>
                  <a:prstClr val="black"/>
                </a:solidFill>
                <a:latin typeface="Caviar Dreams" panose="020B0402020204020504" pitchFamily="34" charset="0"/>
              </a:rPr>
              <a:t>Приобретение </a:t>
            </a:r>
            <a:r>
              <a:rPr lang="ru-RU" sz="1300" dirty="0">
                <a:solidFill>
                  <a:prstClr val="black"/>
                </a:solidFill>
                <a:latin typeface="Caviar Dreams" panose="020B0402020204020504" pitchFamily="34" charset="0"/>
              </a:rPr>
              <a:t>качественного и контролируемого источника </a:t>
            </a:r>
            <a:r>
              <a:rPr lang="ru-RU" sz="1300" dirty="0" smtClean="0">
                <a:solidFill>
                  <a:prstClr val="black"/>
                </a:solidFill>
                <a:latin typeface="Caviar Dreams" panose="020B0402020204020504" pitchFamily="34" charset="0"/>
              </a:rPr>
              <a:t>информации.</a:t>
            </a:r>
            <a:endParaRPr lang="ru-RU" sz="1300" dirty="0">
              <a:solidFill>
                <a:prstClr val="black"/>
              </a:solidFill>
              <a:latin typeface="Caviar Dreams" panose="020B0402020204020504" pitchFamily="34" charset="0"/>
            </a:endParaRPr>
          </a:p>
          <a:p>
            <a:pPr marL="1005750" indent="-285750">
              <a:buFont typeface="Wingdings" panose="05000000000000000000" pitchFamily="2" charset="2"/>
              <a:buChar char="ü"/>
            </a:pPr>
            <a:r>
              <a:rPr lang="ru-RU" sz="1300" dirty="0" smtClean="0">
                <a:solidFill>
                  <a:prstClr val="black"/>
                </a:solidFill>
                <a:latin typeface="Caviar Dreams" panose="020B0402020204020504" pitchFamily="34" charset="0"/>
              </a:rPr>
              <a:t>Возможность планирования деятельности</a:t>
            </a:r>
          </a:p>
          <a:p>
            <a:pPr marL="1005750" indent="-285750">
              <a:buFont typeface="Wingdings" panose="05000000000000000000" pitchFamily="2" charset="2"/>
              <a:buChar char="ü"/>
            </a:pPr>
            <a:r>
              <a:rPr lang="ru-RU" sz="1300" dirty="0" smtClean="0">
                <a:solidFill>
                  <a:prstClr val="black"/>
                </a:solidFill>
                <a:latin typeface="Caviar Dreams" panose="020B0402020204020504" pitchFamily="34" charset="0"/>
              </a:rPr>
              <a:t>Динамическая онлайн оценка риска.</a:t>
            </a:r>
            <a:endParaRPr lang="ru-RU" sz="1300" dirty="0">
              <a:solidFill>
                <a:prstClr val="black"/>
              </a:solidFill>
              <a:latin typeface="Caviar Dreams" panose="020B0402020204020504" pitchFamily="34" charset="0"/>
            </a:endParaRPr>
          </a:p>
          <a:p>
            <a:pPr marL="1005750" indent="-285750">
              <a:buFont typeface="Wingdings" panose="05000000000000000000" pitchFamily="2" charset="2"/>
              <a:buChar char="ü"/>
            </a:pPr>
            <a:r>
              <a:rPr lang="ru-RU" sz="1300" dirty="0" smtClean="0">
                <a:solidFill>
                  <a:prstClr val="black"/>
                </a:solidFill>
                <a:latin typeface="Caviar Dreams" panose="020B0402020204020504" pitchFamily="34" charset="0"/>
              </a:rPr>
              <a:t>Сокращение </a:t>
            </a:r>
            <a:r>
              <a:rPr lang="ru-RU" sz="1300" dirty="0">
                <a:solidFill>
                  <a:prstClr val="black"/>
                </a:solidFill>
                <a:latin typeface="Caviar Dreams" panose="020B0402020204020504" pitchFamily="34" charset="0"/>
              </a:rPr>
              <a:t>времени на получение информации и ее </a:t>
            </a:r>
            <a:r>
              <a:rPr lang="ru-RU" sz="1300" dirty="0" smtClean="0">
                <a:solidFill>
                  <a:prstClr val="black"/>
                </a:solidFill>
                <a:latin typeface="Caviar Dreams" panose="020B0402020204020504" pitchFamily="34" charset="0"/>
              </a:rPr>
              <a:t>обработку </a:t>
            </a:r>
            <a:endParaRPr lang="ru-RU" sz="1300" dirty="0">
              <a:solidFill>
                <a:prstClr val="black"/>
              </a:solidFill>
              <a:latin typeface="Caviar Dreams" panose="020B0402020204020504" pitchFamily="34" charset="0"/>
            </a:endParaRPr>
          </a:p>
          <a:p>
            <a:pPr marL="1005750" indent="-285750">
              <a:buFont typeface="Wingdings" panose="05000000000000000000" pitchFamily="2" charset="2"/>
              <a:buChar char="ü"/>
            </a:pPr>
            <a:r>
              <a:rPr lang="ru-RU" sz="1300" dirty="0" smtClean="0">
                <a:solidFill>
                  <a:prstClr val="black"/>
                </a:solidFill>
                <a:latin typeface="Caviar Dreams" panose="020B0402020204020504" pitchFamily="34" charset="0"/>
              </a:rPr>
              <a:t>Источник </a:t>
            </a:r>
            <a:r>
              <a:rPr lang="ru-RU" sz="1300" dirty="0" err="1" smtClean="0">
                <a:solidFill>
                  <a:prstClr val="black"/>
                </a:solidFill>
                <a:latin typeface="Caviar Dreams" panose="020B0402020204020504" pitchFamily="34" charset="0"/>
              </a:rPr>
              <a:t>сигнализирования</a:t>
            </a:r>
            <a:r>
              <a:rPr lang="ru-RU" sz="1300" dirty="0" smtClean="0">
                <a:solidFill>
                  <a:prstClr val="black"/>
                </a:solidFill>
                <a:latin typeface="Caviar Dreams" panose="020B0402020204020504" pitchFamily="34" charset="0"/>
              </a:rPr>
              <a:t> </a:t>
            </a:r>
            <a:r>
              <a:rPr lang="ru-RU" sz="1300" dirty="0">
                <a:solidFill>
                  <a:prstClr val="black"/>
                </a:solidFill>
                <a:latin typeface="Caviar Dreams" panose="020B0402020204020504" pitchFamily="34" charset="0"/>
              </a:rPr>
              <a:t>о критических факторах и </a:t>
            </a:r>
            <a:r>
              <a:rPr lang="ru-RU" sz="1300" dirty="0" smtClean="0">
                <a:solidFill>
                  <a:prstClr val="black"/>
                </a:solidFill>
                <a:latin typeface="Caviar Dreams" panose="020B0402020204020504" pitchFamily="34" charset="0"/>
              </a:rPr>
              <a:t>ситуациях</a:t>
            </a:r>
            <a:r>
              <a:rPr lang="ru-RU" sz="1300" dirty="0">
                <a:solidFill>
                  <a:prstClr val="black"/>
                </a:solidFill>
                <a:latin typeface="Caviar Dreams" panose="020B0402020204020504" pitchFamily="34" charset="0"/>
              </a:rPr>
              <a:t>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994254" y="5522577"/>
            <a:ext cx="17695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5972B"/>
                </a:solidFill>
                <a:latin typeface="Caviar Dreams" panose="020B0402020204020504" pitchFamily="34" charset="0"/>
              </a:rPr>
              <a:t>ЗАКАЗЧИКИ: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994254" y="5868370"/>
            <a:ext cx="21220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ru-RU" sz="1200" dirty="0" smtClean="0">
                <a:solidFill>
                  <a:prstClr val="black"/>
                </a:solidFill>
                <a:latin typeface="Caviar Dreams" panose="020B0402020204020504" pitchFamily="34" charset="0"/>
              </a:rPr>
              <a:t>Контрольно-надзорные органы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>
                <a:solidFill>
                  <a:prstClr val="black"/>
                </a:solidFill>
                <a:latin typeface="Caviar Dreams" panose="020B0402020204020504" pitchFamily="34" charset="0"/>
              </a:rPr>
              <a:t>Бизнес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>
                <a:solidFill>
                  <a:prstClr val="black"/>
                </a:solidFill>
                <a:latin typeface="Caviar Dreams" panose="020B0402020204020504" pitchFamily="34" charset="0"/>
              </a:rPr>
              <a:t>Граждане</a:t>
            </a:r>
            <a:endParaRPr lang="ru-RU" sz="1200" dirty="0">
              <a:solidFill>
                <a:prstClr val="black"/>
              </a:solidFill>
              <a:latin typeface="Caviar Dreams" panose="020B04020202040205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51720" y="216955"/>
            <a:ext cx="5389021" cy="481753"/>
          </a:xfrm>
          <a:prstGeom prst="rect">
            <a:avLst/>
          </a:prstGeom>
          <a:noFill/>
        </p:spPr>
        <p:txBody>
          <a:bodyPr wrap="square" lIns="96094" tIns="48047" rIns="96094" bIns="48047" rtlCol="0">
            <a:spAutoFit/>
          </a:bodyPr>
          <a:lstStyle/>
          <a:p>
            <a:pPr algn="ctr"/>
            <a:r>
              <a:rPr lang="en-US" sz="2500" b="1" dirty="0">
                <a:solidFill>
                  <a:srgbClr val="00B0F0"/>
                </a:solidFill>
                <a:latin typeface="Caviar Dreams" panose="020B0402020204020504" pitchFamily="34" charset="0"/>
                <a:ea typeface="Roboto" pitchFamily="2" charset="0"/>
                <a:cs typeface="Arial" panose="020B0604020202020204" pitchFamily="34" charset="0"/>
              </a:rPr>
              <a:t>IoTEL – </a:t>
            </a:r>
            <a:r>
              <a:rPr lang="ru-RU" sz="2500" b="1" dirty="0" smtClean="0">
                <a:solidFill>
                  <a:srgbClr val="00B0F0"/>
                </a:solidFill>
                <a:latin typeface="Caviar Dreams" panose="020B0402020204020504" pitchFamily="34" charset="0"/>
                <a:ea typeface="Roboto" pitchFamily="2" charset="0"/>
                <a:cs typeface="Arial" panose="020B0604020202020204" pitchFamily="34" charset="0"/>
              </a:rPr>
              <a:t>Цифровой контроль</a:t>
            </a:r>
            <a:endParaRPr lang="en-US" sz="2800" b="1" dirty="0">
              <a:solidFill>
                <a:srgbClr val="00B0F0"/>
              </a:solidFill>
              <a:latin typeface="Caviar Dreams" panose="020B0402020204020504" pitchFamily="34" charset="0"/>
              <a:ea typeface="Roboto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6893" y="2798022"/>
            <a:ext cx="5569024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1F497D"/>
                </a:solidFill>
                <a:latin typeface="Caviar Dreams" panose="020B0402020204020504" pitchFamily="34" charset="0"/>
              </a:rPr>
              <a:t>ОПИСАНИЕ ПРОГРАММНОГО РЕШЕНИЯ</a:t>
            </a:r>
            <a:r>
              <a:rPr lang="ru-RU" sz="1400" b="1" dirty="0" smtClean="0">
                <a:solidFill>
                  <a:srgbClr val="1F497D"/>
                </a:solidFill>
                <a:latin typeface="Caviar Dreams" panose="020B0402020204020504" pitchFamily="34" charset="0"/>
              </a:rPr>
              <a:t>:</a:t>
            </a:r>
          </a:p>
          <a:p>
            <a:endParaRPr lang="ru-RU" sz="1400" b="1" dirty="0">
              <a:solidFill>
                <a:srgbClr val="1F497D"/>
              </a:solidFill>
              <a:latin typeface="Caviar Dreams" panose="020B0402020204020504" pitchFamily="34" charset="0"/>
            </a:endParaRPr>
          </a:p>
          <a:p>
            <a:pPr marL="342900" indent="-342900">
              <a:buAutoNum type="arabicPeriod"/>
            </a:pPr>
            <a:r>
              <a:rPr lang="ru-RU" sz="1400" dirty="0" smtClean="0">
                <a:latin typeface="Caviar Dreams" panose="020B0402020204020504" pitchFamily="34" charset="0"/>
              </a:rPr>
              <a:t>Удаленный сбор данных с аппаратных датчиков/контроллеров:</a:t>
            </a:r>
          </a:p>
          <a:p>
            <a:pPr marL="800100" lvl="1" indent="-342900">
              <a:buFont typeface="Arial" charset="0"/>
              <a:buChar char="•"/>
            </a:pPr>
            <a:r>
              <a:rPr lang="ru-RU" sz="1200" dirty="0" smtClean="0">
                <a:latin typeface="Caviar Dreams" panose="020B0402020204020504" pitchFamily="34" charset="0"/>
              </a:rPr>
              <a:t>Хранение, обработка и анализ истории показаний</a:t>
            </a:r>
          </a:p>
          <a:p>
            <a:pPr marL="800100" lvl="1" indent="-342900">
              <a:buFont typeface="Arial" charset="0"/>
              <a:buChar char="•"/>
            </a:pPr>
            <a:r>
              <a:rPr lang="ru-RU" sz="1200" dirty="0" smtClean="0">
                <a:latin typeface="Caviar Dreams" panose="020B0402020204020504" pitchFamily="34" charset="0"/>
              </a:rPr>
              <a:t>Обработка потока данных в режиме реального времени: генерация событий, уведомление ответственных о внештатных ситуациях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Caviar Dreams" panose="020B0402020204020504" pitchFamily="34" charset="0"/>
              </a:rPr>
              <a:t>Интеграция с текущими информационными системами:</a:t>
            </a:r>
          </a:p>
          <a:p>
            <a:pPr marL="800100" lvl="1" indent="-342900">
              <a:buFont typeface="Arial" charset="0"/>
              <a:buChar char="•"/>
            </a:pPr>
            <a:r>
              <a:rPr lang="ru-RU" sz="1200" dirty="0" smtClean="0">
                <a:latin typeface="Caviar Dreams" panose="020B0402020204020504" pitchFamily="34" charset="0"/>
              </a:rPr>
              <a:t>Предоставление данных о событиях на объектах мониторинга </a:t>
            </a:r>
          </a:p>
          <a:p>
            <a:pPr marL="800100" lvl="1" indent="-342900">
              <a:buFont typeface="Arial" charset="0"/>
              <a:buChar char="•"/>
            </a:pPr>
            <a:r>
              <a:rPr lang="ru-RU" sz="1200" dirty="0" smtClean="0">
                <a:latin typeface="Caviar Dreams" panose="020B0402020204020504" pitchFamily="34" charset="0"/>
              </a:rPr>
              <a:t>Инструменты контроля доступа к объектам инфраструктуры</a:t>
            </a:r>
          </a:p>
          <a:p>
            <a:pPr marL="800100" lvl="1" indent="-342900">
              <a:buFont typeface="Arial" charset="0"/>
              <a:buChar char="•"/>
            </a:pPr>
            <a:r>
              <a:rPr lang="ru-RU" sz="1200" dirty="0" smtClean="0">
                <a:latin typeface="Caviar Dreams" panose="020B0402020204020504" pitchFamily="34" charset="0"/>
              </a:rPr>
              <a:t>Интеграция с системами видеонаблюдения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Caviar Dreams" panose="020B0402020204020504" pitchFamily="34" charset="0"/>
              </a:rPr>
              <a:t>Разработка кастомизированных решений для автоматизации процессов управления безопасностью:</a:t>
            </a:r>
          </a:p>
          <a:p>
            <a:pPr marL="800100" lvl="1" indent="-342900">
              <a:buFont typeface="Arial" charset="0"/>
              <a:buChar char="•"/>
            </a:pPr>
            <a:r>
              <a:rPr lang="ru-RU" sz="1200" dirty="0" smtClean="0">
                <a:latin typeface="Caviar Dreams" panose="020B0402020204020504" pitchFamily="34" charset="0"/>
              </a:rPr>
              <a:t>Расписание технологического обслуживания объектов мониторинга </a:t>
            </a:r>
          </a:p>
          <a:p>
            <a:pPr marL="800100" lvl="1" indent="-342900">
              <a:buFont typeface="Arial" charset="0"/>
              <a:buChar char="•"/>
            </a:pPr>
            <a:r>
              <a:rPr lang="ru-RU" sz="1200" dirty="0" smtClean="0">
                <a:latin typeface="Caviar Dreams" panose="020B0402020204020504" pitchFamily="34" charset="0"/>
              </a:rPr>
              <a:t>Поиск и определение местоположения изделий строго учета </a:t>
            </a:r>
          </a:p>
          <a:p>
            <a:pPr marL="800100" lvl="1" indent="-342900">
              <a:buFont typeface="Arial" charset="0"/>
              <a:buChar char="•"/>
            </a:pPr>
            <a:r>
              <a:rPr lang="ru-RU" sz="1200" dirty="0" smtClean="0">
                <a:latin typeface="Caviar Dreams" panose="020B0402020204020504" pitchFamily="34" charset="0"/>
              </a:rPr>
              <a:t>Нанесение слоев с периметром мониторинга объектов на ГИС и уведомление ответственных лиц о покидании периметра</a:t>
            </a:r>
          </a:p>
          <a:p>
            <a:pPr marL="800100" lvl="1" indent="-342900">
              <a:buFont typeface="Arial" charset="0"/>
              <a:buChar char="•"/>
            </a:pPr>
            <a:endParaRPr lang="ru-RU" sz="1200" dirty="0" smtClean="0">
              <a:latin typeface="Caviar Dreams" panose="020B0402020204020504" pitchFamily="34" charset="0"/>
            </a:endParaRPr>
          </a:p>
          <a:p>
            <a:pPr marL="800100" lvl="1" indent="-342900">
              <a:buFont typeface="Arial" charset="0"/>
              <a:buChar char="•"/>
            </a:pPr>
            <a:endParaRPr lang="ru-RU" sz="1200" dirty="0">
              <a:latin typeface="Caviar Dreams" panose="020B04020202040205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64703"/>
            <a:ext cx="936103" cy="38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62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http://dl3.joxi.net/drive/2017/08/15/0023/2852/1534756/56/2989c2ddb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9"/>
          <a:stretch/>
        </p:blipFill>
        <p:spPr bwMode="auto">
          <a:xfrm>
            <a:off x="39211" y="88956"/>
            <a:ext cx="8925277" cy="73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051720" y="216955"/>
            <a:ext cx="5389021" cy="481753"/>
          </a:xfrm>
          <a:prstGeom prst="rect">
            <a:avLst/>
          </a:prstGeom>
          <a:noFill/>
        </p:spPr>
        <p:txBody>
          <a:bodyPr wrap="square" lIns="96094" tIns="48047" rIns="96094" bIns="48047" rtlCol="0">
            <a:spAutoFit/>
          </a:bodyPr>
          <a:lstStyle/>
          <a:p>
            <a:pPr algn="ctr"/>
            <a:r>
              <a:rPr lang="en-US" sz="2500" b="1" dirty="0">
                <a:solidFill>
                  <a:srgbClr val="00B0F0"/>
                </a:solidFill>
                <a:latin typeface="Caviar Dreams" panose="020B0402020204020504" pitchFamily="34" charset="0"/>
                <a:ea typeface="Roboto" pitchFamily="2" charset="0"/>
                <a:cs typeface="Arial" panose="020B0604020202020204" pitchFamily="34" charset="0"/>
              </a:rPr>
              <a:t>IoTEL – </a:t>
            </a:r>
            <a:r>
              <a:rPr lang="ru-RU" sz="2500" b="1" dirty="0" smtClean="0">
                <a:solidFill>
                  <a:srgbClr val="00B0F0"/>
                </a:solidFill>
                <a:latin typeface="Caviar Dreams" panose="020B0402020204020504" pitchFamily="34" charset="0"/>
                <a:ea typeface="Roboto" pitchFamily="2" charset="0"/>
                <a:cs typeface="Arial" panose="020B0604020202020204" pitchFamily="34" charset="0"/>
              </a:rPr>
              <a:t>ЖКХ</a:t>
            </a:r>
            <a:endParaRPr lang="en-US" sz="2800" b="1" dirty="0">
              <a:solidFill>
                <a:srgbClr val="00B0F0"/>
              </a:solidFill>
              <a:latin typeface="Caviar Dreams" panose="020B0402020204020504" pitchFamily="34" charset="0"/>
              <a:ea typeface="Roboto" pitchFamily="2" charset="0"/>
            </a:endParaRPr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0" y="3344"/>
            <a:ext cx="79998" cy="908979"/>
          </a:xfrm>
          <a:prstGeom prst="rect">
            <a:avLst/>
          </a:prstGeom>
          <a:solidFill>
            <a:srgbClr val="00A6EB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6094" tIns="48047" rIns="96094" bIns="48047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89191" y="820361"/>
            <a:ext cx="2257971" cy="6031292"/>
          </a:xfrm>
          <a:prstGeom prst="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 dirty="0">
              <a:solidFill>
                <a:schemeClr val="tx1"/>
              </a:solidFill>
              <a:latin typeface="Caviar Dreams" panose="020B04020202040205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58036" y="1052736"/>
            <a:ext cx="25202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5972B"/>
                </a:solidFill>
                <a:latin typeface="Caviar Dreams" panose="020B0402020204020504" pitchFamily="34" charset="0"/>
              </a:rPr>
              <a:t>РЕЗУЛЬТАТЫ</a:t>
            </a:r>
            <a:r>
              <a:rPr lang="ru-RU" b="1" dirty="0" smtClean="0">
                <a:solidFill>
                  <a:srgbClr val="F5972B"/>
                </a:solidFill>
                <a:latin typeface="Caviar Dreams" panose="020B0402020204020504" pitchFamily="34" charset="0"/>
              </a:rPr>
              <a:t>:</a:t>
            </a:r>
            <a:endParaRPr lang="ru-RU" b="1" dirty="0">
              <a:solidFill>
                <a:srgbClr val="F5972B"/>
              </a:solidFill>
              <a:latin typeface="Caviar Dreams" panose="020B04020202040205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06434" y="1600051"/>
            <a:ext cx="2664296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05750" indent="-285750">
              <a:buFont typeface="Wingdings" panose="05000000000000000000" pitchFamily="2" charset="2"/>
              <a:buChar char="ü"/>
            </a:pPr>
            <a:r>
              <a:rPr lang="ru-RU" sz="1300" dirty="0">
                <a:latin typeface="Caviar Dreams" panose="020B0402020204020504" pitchFamily="34" charset="0"/>
              </a:rPr>
              <a:t>Оптимизация затрат на персонал </a:t>
            </a:r>
          </a:p>
          <a:p>
            <a:pPr marL="1005750" indent="-285750">
              <a:buFont typeface="Wingdings" panose="05000000000000000000" pitchFamily="2" charset="2"/>
              <a:buChar char="ü"/>
            </a:pPr>
            <a:endParaRPr lang="ru-RU" sz="1300" dirty="0">
              <a:latin typeface="Caviar Dreams" panose="020B0402020204020504" pitchFamily="34" charset="0"/>
            </a:endParaRPr>
          </a:p>
          <a:p>
            <a:pPr marL="1005750" indent="-285750">
              <a:buFont typeface="Wingdings" panose="05000000000000000000" pitchFamily="2" charset="2"/>
              <a:buChar char="ü"/>
            </a:pPr>
            <a:r>
              <a:rPr lang="ru-RU" sz="1300" dirty="0">
                <a:latin typeface="Caviar Dreams" panose="020B0402020204020504" pitchFamily="34" charset="0"/>
              </a:rPr>
              <a:t>Повышение лояльности жильцов</a:t>
            </a:r>
          </a:p>
          <a:p>
            <a:pPr marL="1005750" indent="-285750">
              <a:buFont typeface="Wingdings" panose="05000000000000000000" pitchFamily="2" charset="2"/>
              <a:buChar char="ü"/>
            </a:pPr>
            <a:endParaRPr lang="ru-RU" sz="1300" dirty="0">
              <a:latin typeface="Caviar Dreams" panose="020B0402020204020504" pitchFamily="34" charset="0"/>
            </a:endParaRPr>
          </a:p>
          <a:p>
            <a:pPr marL="1005750" indent="-285750">
              <a:buFont typeface="Wingdings" panose="05000000000000000000" pitchFamily="2" charset="2"/>
              <a:buChar char="ü"/>
            </a:pPr>
            <a:r>
              <a:rPr lang="ru-RU" sz="1300" dirty="0">
                <a:latin typeface="Caviar Dreams" panose="020B0402020204020504" pitchFamily="34" charset="0"/>
              </a:rPr>
              <a:t>Сокращение потерь ресурса </a:t>
            </a:r>
            <a:r>
              <a:rPr lang="ru-RU" sz="1300" dirty="0" smtClean="0">
                <a:latin typeface="Caviar Dreams" panose="020B0402020204020504" pitchFamily="34" charset="0"/>
              </a:rPr>
              <a:t/>
            </a:r>
            <a:br>
              <a:rPr lang="ru-RU" sz="1300" dirty="0" smtClean="0">
                <a:latin typeface="Caviar Dreams" panose="020B0402020204020504" pitchFamily="34" charset="0"/>
              </a:rPr>
            </a:br>
            <a:r>
              <a:rPr lang="ru-RU" sz="1300" dirty="0" smtClean="0">
                <a:latin typeface="Caviar Dreams" panose="020B0402020204020504" pitchFamily="34" charset="0"/>
              </a:rPr>
              <a:t>и </a:t>
            </a:r>
            <a:r>
              <a:rPr lang="ru-RU" sz="1300" dirty="0">
                <a:latin typeface="Caviar Dreams" panose="020B0402020204020504" pitchFamily="34" charset="0"/>
              </a:rPr>
              <a:t>расходов на устранение аварий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66975" y="4905473"/>
            <a:ext cx="17023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ru-RU" sz="1200" dirty="0" smtClean="0">
                <a:latin typeface="Caviar Dreams" panose="020B0402020204020504" pitchFamily="34" charset="0"/>
              </a:rPr>
              <a:t>Органы исполнительной власти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>
                <a:latin typeface="Caviar Dreams" panose="020B0402020204020504" pitchFamily="34" charset="0"/>
              </a:rPr>
              <a:t>Управляющие компании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>
                <a:latin typeface="Caviar Dreams" panose="020B0402020204020504" pitchFamily="34" charset="0"/>
              </a:rPr>
              <a:t>ТСЖ</a:t>
            </a:r>
            <a:endParaRPr lang="ru-RU" sz="1200" dirty="0">
              <a:latin typeface="Caviar Dreams" panose="020B04020202040205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20272" y="4437112"/>
            <a:ext cx="17466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5972B"/>
                </a:solidFill>
                <a:latin typeface="Caviar Dreams" panose="020B0402020204020504" pitchFamily="34" charset="0"/>
              </a:rPr>
              <a:t>ЗАКАЗЧИКИ: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5079" y="1048376"/>
            <a:ext cx="542488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2"/>
                </a:solidFill>
                <a:latin typeface="Caviar Dreams" panose="020B0402020204020504" pitchFamily="34" charset="0"/>
              </a:rPr>
              <a:t>РЕШАЕМЫЕ ЗАДАЧИ В ОБЛАСТИ ЖКХ:</a:t>
            </a:r>
          </a:p>
          <a:p>
            <a:endParaRPr lang="ru-RU" sz="1400" b="1" dirty="0" smtClean="0">
              <a:latin typeface="Caviar Dreams" panose="020B0402020204020504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ru-RU" sz="1400" dirty="0">
                <a:latin typeface="Caviar Dreams" panose="020B0402020204020504" pitchFamily="34" charset="0"/>
              </a:rPr>
              <a:t>Удаленный сбор показаний с приборов учета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400" dirty="0">
                <a:latin typeface="Caviar Dreams" panose="020B0402020204020504" pitchFamily="34" charset="0"/>
              </a:rPr>
              <a:t>Подготовка статистической и периодической отчетности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400" dirty="0">
                <a:latin typeface="Caviar Dreams" panose="020B0402020204020504" pitchFamily="34" charset="0"/>
              </a:rPr>
              <a:t>Централизованный контроль параметров на объектов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400" dirty="0">
                <a:latin typeface="Caviar Dreams" panose="020B0402020204020504" pitchFamily="34" charset="0"/>
              </a:rPr>
              <a:t>Аналитика поведения оборудования</a:t>
            </a:r>
            <a:endParaRPr lang="en-US" sz="1400" dirty="0">
              <a:latin typeface="Caviar Dreams" panose="020B04020202040205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5079" y="2611354"/>
            <a:ext cx="617135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2"/>
                </a:solidFill>
                <a:latin typeface="Caviar Dreams" panose="020B0402020204020504" pitchFamily="34" charset="0"/>
              </a:rPr>
              <a:t>ОПИСАНИЕ АППАРАТНОГО РЕШЕНИЯ:</a:t>
            </a:r>
          </a:p>
          <a:p>
            <a:endParaRPr lang="ru-RU" sz="1400" b="1" dirty="0" smtClean="0">
              <a:latin typeface="Caviar Dreams" panose="020B04020202040205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Caviar Dreams" panose="020B0402020204020504" pitchFamily="34" charset="0"/>
              </a:rPr>
              <a:t>Установка </a:t>
            </a:r>
            <a:r>
              <a:rPr lang="en-US" sz="1400" dirty="0" smtClean="0">
                <a:latin typeface="Caviar Dreams" panose="020B0402020204020504" pitchFamily="34" charset="0"/>
              </a:rPr>
              <a:t>LPWan </a:t>
            </a:r>
            <a:r>
              <a:rPr lang="ru-RU" sz="1400" dirty="0" smtClean="0">
                <a:latin typeface="Caviar Dreams" panose="020B0402020204020504" pitchFamily="34" charset="0"/>
              </a:rPr>
              <a:t>передающих устройств на приборы учета:</a:t>
            </a:r>
          </a:p>
          <a:p>
            <a:pPr marL="800100" lvl="1" indent="-342900">
              <a:buFont typeface="Arial" charset="0"/>
              <a:buChar char="•"/>
            </a:pPr>
            <a:r>
              <a:rPr lang="ru-RU" sz="1200" dirty="0" smtClean="0">
                <a:latin typeface="Caviar Dreams" panose="020B0402020204020504" pitchFamily="34" charset="0"/>
              </a:rPr>
              <a:t>Удаленный сбор показаний </a:t>
            </a:r>
          </a:p>
          <a:p>
            <a:pPr marL="800100" lvl="1" indent="-342900">
              <a:buFont typeface="Arial" charset="0"/>
              <a:buChar char="•"/>
            </a:pPr>
            <a:r>
              <a:rPr lang="ru-RU" sz="1200" dirty="0" smtClean="0">
                <a:latin typeface="Caviar Dreams" panose="020B0402020204020504" pitchFamily="34" charset="0"/>
              </a:rPr>
              <a:t>Контроль за потреблением/утечками энергии в сетях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Caviar Dreams" panose="020B0402020204020504" pitchFamily="34" charset="0"/>
              </a:rPr>
              <a:t>Установка управляющих контролеров удаленного управления:</a:t>
            </a:r>
          </a:p>
          <a:p>
            <a:pPr marL="800100" lvl="1" indent="-342900">
              <a:buFont typeface="Arial" charset="0"/>
              <a:buChar char="•"/>
            </a:pPr>
            <a:r>
              <a:rPr lang="ru-RU" sz="1200" dirty="0" smtClean="0">
                <a:latin typeface="Caviar Dreams" panose="020B0402020204020504" pitchFamily="34" charset="0"/>
              </a:rPr>
              <a:t>Удаленное Вкл/выкл</a:t>
            </a:r>
            <a:r>
              <a:rPr lang="ru-RU" sz="1200" dirty="0">
                <a:latin typeface="Caviar Dreams" panose="020B0402020204020504" pitchFamily="34" charset="0"/>
              </a:rPr>
              <a:t> </a:t>
            </a:r>
            <a:r>
              <a:rPr lang="ru-RU" sz="1200" dirty="0" smtClean="0">
                <a:latin typeface="Caviar Dreams" panose="020B0402020204020504" pitchFamily="34" charset="0"/>
              </a:rPr>
              <a:t>или частичного ограничения для должников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691" y="4443509"/>
            <a:ext cx="3043903" cy="17312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1828" y="4348597"/>
            <a:ext cx="3042284" cy="176997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19352" y="6192586"/>
            <a:ext cx="248657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50" dirty="0" smtClean="0">
                <a:latin typeface="Caviar Dreams" panose="020B0402020204020504" pitchFamily="34" charset="0"/>
              </a:rPr>
              <a:t>Пример интерфейса отображения </a:t>
            </a:r>
            <a:br>
              <a:rPr lang="ru-RU" sz="1050" dirty="0" smtClean="0">
                <a:latin typeface="Caviar Dreams" panose="020B0402020204020504" pitchFamily="34" charset="0"/>
              </a:rPr>
            </a:br>
            <a:r>
              <a:rPr lang="ru-RU" sz="1050" dirty="0" smtClean="0">
                <a:latin typeface="Caviar Dreams" panose="020B0402020204020504" pitchFamily="34" charset="0"/>
              </a:rPr>
              <a:t>объектов в ГИС системы</a:t>
            </a:r>
            <a:endParaRPr lang="ru-RU" sz="1050" dirty="0">
              <a:latin typeface="Caviar Dreams" panose="020B04020202040205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74132" y="6192586"/>
            <a:ext cx="157767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1050">
                <a:latin typeface="Caviar Dreams" panose="020B0402020204020504" pitchFamily="34" charset="0"/>
              </a:defRPr>
            </a:lvl1pPr>
          </a:lstStyle>
          <a:p>
            <a:r>
              <a:rPr lang="ru-RU" dirty="0"/>
              <a:t>Пример интерфейса </a:t>
            </a:r>
          </a:p>
          <a:p>
            <a:r>
              <a:rPr lang="ru-RU" dirty="0"/>
              <a:t>журнала событий 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64703"/>
            <a:ext cx="936103" cy="38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92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http://dl3.joxi.net/drive/2017/08/15/0023/2852/1534756/56/2989c2ddb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9"/>
          <a:stretch/>
        </p:blipFill>
        <p:spPr bwMode="auto">
          <a:xfrm>
            <a:off x="39211" y="88956"/>
            <a:ext cx="8925277" cy="73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051720" y="216955"/>
            <a:ext cx="5389021" cy="481753"/>
          </a:xfrm>
          <a:prstGeom prst="rect">
            <a:avLst/>
          </a:prstGeom>
          <a:noFill/>
        </p:spPr>
        <p:txBody>
          <a:bodyPr wrap="square" lIns="96094" tIns="48047" rIns="96094" bIns="48047" rtlCol="0">
            <a:spAutoFit/>
          </a:bodyPr>
          <a:lstStyle/>
          <a:p>
            <a:pPr algn="ctr"/>
            <a:r>
              <a:rPr lang="en-US" sz="2500" b="1" dirty="0">
                <a:solidFill>
                  <a:srgbClr val="00B0F0"/>
                </a:solidFill>
                <a:latin typeface="Caviar Dreams" panose="020B0402020204020504" pitchFamily="34" charset="0"/>
                <a:ea typeface="Roboto" pitchFamily="2" charset="0"/>
                <a:cs typeface="Arial" panose="020B0604020202020204" pitchFamily="34" charset="0"/>
              </a:rPr>
              <a:t>IoTEL – </a:t>
            </a:r>
            <a:r>
              <a:rPr lang="ru-RU" sz="2500" b="1" dirty="0">
                <a:solidFill>
                  <a:srgbClr val="00B0F0"/>
                </a:solidFill>
                <a:latin typeface="Caviar Dreams" panose="020B0402020204020504" pitchFamily="34" charset="0"/>
                <a:ea typeface="Roboto" pitchFamily="2" charset="0"/>
                <a:cs typeface="Arial" panose="020B0604020202020204" pitchFamily="34" charset="0"/>
              </a:rPr>
              <a:t>Энергоэффективность</a:t>
            </a:r>
            <a:endParaRPr lang="en-US" sz="2800" b="1" dirty="0">
              <a:solidFill>
                <a:srgbClr val="00B0F0"/>
              </a:solidFill>
              <a:latin typeface="Caviar Dreams" panose="020B0402020204020504" pitchFamily="34" charset="0"/>
              <a:ea typeface="Roboto" pitchFamily="2" charset="0"/>
            </a:endParaRPr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0" y="3344"/>
            <a:ext cx="79998" cy="908979"/>
          </a:xfrm>
          <a:prstGeom prst="rect">
            <a:avLst/>
          </a:prstGeom>
          <a:solidFill>
            <a:srgbClr val="00A6EB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6094" tIns="48047" rIns="96094" bIns="48047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55978" y="1124744"/>
            <a:ext cx="4410515" cy="52864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720000"/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2" name="Изображение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2421" y="1248987"/>
            <a:ext cx="4152894" cy="2602729"/>
          </a:xfrm>
          <a:prstGeom prst="rect">
            <a:avLst/>
          </a:prstGeom>
        </p:spPr>
      </p:pic>
      <p:pic>
        <p:nvPicPr>
          <p:cNvPr id="13" name="Изображение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1724" y="4125803"/>
            <a:ext cx="4128006" cy="219327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472556" y="3800073"/>
            <a:ext cx="4257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Caviar Dreams" panose="020B0402020204020504" pitchFamily="34" charset="0"/>
              </a:rPr>
              <a:t>Пример интерфейса автоматизации вкл/выкл обогрева</a:t>
            </a:r>
            <a:endParaRPr lang="ru-RU" sz="1200" dirty="0">
              <a:latin typeface="Caviar Dreams" panose="020B04020202040205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31582" y="6017493"/>
            <a:ext cx="42498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Caviar Dreams" panose="020B0402020204020504" pitchFamily="34" charset="0"/>
              </a:rPr>
              <a:t>Пример интерфейса настройки суточного расписания</a:t>
            </a:r>
            <a:endParaRPr lang="ru-RU" sz="1200" dirty="0">
              <a:latin typeface="Caviar Dreams" panose="020B04020202040205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2411" y="1117344"/>
            <a:ext cx="3869598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2"/>
                </a:solidFill>
                <a:latin typeface="Caviar Dreams" panose="020B0402020204020504" pitchFamily="34" charset="0"/>
              </a:rPr>
              <a:t>ОПИСАНИЕ ПРОГРАММНОГО РЕШЕНИЯ:</a:t>
            </a:r>
          </a:p>
          <a:p>
            <a:endParaRPr lang="ru-RU" sz="1400" b="1" dirty="0" smtClean="0">
              <a:latin typeface="Caviar Dreams" panose="020B0402020204020504" pitchFamily="34" charset="0"/>
            </a:endParaRPr>
          </a:p>
          <a:p>
            <a:pPr marL="342900" indent="-342900">
              <a:buAutoNum type="arabicPeriod"/>
            </a:pPr>
            <a:r>
              <a:rPr lang="ru-RU" sz="1400" dirty="0" smtClean="0">
                <a:latin typeface="Caviar Dreams" panose="020B0402020204020504" pitchFamily="34" charset="0"/>
              </a:rPr>
              <a:t>Удаленный сбор данных с аппаратных датчиков/контроллеров:</a:t>
            </a:r>
          </a:p>
          <a:p>
            <a:pPr marL="800100" lvl="1" indent="-342900">
              <a:buFont typeface="Arial" charset="0"/>
              <a:buChar char="•"/>
            </a:pPr>
            <a:r>
              <a:rPr lang="ru-RU" sz="1200" dirty="0" smtClean="0">
                <a:latin typeface="Caviar Dreams" panose="020B0402020204020504" pitchFamily="34" charset="0"/>
              </a:rPr>
              <a:t>Хранение, обработка и анализ истории показаний</a:t>
            </a:r>
          </a:p>
          <a:p>
            <a:pPr marL="800100" lvl="1" indent="-342900">
              <a:buFont typeface="Arial" charset="0"/>
              <a:buChar char="•"/>
            </a:pPr>
            <a:r>
              <a:rPr lang="ru-RU" sz="1200" dirty="0" smtClean="0">
                <a:latin typeface="Caviar Dreams" panose="020B0402020204020504" pitchFamily="34" charset="0"/>
              </a:rPr>
              <a:t>Обработка потока данных в режиме реального времени: генерация событий, уведомление ответственных о внештатных ситуациях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Caviar Dreams" panose="020B0402020204020504" pitchFamily="34" charset="0"/>
              </a:rPr>
              <a:t>Интеграция с текущими информационными системами:</a:t>
            </a:r>
          </a:p>
          <a:p>
            <a:pPr marL="800100" lvl="1" indent="-342900">
              <a:buFont typeface="Arial" charset="0"/>
              <a:buChar char="•"/>
            </a:pPr>
            <a:r>
              <a:rPr lang="ru-RU" sz="1200" dirty="0" smtClean="0">
                <a:latin typeface="Caviar Dreams" panose="020B0402020204020504" pitchFamily="34" charset="0"/>
              </a:rPr>
              <a:t>Предоставление данных о состоянии объектов инфраструктуры </a:t>
            </a:r>
          </a:p>
          <a:p>
            <a:pPr marL="800100" lvl="1" indent="-342900">
              <a:buFont typeface="Arial" charset="0"/>
              <a:buChar char="•"/>
            </a:pPr>
            <a:r>
              <a:rPr lang="ru-RU" sz="1200" dirty="0" smtClean="0">
                <a:latin typeface="Caviar Dreams" panose="020B0402020204020504" pitchFamily="34" charset="0"/>
              </a:rPr>
              <a:t>Инструменты контроля/управления за объектами инфраструктуры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Caviar Dreams" panose="020B0402020204020504" pitchFamily="34" charset="0"/>
              </a:rPr>
              <a:t>Разработка кастомизированных решений для автоматизации процессов управления энергоэффективностью:</a:t>
            </a:r>
          </a:p>
          <a:p>
            <a:pPr marL="800100" lvl="1" indent="-342900">
              <a:buFont typeface="Arial" charset="0"/>
              <a:buChar char="•"/>
            </a:pPr>
            <a:r>
              <a:rPr lang="ru-RU" sz="1200" dirty="0" smtClean="0">
                <a:latin typeface="Caviar Dreams" panose="020B0402020204020504" pitchFamily="34" charset="0"/>
              </a:rPr>
              <a:t>Расписание вкл/выкл систем электроосвещения </a:t>
            </a:r>
          </a:p>
          <a:p>
            <a:pPr marL="800100" lvl="1" indent="-342900">
              <a:buFont typeface="Arial" charset="0"/>
              <a:buChar char="•"/>
            </a:pPr>
            <a:r>
              <a:rPr lang="ru-RU" sz="1200" dirty="0" smtClean="0">
                <a:latin typeface="Caviar Dreams" panose="020B0402020204020504" pitchFamily="34" charset="0"/>
              </a:rPr>
              <a:t>Использование инструментов</a:t>
            </a:r>
            <a:r>
              <a:rPr lang="en-US" sz="1200" dirty="0" smtClean="0">
                <a:latin typeface="Caviar Dreams" panose="020B0402020204020504" pitchFamily="34" charset="0"/>
              </a:rPr>
              <a:t> “Machine learning” </a:t>
            </a:r>
            <a:r>
              <a:rPr lang="ru-RU" sz="1200" dirty="0" smtClean="0">
                <a:latin typeface="Caviar Dreams" panose="020B0402020204020504" pitchFamily="34" charset="0"/>
              </a:rPr>
              <a:t>для автоматизации систем обогрева </a:t>
            </a:r>
          </a:p>
          <a:p>
            <a:pPr marL="800100" lvl="1" indent="-342900">
              <a:buFont typeface="Arial" charset="0"/>
              <a:buChar char="•"/>
            </a:pPr>
            <a:r>
              <a:rPr lang="ru-RU" sz="1200" dirty="0" smtClean="0">
                <a:latin typeface="Caviar Dreams" panose="020B0402020204020504" pitchFamily="34" charset="0"/>
              </a:rPr>
              <a:t>Аналитические отчеты по расходам электроэнергии на объектах инфраструктуры</a:t>
            </a:r>
          </a:p>
          <a:p>
            <a:pPr marL="800100" lvl="1" indent="-342900">
              <a:buFont typeface="Arial" charset="0"/>
              <a:buChar char="•"/>
            </a:pPr>
            <a:endParaRPr lang="ru-RU" sz="1200" dirty="0" smtClean="0">
              <a:latin typeface="Caviar Dreams" panose="020B0402020204020504" pitchFamily="34" charset="0"/>
            </a:endParaRPr>
          </a:p>
          <a:p>
            <a:pPr marL="800100" lvl="1" indent="-342900">
              <a:buFont typeface="Arial" charset="0"/>
              <a:buChar char="•"/>
            </a:pPr>
            <a:endParaRPr lang="ru-RU" sz="1200" dirty="0">
              <a:latin typeface="Caviar Dreams" panose="020B04020202040205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64703"/>
            <a:ext cx="936103" cy="38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82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564904"/>
            <a:ext cx="9144000" cy="2088232"/>
          </a:xfrm>
          <a:prstGeom prst="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8" name="TextShape 1"/>
          <p:cNvSpPr txBox="1"/>
          <p:nvPr/>
        </p:nvSpPr>
        <p:spPr>
          <a:xfrm rot="16200000">
            <a:off x="-629640" y="1530360"/>
            <a:ext cx="1439640" cy="179640"/>
          </a:xfrm>
          <a:prstGeom prst="rect">
            <a:avLst/>
          </a:prstGeom>
        </p:spPr>
        <p:txBody>
          <a:bodyPr lIns="45720" tIns="91440" rIns="45720" bIns="91440" anchor="ctr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39" name="TextShape 2"/>
          <p:cNvSpPr txBox="1"/>
          <p:nvPr/>
        </p:nvSpPr>
        <p:spPr>
          <a:xfrm>
            <a:off x="1529652" y="3933056"/>
            <a:ext cx="6084696" cy="648072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Caviar Dreams" panose="020B0402020204020504" pitchFamily="34" charset="0"/>
              </a:rPr>
              <a:t>Краткое описание структуры рынка и его экосистемы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58261"/>
            <a:ext cx="2468563" cy="351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9"/>
          <p:cNvGrpSpPr/>
          <p:nvPr/>
        </p:nvGrpSpPr>
        <p:grpSpPr>
          <a:xfrm>
            <a:off x="326732" y="116632"/>
            <a:ext cx="668363" cy="681948"/>
            <a:chOff x="9697987" y="3645024"/>
            <a:chExt cx="810114" cy="648072"/>
          </a:xfrm>
        </p:grpSpPr>
        <p:sp>
          <p:nvSpPr>
            <p:cNvPr id="6" name="Isosceles Triangle 10"/>
            <p:cNvSpPr/>
            <p:nvPr/>
          </p:nvSpPr>
          <p:spPr>
            <a:xfrm>
              <a:off x="9900515" y="3645024"/>
              <a:ext cx="405057" cy="324036"/>
            </a:xfrm>
            <a:prstGeom prst="triangle">
              <a:avLst/>
            </a:prstGeom>
            <a:noFill/>
            <a:ln w="6350">
              <a:solidFill>
                <a:srgbClr val="FFCB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60943"/>
              <a:endParaRPr lang="en-GB" sz="400">
                <a:solidFill>
                  <a:srgbClr val="FFFFFF"/>
                </a:solidFill>
              </a:endParaRPr>
            </a:p>
          </p:txBody>
        </p:sp>
        <p:sp>
          <p:nvSpPr>
            <p:cNvPr id="7" name="Isosceles Triangle 11"/>
            <p:cNvSpPr/>
            <p:nvPr/>
          </p:nvSpPr>
          <p:spPr>
            <a:xfrm>
              <a:off x="9697987" y="3969060"/>
              <a:ext cx="405057" cy="324036"/>
            </a:xfrm>
            <a:prstGeom prst="triangle">
              <a:avLst/>
            </a:prstGeom>
            <a:noFill/>
            <a:ln w="6350">
              <a:solidFill>
                <a:srgbClr val="ED1C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60943"/>
              <a:endParaRPr lang="en-GB" sz="400">
                <a:solidFill>
                  <a:srgbClr val="FFFFFF"/>
                </a:solidFill>
              </a:endParaRPr>
            </a:p>
          </p:txBody>
        </p:sp>
        <p:sp>
          <p:nvSpPr>
            <p:cNvPr id="8" name="Isosceles Triangle 12"/>
            <p:cNvSpPr/>
            <p:nvPr/>
          </p:nvSpPr>
          <p:spPr>
            <a:xfrm>
              <a:off x="10103044" y="3969060"/>
              <a:ext cx="405057" cy="324036"/>
            </a:xfrm>
            <a:prstGeom prst="triangle">
              <a:avLst/>
            </a:prstGeom>
            <a:noFill/>
            <a:ln w="6350">
              <a:solidFill>
                <a:srgbClr val="F794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60943"/>
              <a:endParaRPr lang="en-GB" sz="400">
                <a:solidFill>
                  <a:srgbClr val="FFFFFF"/>
                </a:solidFill>
              </a:endParaRPr>
            </a:p>
          </p:txBody>
        </p:sp>
        <p:sp>
          <p:nvSpPr>
            <p:cNvPr id="9" name="Isosceles Triangle 18"/>
            <p:cNvSpPr/>
            <p:nvPr/>
          </p:nvSpPr>
          <p:spPr>
            <a:xfrm rot="10800000">
              <a:off x="9900515" y="3969060"/>
              <a:ext cx="405771" cy="324036"/>
            </a:xfrm>
            <a:prstGeom prst="triangle">
              <a:avLst/>
            </a:prstGeom>
            <a:solidFill>
              <a:srgbClr val="009FDA"/>
            </a:solidFill>
            <a:ln w="6350">
              <a:solidFill>
                <a:srgbClr val="009F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60943"/>
              <a:endParaRPr lang="en-GB" sz="400">
                <a:solidFill>
                  <a:srgbClr val="FFFFFF"/>
                </a:solidFill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3121122" y="3378187"/>
            <a:ext cx="29017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9EE0"/>
                </a:solidFill>
                <a:latin typeface="Caviar Dreams" panose="020B0402020204020504" pitchFamily="34" charset="0"/>
              </a:rPr>
              <a:t>РЫНОК </a:t>
            </a:r>
            <a:r>
              <a:rPr lang="en-US" sz="2400" b="1" dirty="0" err="1" smtClean="0">
                <a:solidFill>
                  <a:srgbClr val="009EE0"/>
                </a:solidFill>
                <a:latin typeface="Caviar Dreams" panose="020B0402020204020504" pitchFamily="34" charset="0"/>
              </a:rPr>
              <a:t>IIoT</a:t>
            </a:r>
            <a:r>
              <a:rPr lang="ru-RU" sz="2400" b="1" dirty="0" smtClean="0">
                <a:solidFill>
                  <a:srgbClr val="009EE0"/>
                </a:solidFill>
                <a:latin typeface="Caviar Dreams" panose="020B0402020204020504" pitchFamily="34" charset="0"/>
              </a:rPr>
              <a:t> </a:t>
            </a:r>
            <a:r>
              <a:rPr lang="ru-RU" sz="2400" b="1" dirty="0">
                <a:solidFill>
                  <a:srgbClr val="009EE0"/>
                </a:solidFill>
                <a:latin typeface="Caviar Dreams" panose="020B0402020204020504" pitchFamily="34" charset="0"/>
              </a:rPr>
              <a:t>и </a:t>
            </a:r>
            <a:r>
              <a:rPr lang="en-US" sz="2400" b="1" dirty="0" err="1" smtClean="0">
                <a:solidFill>
                  <a:srgbClr val="009EE0"/>
                </a:solidFill>
                <a:latin typeface="Caviar Dreams" panose="020B0402020204020504" pitchFamily="34" charset="0"/>
              </a:rPr>
              <a:t>CIoT</a:t>
            </a:r>
            <a:r>
              <a:rPr lang="ru-RU" sz="2400" b="1" dirty="0" smtClean="0">
                <a:solidFill>
                  <a:srgbClr val="009EE0"/>
                </a:solidFill>
                <a:latin typeface="Caviar Dreams" panose="020B0402020204020504" pitchFamily="34" charset="0"/>
              </a:rPr>
              <a:t> </a:t>
            </a:r>
            <a:endParaRPr lang="en-US" sz="2400" b="1" dirty="0" smtClean="0">
              <a:solidFill>
                <a:srgbClr val="009EE0"/>
              </a:solidFill>
              <a:latin typeface="Caviar Dreams" panose="020B04020202040205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391" y="267888"/>
            <a:ext cx="1388847" cy="57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74029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http://dl3.joxi.net/drive/2017/08/15/0023/2852/1534756/56/2989c2ddb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9"/>
          <a:stretch/>
        </p:blipFill>
        <p:spPr bwMode="auto">
          <a:xfrm>
            <a:off x="39211" y="88956"/>
            <a:ext cx="8925277" cy="73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051720" y="216955"/>
            <a:ext cx="5389021" cy="481753"/>
          </a:xfrm>
          <a:prstGeom prst="rect">
            <a:avLst/>
          </a:prstGeom>
          <a:noFill/>
        </p:spPr>
        <p:txBody>
          <a:bodyPr wrap="square" lIns="96094" tIns="48047" rIns="96094" bIns="48047" rtlCol="0">
            <a:spAutoFit/>
          </a:bodyPr>
          <a:lstStyle/>
          <a:p>
            <a:pPr algn="ctr"/>
            <a:r>
              <a:rPr lang="en-US" sz="2500" b="1" dirty="0">
                <a:solidFill>
                  <a:srgbClr val="00B0F0"/>
                </a:solidFill>
                <a:latin typeface="Caviar Dreams" panose="020B0402020204020504" pitchFamily="34" charset="0"/>
                <a:ea typeface="Roboto" pitchFamily="2" charset="0"/>
                <a:cs typeface="Arial" panose="020B0604020202020204" pitchFamily="34" charset="0"/>
              </a:rPr>
              <a:t>IoTEL – </a:t>
            </a:r>
            <a:r>
              <a:rPr lang="ru-RU" sz="2500" b="1" dirty="0">
                <a:solidFill>
                  <a:srgbClr val="00B0F0"/>
                </a:solidFill>
                <a:latin typeface="Caviar Dreams" panose="020B0402020204020504" pitchFamily="34" charset="0"/>
                <a:ea typeface="Roboto" pitchFamily="2" charset="0"/>
                <a:cs typeface="Arial" panose="020B0604020202020204" pitchFamily="34" charset="0"/>
              </a:rPr>
              <a:t>Энергоэффективность</a:t>
            </a:r>
            <a:endParaRPr lang="en-US" sz="2800" b="1" dirty="0">
              <a:solidFill>
                <a:srgbClr val="00B0F0"/>
              </a:solidFill>
              <a:latin typeface="Caviar Dreams" panose="020B0402020204020504" pitchFamily="34" charset="0"/>
              <a:ea typeface="Roboto" pitchFamily="2" charset="0"/>
            </a:endParaRPr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0" y="3344"/>
            <a:ext cx="79998" cy="908979"/>
          </a:xfrm>
          <a:prstGeom prst="rect">
            <a:avLst/>
          </a:prstGeom>
          <a:solidFill>
            <a:srgbClr val="00A6EB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6094" tIns="48047" rIns="96094" bIns="48047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86029" y="826709"/>
            <a:ext cx="2257971" cy="6031292"/>
          </a:xfrm>
          <a:prstGeom prst="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 dirty="0">
              <a:solidFill>
                <a:schemeClr val="tx1"/>
              </a:solidFill>
              <a:latin typeface="Caviar Dreams" panose="020B04020202040205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124744"/>
            <a:ext cx="642836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2"/>
                </a:solidFill>
                <a:latin typeface="Caviar Dreams" panose="020B0402020204020504" pitchFamily="34" charset="0"/>
              </a:rPr>
              <a:t>РЕШАЕМЫЕ ЗАДАЧИ В ОБЛАСТИ ЭНЕРГОЭФФЕКТИВНОСТИ:</a:t>
            </a:r>
          </a:p>
          <a:p>
            <a:endParaRPr lang="ru-RU" sz="1400" b="1" dirty="0" smtClean="0">
              <a:latin typeface="Caviar Dreams" panose="020B0402020204020504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ru-RU" sz="1400" dirty="0">
                <a:latin typeface="Caviar Dreams" panose="020B0402020204020504" pitchFamily="34" charset="0"/>
              </a:rPr>
              <a:t>Снижение операционных расходов на </a:t>
            </a:r>
            <a:r>
              <a:rPr lang="ru-RU" sz="1400" dirty="0" smtClean="0">
                <a:latin typeface="Caviar Dreams" panose="020B0402020204020504" pitchFamily="34" charset="0"/>
              </a:rPr>
              <a:t>использование электроэнергии</a:t>
            </a:r>
            <a:endParaRPr lang="ru-RU" sz="1400" dirty="0">
              <a:latin typeface="Caviar Dreams" panose="020B0402020204020504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ru-RU" sz="1400" dirty="0" smtClean="0">
                <a:latin typeface="Caviar Dreams" panose="020B0402020204020504" pitchFamily="34" charset="0"/>
              </a:rPr>
              <a:t>Автоматизация </a:t>
            </a:r>
            <a:r>
              <a:rPr lang="ru-RU" sz="1400" dirty="0">
                <a:latin typeface="Caviar Dreams" panose="020B0402020204020504" pitchFamily="34" charset="0"/>
              </a:rPr>
              <a:t>контроля за расходами электроэнергии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400" dirty="0" smtClean="0">
                <a:latin typeface="Caviar Dreams" panose="020B0402020204020504" pitchFamily="34" charset="0"/>
              </a:rPr>
              <a:t>Предиктивный </a:t>
            </a:r>
            <a:r>
              <a:rPr lang="ru-RU" sz="1400" dirty="0">
                <a:latin typeface="Caviar Dreams" panose="020B0402020204020504" pitchFamily="34" charset="0"/>
              </a:rPr>
              <a:t>анализ потерь в системах энергоснабжения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8" y="2492896"/>
            <a:ext cx="6171355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2"/>
                </a:solidFill>
                <a:latin typeface="Caviar Dreams" panose="020B0402020204020504" pitchFamily="34" charset="0"/>
              </a:rPr>
              <a:t>ОПИСАНИЕ АППАРАТНОГО РЕШЕНИЯ:</a:t>
            </a:r>
          </a:p>
          <a:p>
            <a:endParaRPr lang="ru-RU" sz="1400" b="1" dirty="0" smtClean="0">
              <a:latin typeface="Caviar Dreams" panose="020B0402020204020504" pitchFamily="34" charset="0"/>
            </a:endParaRPr>
          </a:p>
          <a:p>
            <a:pPr marL="342900" indent="-342900">
              <a:buAutoNum type="arabicPeriod"/>
            </a:pPr>
            <a:r>
              <a:rPr lang="ru-RU" sz="1400" dirty="0" smtClean="0">
                <a:latin typeface="Caviar Dreams" panose="020B0402020204020504" pitchFamily="34" charset="0"/>
              </a:rPr>
              <a:t>Инсталляция управляющих контроллеров на системы электроосвещения:</a:t>
            </a:r>
          </a:p>
          <a:p>
            <a:pPr marL="800100" lvl="1" indent="-342900">
              <a:buFont typeface="Arial" charset="0"/>
              <a:buChar char="•"/>
            </a:pPr>
            <a:r>
              <a:rPr lang="ru-RU" sz="1200" dirty="0" smtClean="0">
                <a:latin typeface="Caviar Dreams" panose="020B0402020204020504" pitchFamily="34" charset="0"/>
              </a:rPr>
              <a:t>Интеграция с расписанием для автоматического включения/выключения освещения </a:t>
            </a:r>
          </a:p>
          <a:p>
            <a:pPr marL="800100" lvl="1" indent="-342900">
              <a:buFont typeface="Arial" charset="0"/>
              <a:buChar char="•"/>
            </a:pPr>
            <a:r>
              <a:rPr lang="ru-RU" sz="1200" dirty="0" smtClean="0">
                <a:latin typeface="Caviar Dreams" panose="020B0402020204020504" pitchFamily="34" charset="0"/>
              </a:rPr>
              <a:t>Настройка событий (расписания, объема и т.д.) для включения/выключения освещения)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Caviar Dreams" panose="020B0402020204020504" pitchFamily="34" charset="0"/>
              </a:rPr>
              <a:t>Установка датчиков удаленного мониторинга температуры и управляющих контролеров на системы обогрева:</a:t>
            </a:r>
          </a:p>
          <a:p>
            <a:pPr marL="800100" lvl="1" indent="-342900">
              <a:buFont typeface="Arial" charset="0"/>
              <a:buChar char="•"/>
            </a:pPr>
            <a:r>
              <a:rPr lang="ru-RU" sz="1200" dirty="0" smtClean="0">
                <a:latin typeface="Caviar Dreams" panose="020B0402020204020504" pitchFamily="34" charset="0"/>
              </a:rPr>
              <a:t>Автоматическое вкл/выкл систем обогрева </a:t>
            </a:r>
          </a:p>
          <a:p>
            <a:pPr marL="800100" lvl="1" indent="-342900">
              <a:buFont typeface="Arial" charset="0"/>
              <a:buChar char="•"/>
            </a:pPr>
            <a:r>
              <a:rPr lang="ru-RU" sz="1200" dirty="0" smtClean="0">
                <a:latin typeface="Caviar Dreams" panose="020B0402020204020504" pitchFamily="34" charset="0"/>
              </a:rPr>
              <a:t>Контроль </a:t>
            </a:r>
            <a:r>
              <a:rPr lang="ru-RU" sz="1200" dirty="0">
                <a:latin typeface="Caviar Dreams" panose="020B0402020204020504" pitchFamily="34" charset="0"/>
              </a:rPr>
              <a:t>за температурой </a:t>
            </a:r>
            <a:endParaRPr lang="ru-RU" sz="1200" dirty="0" smtClean="0">
              <a:latin typeface="Caviar Dreams" panose="020B04020202040205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Caviar Dreams" panose="020B0402020204020504" pitchFamily="34" charset="0"/>
              </a:rPr>
              <a:t>Установка счетчиков электропитания, датчиков сопротивления, напряжения с возможностью удаленного мониторинга: </a:t>
            </a:r>
          </a:p>
          <a:p>
            <a:pPr marL="800100" lvl="1" indent="-342900">
              <a:buFont typeface="Arial" charset="0"/>
              <a:buChar char="•"/>
            </a:pPr>
            <a:r>
              <a:rPr lang="ru-RU" sz="1200" dirty="0">
                <a:latin typeface="Caviar Dreams" panose="020B0402020204020504" pitchFamily="34" charset="0"/>
              </a:rPr>
              <a:t>Контроль сопротивления изоляции жил кабелей, не имеющих сигнализаторов </a:t>
            </a:r>
            <a:r>
              <a:rPr lang="ru-RU" sz="1200" dirty="0" smtClean="0">
                <a:latin typeface="Caviar Dreams" panose="020B0402020204020504" pitchFamily="34" charset="0"/>
              </a:rPr>
              <a:t>заземления</a:t>
            </a:r>
          </a:p>
          <a:p>
            <a:pPr marL="800100" lvl="1" indent="-342900">
              <a:buFont typeface="Arial" charset="0"/>
              <a:buChar char="•"/>
            </a:pPr>
            <a:r>
              <a:rPr lang="ru-RU" sz="1200" dirty="0">
                <a:latin typeface="Caviar Dreams" panose="020B0402020204020504" pitchFamily="34" charset="0"/>
              </a:rPr>
              <a:t>Контроль расхода </a:t>
            </a:r>
            <a:r>
              <a:rPr lang="ru-RU" sz="1200" dirty="0" smtClean="0">
                <a:latin typeface="Caviar Dreams" panose="020B0402020204020504" pitchFamily="34" charset="0"/>
              </a:rPr>
              <a:t>электроэнергии </a:t>
            </a:r>
            <a:endParaRPr lang="ru-RU" sz="1200" dirty="0">
              <a:latin typeface="Caviar Dreams" panose="020B0402020204020504" pitchFamily="34" charset="0"/>
            </a:endParaRPr>
          </a:p>
          <a:p>
            <a:pPr marL="800100" lvl="1" indent="-342900">
              <a:buFont typeface="Arial" charset="0"/>
              <a:buChar char="•"/>
            </a:pPr>
            <a:r>
              <a:rPr lang="ru-RU" sz="1200" dirty="0" smtClean="0">
                <a:latin typeface="Caviar Dreams" panose="020B0402020204020504" pitchFamily="34" charset="0"/>
              </a:rPr>
              <a:t>Контроль </a:t>
            </a:r>
            <a:r>
              <a:rPr lang="ru-RU" sz="1200" dirty="0">
                <a:latin typeface="Caviar Dreams" panose="020B0402020204020504" pitchFamily="34" charset="0"/>
              </a:rPr>
              <a:t>параметров сети (ток, напряжение) </a:t>
            </a:r>
          </a:p>
          <a:p>
            <a:pPr marL="800100" lvl="1" indent="-342900">
              <a:buFont typeface="Arial" charset="0"/>
              <a:buChar char="•"/>
            </a:pPr>
            <a:r>
              <a:rPr lang="ru-RU" sz="1200" dirty="0" smtClean="0">
                <a:latin typeface="Caviar Dreams" panose="020B0402020204020504" pitchFamily="34" charset="0"/>
              </a:rPr>
              <a:t>Контроль перетоков мощности</a:t>
            </a:r>
          </a:p>
          <a:p>
            <a:pPr marL="800100" lvl="1" indent="-342900">
              <a:buFont typeface="Arial" charset="0"/>
              <a:buChar char="•"/>
            </a:pPr>
            <a:endParaRPr lang="ru-RU" sz="1200" dirty="0" smtClean="0">
              <a:latin typeface="Caviar Dreams" panose="020B0402020204020504" pitchFamily="34" charset="0"/>
            </a:endParaRPr>
          </a:p>
          <a:p>
            <a:pPr marL="800100" lvl="1" indent="-342900">
              <a:buFont typeface="Arial" charset="0"/>
              <a:buChar char="•"/>
            </a:pPr>
            <a:endParaRPr lang="ru-RU" sz="1200" dirty="0">
              <a:latin typeface="Caviar Dreams" panose="020B04020202040205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74752" y="1043318"/>
            <a:ext cx="25202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5972B"/>
                </a:solidFill>
                <a:latin typeface="Caviar Dreams" panose="020B0402020204020504" pitchFamily="34" charset="0"/>
              </a:rPr>
              <a:t>РЕЗУЛЬТАТЫ</a:t>
            </a:r>
            <a:r>
              <a:rPr lang="ru-RU" b="1" dirty="0" smtClean="0">
                <a:solidFill>
                  <a:srgbClr val="F5972B"/>
                </a:solidFill>
                <a:latin typeface="Caviar Dreams" panose="020B0402020204020504" pitchFamily="34" charset="0"/>
              </a:rPr>
              <a:t>:</a:t>
            </a:r>
            <a:endParaRPr lang="ru-RU" b="1" dirty="0">
              <a:solidFill>
                <a:srgbClr val="F5972B"/>
              </a:solidFill>
              <a:latin typeface="Caviar Dreams" panose="020B04020202040205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28184" y="1412776"/>
            <a:ext cx="3050131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05750" indent="-285750">
              <a:buFont typeface="Wingdings" panose="05000000000000000000" pitchFamily="2" charset="2"/>
              <a:buChar char="ü"/>
            </a:pPr>
            <a:r>
              <a:rPr lang="ru-RU" sz="1300" dirty="0" smtClean="0">
                <a:latin typeface="Caviar Dreams" panose="020B0402020204020504" pitchFamily="34" charset="0"/>
              </a:rPr>
              <a:t>Сокращение операционных </a:t>
            </a:r>
            <a:r>
              <a:rPr lang="ru-RU" sz="1300" dirty="0">
                <a:latin typeface="Caviar Dreams" panose="020B0402020204020504" pitchFamily="34" charset="0"/>
              </a:rPr>
              <a:t>расходов на электроэнергию до </a:t>
            </a:r>
            <a:r>
              <a:rPr lang="ru-RU" sz="1300" b="1" dirty="0">
                <a:latin typeface="Caviar Dreams" panose="020B0402020204020504" pitchFamily="34" charset="0"/>
              </a:rPr>
              <a:t>3</a:t>
            </a:r>
            <a:r>
              <a:rPr lang="en-US" sz="1300" b="1" dirty="0">
                <a:latin typeface="Caviar Dreams" panose="020B0402020204020504" pitchFamily="34" charset="0"/>
              </a:rPr>
              <a:t>0%</a:t>
            </a:r>
            <a:endParaRPr lang="ru-RU" sz="1300" b="1" dirty="0">
              <a:latin typeface="Caviar Dreams" panose="020B0402020204020504" pitchFamily="34" charset="0"/>
            </a:endParaRPr>
          </a:p>
          <a:p>
            <a:pPr marL="1005750" indent="-285750">
              <a:buFont typeface="Wingdings" panose="05000000000000000000" pitchFamily="2" charset="2"/>
              <a:buChar char="ü"/>
            </a:pPr>
            <a:endParaRPr lang="ru-RU" sz="1300" b="1" dirty="0">
              <a:latin typeface="Caviar Dreams" panose="020B0402020204020504" pitchFamily="34" charset="0"/>
            </a:endParaRPr>
          </a:p>
          <a:p>
            <a:pPr marL="1005750" indent="-285750">
              <a:buFont typeface="Wingdings" panose="05000000000000000000" pitchFamily="2" charset="2"/>
              <a:buChar char="ü"/>
            </a:pPr>
            <a:r>
              <a:rPr lang="ru-RU" sz="1300" dirty="0">
                <a:latin typeface="Caviar Dreams" panose="020B0402020204020504" pitchFamily="34" charset="0"/>
              </a:rPr>
              <a:t>Снижение потерь </a:t>
            </a:r>
            <a:r>
              <a:rPr lang="ru-RU" sz="1300" dirty="0" smtClean="0">
                <a:latin typeface="Caviar Dreams" panose="020B0402020204020504" pitchFamily="34" charset="0"/>
              </a:rPr>
              <a:t/>
            </a:r>
            <a:br>
              <a:rPr lang="ru-RU" sz="1300" dirty="0" smtClean="0">
                <a:latin typeface="Caviar Dreams" panose="020B0402020204020504" pitchFamily="34" charset="0"/>
              </a:rPr>
            </a:br>
            <a:r>
              <a:rPr lang="ru-RU" sz="1300" dirty="0" smtClean="0">
                <a:latin typeface="Caviar Dreams" panose="020B0402020204020504" pitchFamily="34" charset="0"/>
              </a:rPr>
              <a:t>в </a:t>
            </a:r>
            <a:r>
              <a:rPr lang="ru-RU" sz="1300" dirty="0">
                <a:latin typeface="Caviar Dreams" panose="020B0402020204020504" pitchFamily="34" charset="0"/>
              </a:rPr>
              <a:t>системе электроснабжения</a:t>
            </a:r>
          </a:p>
          <a:p>
            <a:pPr marL="1005750" indent="-285750">
              <a:buFont typeface="Wingdings" panose="05000000000000000000" pitchFamily="2" charset="2"/>
              <a:buChar char="ü"/>
            </a:pPr>
            <a:endParaRPr lang="ru-RU" sz="1300" dirty="0">
              <a:latin typeface="Caviar Dreams" panose="020B0402020204020504" pitchFamily="34" charset="0"/>
            </a:endParaRPr>
          </a:p>
          <a:p>
            <a:pPr marL="1005750" indent="-285750">
              <a:buFont typeface="Wingdings" panose="05000000000000000000" pitchFamily="2" charset="2"/>
              <a:buChar char="ü"/>
            </a:pPr>
            <a:r>
              <a:rPr lang="ru-RU" sz="1300" dirty="0">
                <a:latin typeface="Caviar Dreams" panose="020B0402020204020504" pitchFamily="34" charset="0"/>
              </a:rPr>
              <a:t>Защита от несанкционированных подключений и использований </a:t>
            </a:r>
            <a:r>
              <a:rPr lang="ru-RU" sz="1300" dirty="0" smtClean="0">
                <a:latin typeface="Caviar Dreams" panose="020B0402020204020504" pitchFamily="34" charset="0"/>
              </a:rPr>
              <a:t/>
            </a:r>
            <a:br>
              <a:rPr lang="ru-RU" sz="1300" dirty="0" smtClean="0">
                <a:latin typeface="Caviar Dreams" panose="020B0402020204020504" pitchFamily="34" charset="0"/>
              </a:rPr>
            </a:br>
            <a:r>
              <a:rPr lang="ru-RU" sz="1300" dirty="0" smtClean="0">
                <a:latin typeface="Caviar Dreams" panose="020B0402020204020504" pitchFamily="34" charset="0"/>
              </a:rPr>
              <a:t>в </a:t>
            </a:r>
            <a:r>
              <a:rPr lang="ru-RU" sz="1300" dirty="0">
                <a:latin typeface="Caviar Dreams" panose="020B0402020204020504" pitchFamily="34" charset="0"/>
              </a:rPr>
              <a:t>системе электроснабжения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003420" y="4706237"/>
            <a:ext cx="17802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5972B"/>
                </a:solidFill>
                <a:latin typeface="Caviar Dreams" panose="020B0402020204020504" pitchFamily="34" charset="0"/>
              </a:rPr>
              <a:t>ЗАКАЗЧИКИ: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003420" y="5089495"/>
            <a:ext cx="210820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ru-RU" sz="1200" dirty="0" smtClean="0">
                <a:latin typeface="Caviar Dreams" panose="020B0402020204020504" pitchFamily="34" charset="0"/>
              </a:rPr>
              <a:t>Энергоснабжающие </a:t>
            </a:r>
            <a:br>
              <a:rPr lang="ru-RU" sz="1200" dirty="0" smtClean="0">
                <a:latin typeface="Caviar Dreams" panose="020B0402020204020504" pitchFamily="34" charset="0"/>
              </a:rPr>
            </a:br>
            <a:r>
              <a:rPr lang="ru-RU" sz="1200" dirty="0" smtClean="0">
                <a:latin typeface="Caviar Dreams" panose="020B0402020204020504" pitchFamily="34" charset="0"/>
              </a:rPr>
              <a:t>и энергогенерирующие  организации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>
                <a:latin typeface="Caviar Dreams" panose="020B0402020204020504" pitchFamily="34" charset="0"/>
              </a:rPr>
              <a:t>Органы исполнительной власти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>
                <a:latin typeface="Caviar Dreams" panose="020B0402020204020504" pitchFamily="34" charset="0"/>
              </a:rPr>
              <a:t>Управляющие компании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>
                <a:latin typeface="Caviar Dreams" panose="020B0402020204020504" pitchFamily="34" charset="0"/>
              </a:rPr>
              <a:t>ТСЖ</a:t>
            </a:r>
            <a:endParaRPr lang="ru-RU" sz="1200" dirty="0">
              <a:latin typeface="Caviar Dreams" panose="020B04020202040205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64703"/>
            <a:ext cx="936103" cy="38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6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http://dl3.joxi.net/drive/2017/08/15/0023/2852/1534756/56/2989c2ddb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9"/>
          <a:stretch/>
        </p:blipFill>
        <p:spPr bwMode="auto">
          <a:xfrm>
            <a:off x="39211" y="88956"/>
            <a:ext cx="8925277" cy="73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835696" y="188640"/>
            <a:ext cx="6048672" cy="912640"/>
          </a:xfrm>
          <a:prstGeom prst="rect">
            <a:avLst/>
          </a:prstGeom>
          <a:noFill/>
        </p:spPr>
        <p:txBody>
          <a:bodyPr wrap="square" lIns="96094" tIns="48047" rIns="96094" bIns="48047" rtlCol="0">
            <a:spAutoFit/>
          </a:bodyPr>
          <a:lstStyle/>
          <a:p>
            <a:pPr algn="ctr"/>
            <a:r>
              <a:rPr lang="en-US" sz="2500" b="1" dirty="0">
                <a:solidFill>
                  <a:srgbClr val="00B0F0"/>
                </a:solidFill>
                <a:latin typeface="Caviar Dreams" panose="020B0402020204020504" pitchFamily="34" charset="0"/>
                <a:ea typeface="Roboto" pitchFamily="2" charset="0"/>
                <a:cs typeface="Arial" panose="020B0604020202020204" pitchFamily="34" charset="0"/>
              </a:rPr>
              <a:t>IoTEL </a:t>
            </a:r>
            <a:r>
              <a:rPr lang="en-US" sz="2500" b="1" dirty="0" smtClean="0">
                <a:solidFill>
                  <a:srgbClr val="00B0F0"/>
                </a:solidFill>
                <a:latin typeface="Caviar Dreams" panose="020B0402020204020504" pitchFamily="34" charset="0"/>
                <a:ea typeface="Roboto" pitchFamily="2" charset="0"/>
                <a:cs typeface="Arial" panose="020B0604020202020204" pitchFamily="34" charset="0"/>
              </a:rPr>
              <a:t>–</a:t>
            </a:r>
            <a:r>
              <a:rPr lang="ru-RU" sz="2500" b="1" dirty="0" smtClean="0">
                <a:solidFill>
                  <a:srgbClr val="00B0F0"/>
                </a:solidFill>
                <a:latin typeface="Caviar Dreams" panose="020B04020202040205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00B0F0"/>
                </a:solidFill>
                <a:latin typeface="Caviar Dreams" panose="020B0402020204020504" pitchFamily="34" charset="0"/>
                <a:ea typeface="Roboto" pitchFamily="2" charset="0"/>
                <a:cs typeface="Arial" panose="020B0604020202020204" pitchFamily="34" charset="0"/>
              </a:rPr>
              <a:t>Мониторинг персонала</a:t>
            </a:r>
            <a:endParaRPr lang="ru-RU" sz="2500" b="1" dirty="0">
              <a:solidFill>
                <a:srgbClr val="00B0F0"/>
              </a:solidFill>
              <a:latin typeface="Caviar Dreams" panose="020B0402020204020504" pitchFamily="34" charset="0"/>
              <a:ea typeface="Roboto" pitchFamily="2" charset="0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rgbClr val="00B0F0"/>
              </a:solidFill>
              <a:latin typeface="Caviar Dreams" panose="020B0402020204020504" pitchFamily="34" charset="0"/>
              <a:ea typeface="Roboto" pitchFamily="2" charset="0"/>
            </a:endParaRPr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0" y="3344"/>
            <a:ext cx="79998" cy="908979"/>
          </a:xfrm>
          <a:prstGeom prst="rect">
            <a:avLst/>
          </a:prstGeom>
          <a:solidFill>
            <a:srgbClr val="00A6EB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6094" tIns="48047" rIns="96094" bIns="48047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9" y="1124744"/>
            <a:ext cx="82089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2"/>
                </a:solidFill>
                <a:latin typeface="Caviar Dreams" panose="020B0402020204020504" pitchFamily="34" charset="0"/>
              </a:rPr>
              <a:t>ЦЕЛЬ:</a:t>
            </a:r>
          </a:p>
          <a:p>
            <a:pPr lvl="1" algn="just"/>
            <a:r>
              <a:rPr lang="ru-RU" sz="1400" dirty="0" smtClean="0">
                <a:latin typeface="Caviar Dreams" panose="020B0402020204020504" pitchFamily="34" charset="0"/>
              </a:rPr>
              <a:t>Обеспечение </a:t>
            </a:r>
            <a:r>
              <a:rPr lang="ru-RU" sz="1400" dirty="0">
                <a:latin typeface="Caviar Dreams" panose="020B0402020204020504" pitchFamily="34" charset="0"/>
              </a:rPr>
              <a:t>оперативного мониторинга безопасности, полноты и качества выполнения ремонтных работ за счет контроля перемещений ремонтного персонала и техники по территории генерирующей электростанции.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8" y="2492896"/>
            <a:ext cx="820891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2"/>
                </a:solidFill>
                <a:latin typeface="Caviar Dreams" panose="020B0402020204020504" pitchFamily="34" charset="0"/>
              </a:rPr>
              <a:t>КЛЮЧЕВЫЕ ЗАДАЧИ:</a:t>
            </a:r>
          </a:p>
          <a:p>
            <a:endParaRPr lang="ru-RU" sz="1400" b="1" dirty="0" smtClean="0">
              <a:latin typeface="Caviar Dreams" panose="020B0402020204020504" pitchFamily="34" charset="0"/>
            </a:endParaRPr>
          </a:p>
          <a:p>
            <a:pPr marL="800100" lvl="1" indent="-342900" algn="just">
              <a:buAutoNum type="arabicPeriod"/>
            </a:pPr>
            <a:r>
              <a:rPr lang="ru-RU" sz="1400" dirty="0" smtClean="0"/>
              <a:t>Обеспечить </a:t>
            </a:r>
            <a:r>
              <a:rPr lang="ru-RU" sz="1400" dirty="0"/>
              <a:t>контроль перемещений ремонтного персонала и техники по режимному </a:t>
            </a:r>
            <a:r>
              <a:rPr lang="ru-RU" sz="1400" dirty="0" smtClean="0"/>
              <a:t>объекту.</a:t>
            </a:r>
          </a:p>
          <a:p>
            <a:pPr marL="800100" lvl="1" indent="-342900" algn="just">
              <a:buAutoNum type="arabicPeriod"/>
            </a:pPr>
            <a:r>
              <a:rPr lang="ru-RU" sz="1400" dirty="0" smtClean="0"/>
              <a:t>Обеспечить </a:t>
            </a:r>
            <a:r>
              <a:rPr lang="ru-RU" sz="1400" dirty="0"/>
              <a:t>контроль времени выполнения ремонтных работ в соответствии с техническими </a:t>
            </a:r>
            <a:r>
              <a:rPr lang="ru-RU" sz="1400" dirty="0" smtClean="0"/>
              <a:t>регламентами.</a:t>
            </a:r>
          </a:p>
          <a:p>
            <a:pPr marL="800100" lvl="1" indent="-342900" algn="just">
              <a:buAutoNum type="arabicPeriod"/>
            </a:pPr>
            <a:r>
              <a:rPr lang="ru-RU" sz="1400" dirty="0" smtClean="0"/>
              <a:t>Обеспечить </a:t>
            </a:r>
            <a:r>
              <a:rPr lang="ru-RU" sz="1400" dirty="0"/>
              <a:t>контроль соблюдения правил безопасности при выполнении работ ремонтным персоналом и соблюдение им требований </a:t>
            </a:r>
            <a:r>
              <a:rPr lang="ru-RU" sz="1400" dirty="0" smtClean="0"/>
              <a:t>нарядов-допусков.</a:t>
            </a:r>
          </a:p>
          <a:p>
            <a:pPr marL="800100" lvl="1" indent="-342900" algn="just">
              <a:buAutoNum type="arabicPeriod"/>
            </a:pPr>
            <a:r>
              <a:rPr lang="ru-RU" sz="1400" dirty="0" smtClean="0"/>
              <a:t>Обеспечить </a:t>
            </a:r>
            <a:r>
              <a:rPr lang="ru-RU" sz="1400" dirty="0"/>
              <a:t>контроль качества и полноты выполнения регламентных операций при выполнении </a:t>
            </a:r>
            <a:r>
              <a:rPr lang="ru-RU" sz="1400" dirty="0" smtClean="0"/>
              <a:t>ремонтов.</a:t>
            </a:r>
          </a:p>
          <a:p>
            <a:pPr marL="800100" lvl="1" indent="-342900" algn="just">
              <a:buAutoNum type="arabicPeriod"/>
            </a:pPr>
            <a:r>
              <a:rPr lang="ru-RU" sz="1400" dirty="0" smtClean="0"/>
              <a:t>Обеспечить </a:t>
            </a:r>
            <a:r>
              <a:rPr lang="ru-RU" sz="1400" dirty="0"/>
              <a:t>соблюдение правил нахождения ремонтного персонала на режимном объекте, в том числе правил перемещения по объекту и нахождение в строго отведенных зонах и </a:t>
            </a:r>
            <a:r>
              <a:rPr lang="ru-RU" sz="1400" dirty="0" smtClean="0"/>
              <a:t>локациях.</a:t>
            </a:r>
          </a:p>
          <a:p>
            <a:pPr marL="800100" lvl="1" indent="-342900" algn="just">
              <a:buAutoNum type="arabicPeriod"/>
            </a:pPr>
            <a:r>
              <a:rPr lang="ru-RU" sz="1400" dirty="0" smtClean="0"/>
              <a:t>Обеспечить </a:t>
            </a:r>
            <a:r>
              <a:rPr lang="ru-RU" sz="1400" dirty="0"/>
              <a:t>соблюдение ремонтным персоналом пропускного </a:t>
            </a:r>
            <a:r>
              <a:rPr lang="ru-RU" sz="1400" dirty="0" smtClean="0"/>
              <a:t>режима.</a:t>
            </a:r>
          </a:p>
          <a:p>
            <a:pPr marL="800100" lvl="1" indent="-342900" algn="just">
              <a:buAutoNum type="arabicPeriod"/>
            </a:pPr>
            <a:r>
              <a:rPr lang="ru-RU" sz="1400" dirty="0" smtClean="0"/>
              <a:t>Обеспечить </a:t>
            </a:r>
            <a:r>
              <a:rPr lang="ru-RU" sz="1400" dirty="0"/>
              <a:t>согласованность действий ремонтного персонала и оперативно-дежурного персонала при подготовке и выполнении вывода электроустановок в ремонт и ввода их в действие после выполнения ремонта</a:t>
            </a:r>
            <a:r>
              <a:rPr lang="ru-RU" sz="1400" dirty="0" smtClean="0"/>
              <a:t>.</a:t>
            </a:r>
            <a:endParaRPr lang="ru-RU" sz="1200" dirty="0" smtClean="0">
              <a:latin typeface="Caviar Dreams" panose="020B0402020204020504" pitchFamily="34" charset="0"/>
            </a:endParaRPr>
          </a:p>
          <a:p>
            <a:pPr marL="800100" lvl="1" indent="-342900">
              <a:buFont typeface="Arial" charset="0"/>
              <a:buChar char="•"/>
            </a:pPr>
            <a:endParaRPr lang="ru-RU" sz="1200" dirty="0">
              <a:latin typeface="Caviar Dreams" panose="020B04020202040205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64703"/>
            <a:ext cx="936103" cy="38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47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131" y="759957"/>
            <a:ext cx="7443801" cy="373586"/>
          </a:xfrm>
        </p:spPr>
        <p:txBody>
          <a:bodyPr>
            <a:noAutofit/>
          </a:bodyPr>
          <a:lstStyle/>
          <a:p>
            <a:pPr algn="l"/>
            <a:r>
              <a:rPr lang="ru-RU" sz="1400" b="1" dirty="0" smtClean="0">
                <a:solidFill>
                  <a:schemeClr val="tx2"/>
                </a:solidFill>
                <a:latin typeface="Caviar Dreams" panose="020B0402020204020504" pitchFamily="34" charset="0"/>
                <a:ea typeface="+mn-ea"/>
                <a:cs typeface="+mn-cs"/>
              </a:rPr>
              <a:t>ПРЕДЛАГАЕМОЕ РЕШЕНИЕ:</a:t>
            </a:r>
            <a:endParaRPr lang="ru-RU" sz="1400" b="1" dirty="0">
              <a:solidFill>
                <a:schemeClr val="tx2"/>
              </a:solidFill>
              <a:latin typeface="Caviar Dreams" panose="020B0402020204020504" pitchFamily="34" charset="0"/>
              <a:ea typeface="+mn-ea"/>
              <a:cs typeface="+mn-cs"/>
            </a:endParaRPr>
          </a:p>
        </p:txBody>
      </p:sp>
      <p:pic>
        <p:nvPicPr>
          <p:cNvPr id="7" name="Picture 2" descr="http://dl3.joxi.net/drive/2017/08/15/0023/2852/1534756/56/2989c2ddb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17" y="-9922"/>
            <a:ext cx="9156317" cy="846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-21087" y="1133543"/>
            <a:ext cx="3772149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1" algn="just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ru-RU" sz="1400" dirty="0"/>
              <a:t>Контроль перемещения объектов внутри помещений - </a:t>
            </a:r>
            <a:r>
              <a:rPr lang="en-US" sz="1400" dirty="0"/>
              <a:t>Indoor-</a:t>
            </a:r>
            <a:r>
              <a:rPr lang="ru-RU" sz="1400" dirty="0" smtClean="0"/>
              <a:t>навигация – предлагается реализовать комбинированным способом.</a:t>
            </a:r>
            <a:endParaRPr lang="ru-RU" sz="1400" dirty="0"/>
          </a:p>
          <a:p>
            <a:pPr marL="114300" lvl="1" algn="just"/>
            <a:r>
              <a:rPr lang="ru-RU" sz="1400" dirty="0" smtClean="0"/>
              <a:t>2. Первичная трилатерация на технологии</a:t>
            </a:r>
            <a:r>
              <a:rPr lang="en-US" sz="1400" dirty="0"/>
              <a:t> BLE (Bluetooth Low Energy</a:t>
            </a:r>
            <a:r>
              <a:rPr lang="en-US" sz="1400" dirty="0" smtClean="0"/>
              <a:t>)</a:t>
            </a:r>
            <a:r>
              <a:rPr lang="ru-RU" sz="1400" dirty="0" smtClean="0"/>
              <a:t>:</a:t>
            </a:r>
          </a:p>
          <a:p>
            <a:pPr lvl="1" indent="-342900" algn="just">
              <a:buFont typeface="Arial" charset="0"/>
              <a:buChar char="•"/>
            </a:pPr>
            <a:r>
              <a:rPr lang="ru-RU" sz="1200" dirty="0"/>
              <a:t>На объекте в помещении устанавливаются стационарные </a:t>
            </a:r>
            <a:r>
              <a:rPr lang="en-US" sz="1200" dirty="0"/>
              <a:t>Bluetooth</a:t>
            </a:r>
            <a:r>
              <a:rPr lang="ru-RU" sz="1200" dirty="0"/>
              <a:t>-маяки (</a:t>
            </a:r>
            <a:r>
              <a:rPr lang="en-US" sz="1200" dirty="0"/>
              <a:t>Beacon)</a:t>
            </a:r>
            <a:r>
              <a:rPr lang="ru-RU" sz="1200" dirty="0"/>
              <a:t>, которые генерируют сигналы о своем местоположении и</a:t>
            </a:r>
            <a:r>
              <a:rPr lang="en-US" sz="1200" dirty="0"/>
              <a:t> ID</a:t>
            </a:r>
            <a:r>
              <a:rPr lang="ru-RU" sz="1200" dirty="0"/>
              <a:t>.</a:t>
            </a:r>
          </a:p>
          <a:p>
            <a:pPr lvl="1" indent="-342900" algn="just">
              <a:buFont typeface="Arial" charset="0"/>
              <a:buChar char="•"/>
            </a:pPr>
            <a:r>
              <a:rPr lang="ru-RU" sz="1200" dirty="0"/>
              <a:t>Объект контроля снабжается </a:t>
            </a:r>
            <a:r>
              <a:rPr lang="ru-RU" sz="1200" dirty="0" smtClean="0"/>
              <a:t>переговорным устройством связи (компания «Гудвин») - трубкой, в которой кроме стандарта мобильной связи </a:t>
            </a:r>
            <a:r>
              <a:rPr lang="en-US" sz="1200" dirty="0" smtClean="0"/>
              <a:t>dect </a:t>
            </a:r>
            <a:r>
              <a:rPr lang="ru-RU" sz="1200" dirty="0" smtClean="0"/>
              <a:t>встроены модули </a:t>
            </a:r>
            <a:r>
              <a:rPr lang="en-US" sz="1200" dirty="0" smtClean="0"/>
              <a:t>BLE</a:t>
            </a:r>
            <a:r>
              <a:rPr lang="ru-RU" sz="1200" dirty="0" smtClean="0"/>
              <a:t>, </a:t>
            </a:r>
            <a:r>
              <a:rPr lang="en-US" sz="1200" dirty="0" smtClean="0"/>
              <a:t>LoraWan </a:t>
            </a:r>
            <a:r>
              <a:rPr lang="ru-RU" sz="1200" dirty="0" smtClean="0"/>
              <a:t>и </a:t>
            </a:r>
            <a:r>
              <a:rPr lang="en-US" sz="1200" dirty="0" smtClean="0"/>
              <a:t>NFC</a:t>
            </a:r>
            <a:r>
              <a:rPr lang="ru-RU" sz="1200" dirty="0" smtClean="0"/>
              <a:t>.</a:t>
            </a:r>
          </a:p>
          <a:p>
            <a:pPr lvl="1" indent="-342900" algn="just">
              <a:buFont typeface="Arial" charset="0"/>
              <a:buChar char="•"/>
            </a:pPr>
            <a:r>
              <a:rPr lang="ru-RU" sz="1200" dirty="0" smtClean="0"/>
              <a:t>Трубка получает данные о силе сигнала и номерах маяков </a:t>
            </a:r>
            <a:r>
              <a:rPr lang="en-US" sz="1200" dirty="0" smtClean="0"/>
              <a:t>BLE</a:t>
            </a:r>
            <a:r>
              <a:rPr lang="ru-RU" sz="1200" dirty="0" smtClean="0"/>
              <a:t> и по каналу </a:t>
            </a:r>
            <a:r>
              <a:rPr lang="en-US" sz="1200" dirty="0" smtClean="0"/>
              <a:t>LoraWan</a:t>
            </a:r>
            <a:r>
              <a:rPr lang="ru-RU" sz="1200" dirty="0" smtClean="0"/>
              <a:t> передает данные через базовую станцию на сервер.</a:t>
            </a:r>
          </a:p>
          <a:p>
            <a:pPr marL="114300" lvl="1" algn="just"/>
            <a:r>
              <a:rPr lang="ru-RU" sz="1400" dirty="0" smtClean="0"/>
              <a:t>3. Вычисление координат и маршрута:</a:t>
            </a:r>
            <a:endParaRPr lang="ru-RU" sz="1400" dirty="0"/>
          </a:p>
          <a:p>
            <a:pPr lvl="1" indent="-342900" algn="just">
              <a:buFont typeface="Arial" charset="0"/>
              <a:buChar char="•"/>
            </a:pPr>
            <a:r>
              <a:rPr lang="ru-RU" sz="1200" dirty="0" smtClean="0"/>
              <a:t>Данные, содержащие информацию о силе сигналов от маяков и номера этих маяков обрабатываются на сервере по специальным алгоритмам.</a:t>
            </a:r>
          </a:p>
          <a:p>
            <a:pPr lvl="1" indent="-342900" algn="just">
              <a:buFont typeface="Arial" charset="0"/>
              <a:buChar char="•"/>
            </a:pPr>
            <a:r>
              <a:rPr lang="ru-RU" sz="1200" dirty="0" smtClean="0"/>
              <a:t>Полученные координаты перемещающегося объекта наносятся на карту объекта и формируется маршрут перемещения.</a:t>
            </a:r>
            <a:endParaRPr lang="ru-RU" sz="1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779912" y="946750"/>
            <a:ext cx="5273572" cy="550658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720000"/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1755" y="975965"/>
            <a:ext cx="5219714" cy="32433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1755" y="4237120"/>
            <a:ext cx="5219714" cy="21936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35696" y="116632"/>
            <a:ext cx="6048672" cy="912640"/>
          </a:xfrm>
          <a:prstGeom prst="rect">
            <a:avLst/>
          </a:prstGeom>
          <a:noFill/>
        </p:spPr>
        <p:txBody>
          <a:bodyPr wrap="square" lIns="96094" tIns="48047" rIns="96094" bIns="48047" rtlCol="0">
            <a:spAutoFit/>
          </a:bodyPr>
          <a:lstStyle/>
          <a:p>
            <a:pPr algn="ctr"/>
            <a:r>
              <a:rPr lang="en-US" sz="2500" b="1" dirty="0">
                <a:solidFill>
                  <a:srgbClr val="00B0F0"/>
                </a:solidFill>
                <a:latin typeface="Caviar Dreams" panose="020B0402020204020504" pitchFamily="34" charset="0"/>
                <a:ea typeface="Roboto" pitchFamily="2" charset="0"/>
                <a:cs typeface="Arial" panose="020B0604020202020204" pitchFamily="34" charset="0"/>
              </a:rPr>
              <a:t>IoTEL </a:t>
            </a:r>
            <a:r>
              <a:rPr lang="en-US" sz="2500" b="1" dirty="0" smtClean="0">
                <a:solidFill>
                  <a:srgbClr val="00B0F0"/>
                </a:solidFill>
                <a:latin typeface="Caviar Dreams" panose="020B0402020204020504" pitchFamily="34" charset="0"/>
                <a:ea typeface="Roboto" pitchFamily="2" charset="0"/>
                <a:cs typeface="Arial" panose="020B0604020202020204" pitchFamily="34" charset="0"/>
              </a:rPr>
              <a:t>–</a:t>
            </a:r>
            <a:r>
              <a:rPr lang="ru-RU" sz="2500" b="1" dirty="0" smtClean="0">
                <a:solidFill>
                  <a:srgbClr val="00B0F0"/>
                </a:solidFill>
                <a:latin typeface="Caviar Dreams" panose="020B04020202040205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00B0F0"/>
                </a:solidFill>
                <a:latin typeface="Caviar Dreams" panose="020B0402020204020504" pitchFamily="34" charset="0"/>
                <a:ea typeface="Roboto" pitchFamily="2" charset="0"/>
                <a:cs typeface="Arial" panose="020B0604020202020204" pitchFamily="34" charset="0"/>
              </a:rPr>
              <a:t>Мониторинг персонала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endParaRPr lang="ru-RU" sz="2500" b="1" dirty="0">
              <a:solidFill>
                <a:srgbClr val="00B0F0"/>
              </a:solidFill>
              <a:latin typeface="Caviar Dreams" panose="020B0402020204020504" pitchFamily="34" charset="0"/>
              <a:ea typeface="Roboto" pitchFamily="2" charset="0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rgbClr val="00B0F0"/>
              </a:solidFill>
              <a:latin typeface="Caviar Dreams" panose="020B0402020204020504" pitchFamily="34" charset="0"/>
              <a:ea typeface="Roboto" pitchFamily="2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27371"/>
            <a:ext cx="936103" cy="38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09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2" name="Изображение 4"/>
          <p:cNvPicPr>
            <a:picLocks noChangeAspect="1"/>
          </p:cNvPicPr>
          <p:nvPr/>
        </p:nvPicPr>
        <p:blipFill rotWithShape="1">
          <a:blip r:embed="rId3"/>
          <a:srcRect l="52100" t="9512" r="11101" b="7826"/>
          <a:stretch/>
        </p:blipFill>
        <p:spPr>
          <a:xfrm>
            <a:off x="1202982" y="1196752"/>
            <a:ext cx="2263842" cy="3418038"/>
          </a:xfrm>
          <a:prstGeom prst="rect">
            <a:avLst/>
          </a:prstGeom>
        </p:spPr>
      </p:pic>
      <p:sp>
        <p:nvSpPr>
          <p:cNvPr id="238" name="TextShape 1"/>
          <p:cNvSpPr txBox="1"/>
          <p:nvPr/>
        </p:nvSpPr>
        <p:spPr>
          <a:xfrm rot="16200000">
            <a:off x="-629640" y="1530360"/>
            <a:ext cx="1439640" cy="179640"/>
          </a:xfrm>
          <a:prstGeom prst="rect">
            <a:avLst/>
          </a:prstGeom>
        </p:spPr>
        <p:txBody>
          <a:bodyPr lIns="45720" tIns="91440" rIns="45720" bIns="91440" anchor="ctr"/>
          <a:lstStyle/>
          <a:p>
            <a:endParaRPr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58261"/>
            <a:ext cx="2468563" cy="351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9"/>
          <p:cNvGrpSpPr/>
          <p:nvPr/>
        </p:nvGrpSpPr>
        <p:grpSpPr>
          <a:xfrm>
            <a:off x="180000" y="97401"/>
            <a:ext cx="668363" cy="681948"/>
            <a:chOff x="9697987" y="3645024"/>
            <a:chExt cx="810114" cy="648072"/>
          </a:xfrm>
        </p:grpSpPr>
        <p:sp>
          <p:nvSpPr>
            <p:cNvPr id="6" name="Isosceles Triangle 10"/>
            <p:cNvSpPr/>
            <p:nvPr/>
          </p:nvSpPr>
          <p:spPr>
            <a:xfrm>
              <a:off x="9900515" y="3645024"/>
              <a:ext cx="405057" cy="324036"/>
            </a:xfrm>
            <a:prstGeom prst="triangle">
              <a:avLst/>
            </a:prstGeom>
            <a:noFill/>
            <a:ln w="6350">
              <a:solidFill>
                <a:srgbClr val="FFCB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60943"/>
              <a:endParaRPr lang="en-GB" sz="400">
                <a:solidFill>
                  <a:srgbClr val="FFFFFF"/>
                </a:solidFill>
              </a:endParaRPr>
            </a:p>
          </p:txBody>
        </p:sp>
        <p:sp>
          <p:nvSpPr>
            <p:cNvPr id="7" name="Isosceles Triangle 11"/>
            <p:cNvSpPr/>
            <p:nvPr/>
          </p:nvSpPr>
          <p:spPr>
            <a:xfrm>
              <a:off x="9697987" y="3969060"/>
              <a:ext cx="405057" cy="324036"/>
            </a:xfrm>
            <a:prstGeom prst="triangle">
              <a:avLst/>
            </a:prstGeom>
            <a:noFill/>
            <a:ln w="6350">
              <a:solidFill>
                <a:srgbClr val="ED1C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60943"/>
              <a:endParaRPr lang="en-GB" sz="400">
                <a:solidFill>
                  <a:srgbClr val="FFFFFF"/>
                </a:solidFill>
              </a:endParaRPr>
            </a:p>
          </p:txBody>
        </p:sp>
        <p:sp>
          <p:nvSpPr>
            <p:cNvPr id="8" name="Isosceles Triangle 12"/>
            <p:cNvSpPr/>
            <p:nvPr/>
          </p:nvSpPr>
          <p:spPr>
            <a:xfrm>
              <a:off x="10103044" y="3969060"/>
              <a:ext cx="405057" cy="324036"/>
            </a:xfrm>
            <a:prstGeom prst="triangle">
              <a:avLst/>
            </a:prstGeom>
            <a:noFill/>
            <a:ln w="6350">
              <a:solidFill>
                <a:srgbClr val="F794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60943"/>
              <a:endParaRPr lang="en-GB" sz="400">
                <a:solidFill>
                  <a:srgbClr val="FFFFFF"/>
                </a:solidFill>
              </a:endParaRPr>
            </a:p>
          </p:txBody>
        </p:sp>
        <p:sp>
          <p:nvSpPr>
            <p:cNvPr id="9" name="Isosceles Triangle 18"/>
            <p:cNvSpPr/>
            <p:nvPr/>
          </p:nvSpPr>
          <p:spPr>
            <a:xfrm rot="10800000">
              <a:off x="9900515" y="3969060"/>
              <a:ext cx="405771" cy="324036"/>
            </a:xfrm>
            <a:prstGeom prst="triangle">
              <a:avLst/>
            </a:prstGeom>
            <a:solidFill>
              <a:srgbClr val="009FDA"/>
            </a:solidFill>
            <a:ln w="6350">
              <a:solidFill>
                <a:srgbClr val="009F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60943"/>
              <a:endParaRPr lang="en-GB" sz="400">
                <a:solidFill>
                  <a:srgbClr val="FFFFFF"/>
                </a:solidFill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4906120" y="2491885"/>
            <a:ext cx="39292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  <a:latin typeface="Caviar Dreams" panose="020B0402020204020504" pitchFamily="34" charset="0"/>
              </a:rPr>
              <a:t>СПАСИБО ЗА ВНИМАНИЕ!</a:t>
            </a:r>
            <a:endParaRPr lang="ru-RU" sz="2800" b="1" dirty="0">
              <a:solidFill>
                <a:srgbClr val="FFC000"/>
              </a:solidFill>
              <a:latin typeface="Caviar Dreams" panose="020B0402020204020504" pitchFamily="34" charset="0"/>
            </a:endParaRPr>
          </a:p>
        </p:txBody>
      </p:sp>
      <p:pic>
        <p:nvPicPr>
          <p:cNvPr id="14" name="Изображение 4"/>
          <p:cNvPicPr>
            <a:picLocks noChangeAspect="1"/>
          </p:cNvPicPr>
          <p:nvPr/>
        </p:nvPicPr>
        <p:blipFill rotWithShape="1">
          <a:blip r:embed="rId3"/>
          <a:srcRect l="13445" t="30454" r="48551" b="31850"/>
          <a:stretch/>
        </p:blipFill>
        <p:spPr>
          <a:xfrm>
            <a:off x="1362795" y="4725144"/>
            <a:ext cx="1944216" cy="129614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5351016" y="3297178"/>
            <a:ext cx="30139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9EE0"/>
                </a:solidFill>
                <a:latin typeface="Caviar Dreams" panose="020B0402020204020504" pitchFamily="34" charset="0"/>
              </a:rPr>
              <a:t>ВОПРОСЫ?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391" y="267888"/>
            <a:ext cx="1388847" cy="57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71258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-2628800" y="1090424"/>
            <a:ext cx="6517248" cy="6517248"/>
          </a:xfrm>
          <a:prstGeom prst="ellipse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Изображение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7285" y="3060074"/>
            <a:ext cx="2675738" cy="333644"/>
          </a:xfrm>
          <a:prstGeom prst="rect">
            <a:avLst/>
          </a:prstGeom>
        </p:spPr>
      </p:pic>
      <p:pic>
        <p:nvPicPr>
          <p:cNvPr id="18" name="Picture 2" descr="http://dl3.joxi.net/drive/2017/08/15/0023/2852/1534756/56/2989c2ddb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5" y="88956"/>
            <a:ext cx="9115676" cy="73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3344"/>
            <a:ext cx="79998" cy="908979"/>
          </a:xfrm>
          <a:prstGeom prst="rect">
            <a:avLst/>
          </a:prstGeom>
          <a:solidFill>
            <a:srgbClr val="00A6EB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6094" tIns="48047" rIns="96094" bIns="48047" anchor="ctr"/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781382" y="206863"/>
            <a:ext cx="5832648" cy="481753"/>
          </a:xfrm>
          <a:prstGeom prst="rect">
            <a:avLst/>
          </a:prstGeom>
          <a:noFill/>
          <a:ln>
            <a:noFill/>
          </a:ln>
        </p:spPr>
        <p:txBody>
          <a:bodyPr wrap="square" lIns="96094" tIns="48047" rIns="96094" bIns="48047" rtlCol="0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00B0F0"/>
                </a:solidFill>
                <a:latin typeface="Caviar Dreams" panose="020B0402020204020504" pitchFamily="34" charset="0"/>
                <a:ea typeface="Roboto" pitchFamily="2" charset="0"/>
                <a:cs typeface="Arial" panose="020B0604020202020204" pitchFamily="34" charset="0"/>
              </a:rPr>
              <a:t>Структура рынка </a:t>
            </a:r>
            <a:r>
              <a:rPr lang="en-US" sz="2500" b="1" dirty="0" err="1" smtClean="0">
                <a:solidFill>
                  <a:srgbClr val="00B0F0"/>
                </a:solidFill>
                <a:latin typeface="Caviar Dreams" panose="020B0402020204020504" pitchFamily="34" charset="0"/>
                <a:ea typeface="Roboto" pitchFamily="2" charset="0"/>
                <a:cs typeface="Arial" panose="020B0604020202020204" pitchFamily="34" charset="0"/>
              </a:rPr>
              <a:t>IIoT</a:t>
            </a:r>
            <a:r>
              <a:rPr lang="ru-RU" sz="2500" b="1" dirty="0" smtClean="0">
                <a:solidFill>
                  <a:srgbClr val="00B0F0"/>
                </a:solidFill>
                <a:latin typeface="Caviar Dreams" panose="020B0402020204020504" pitchFamily="34" charset="0"/>
                <a:ea typeface="Roboto" pitchFamily="2" charset="0"/>
                <a:cs typeface="Arial" panose="020B0604020202020204" pitchFamily="34" charset="0"/>
              </a:rPr>
              <a:t> и</a:t>
            </a:r>
            <a:r>
              <a:rPr lang="en-US" sz="2500" b="1" dirty="0" smtClean="0">
                <a:solidFill>
                  <a:srgbClr val="00B0F0"/>
                </a:solidFill>
                <a:latin typeface="Caviar Dreams" panose="020B04020202040205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B0F0"/>
                </a:solidFill>
                <a:latin typeface="Caviar Dreams" panose="020B0402020204020504" pitchFamily="34" charset="0"/>
                <a:ea typeface="Roboto" pitchFamily="2" charset="0"/>
                <a:cs typeface="Arial" panose="020B0604020202020204" pitchFamily="34" charset="0"/>
              </a:rPr>
              <a:t>CIoT</a:t>
            </a:r>
            <a:r>
              <a:rPr lang="en-US" sz="2500" b="1" dirty="0" smtClean="0">
                <a:solidFill>
                  <a:srgbClr val="00B0F0"/>
                </a:solidFill>
                <a:latin typeface="Caviar Dreams" panose="020B04020202040205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endParaRPr lang="en-US" sz="2500" b="1" dirty="0">
              <a:solidFill>
                <a:srgbClr val="00B0F0"/>
              </a:solidFill>
              <a:latin typeface="Caviar Dreams" panose="020B04020202040205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539254" y="938722"/>
            <a:ext cx="8136904" cy="589475"/>
          </a:xfrm>
          <a:prstGeom prst="rect">
            <a:avLst/>
          </a:prstGeom>
        </p:spPr>
        <p:txBody>
          <a:bodyPr wrap="square" lIns="96094" tIns="48047" rIns="96094" bIns="48047">
            <a:spAutoFit/>
          </a:bodyPr>
          <a:lstStyle/>
          <a:p>
            <a:pPr algn="ctr"/>
            <a:r>
              <a:rPr lang="ru-RU" sz="1600" dirty="0" smtClean="0">
                <a:latin typeface="Caviar Dreams" panose="020B0402020204020504" pitchFamily="34" charset="0"/>
              </a:rPr>
              <a:t>Рынок Интернета вещей можно условно разделить на </a:t>
            </a:r>
          </a:p>
          <a:p>
            <a:pPr algn="ctr"/>
            <a:r>
              <a:rPr lang="ru-RU" sz="1600" dirty="0" smtClean="0">
                <a:latin typeface="Caviar Dreams" panose="020B0402020204020504" pitchFamily="34" charset="0"/>
              </a:rPr>
              <a:t>Industrial Internet of Things (IIoT) </a:t>
            </a:r>
            <a:r>
              <a:rPr lang="en-US" sz="1600" dirty="0" smtClean="0">
                <a:latin typeface="Caviar Dreams" panose="020B0402020204020504" pitchFamily="34" charset="0"/>
              </a:rPr>
              <a:t>&amp;</a:t>
            </a:r>
            <a:r>
              <a:rPr lang="ru-RU" sz="1600" dirty="0" smtClean="0">
                <a:latin typeface="Caviar Dreams" panose="020B0402020204020504" pitchFamily="34" charset="0"/>
              </a:rPr>
              <a:t> Consumer Internet of Things (CIoT) </a:t>
            </a:r>
            <a:endParaRPr lang="ru-RU" sz="1600" dirty="0">
              <a:latin typeface="Caviar Dreams" panose="020B04020202040205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5097" y="2426666"/>
            <a:ext cx="1985341" cy="527920"/>
          </a:xfrm>
          <a:prstGeom prst="rect">
            <a:avLst/>
          </a:prstGeom>
        </p:spPr>
        <p:txBody>
          <a:bodyPr wrap="square" lIns="96094" tIns="48047" rIns="96094" bIns="48047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9300"/>
                </a:solidFill>
                <a:latin typeface="Caviar Dreams" panose="020B0402020204020504" pitchFamily="34" charset="0"/>
              </a:rPr>
              <a:t>Рынок </a:t>
            </a:r>
            <a:r>
              <a:rPr lang="en-US" sz="2800" b="1" dirty="0" smtClean="0">
                <a:solidFill>
                  <a:srgbClr val="FF9300"/>
                </a:solidFill>
                <a:latin typeface="Caviar Dreams" panose="020B0402020204020504" pitchFamily="34" charset="0"/>
              </a:rPr>
              <a:t>IOT</a:t>
            </a:r>
            <a:endParaRPr lang="en-US" sz="2800" b="1" dirty="0">
              <a:solidFill>
                <a:srgbClr val="FF9300"/>
              </a:solidFill>
              <a:latin typeface="Caviar Dreams" panose="020B0402020204020504" pitchFamily="34" charset="0"/>
            </a:endParaRPr>
          </a:p>
        </p:txBody>
      </p:sp>
      <p:pic>
        <p:nvPicPr>
          <p:cNvPr id="21" name="Изображение 2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610789" y="3803083"/>
            <a:ext cx="2132151" cy="864097"/>
          </a:xfrm>
          <a:prstGeom prst="rect">
            <a:avLst/>
          </a:prstGeom>
        </p:spPr>
      </p:pic>
      <p:pic>
        <p:nvPicPr>
          <p:cNvPr id="22" name="Изображение 2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1235" y="3602585"/>
            <a:ext cx="1701535" cy="537596"/>
          </a:xfrm>
          <a:prstGeom prst="rect">
            <a:avLst/>
          </a:prstGeom>
        </p:spPr>
      </p:pic>
      <p:pic>
        <p:nvPicPr>
          <p:cNvPr id="23" name="Изображение 2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7706" y="4349048"/>
            <a:ext cx="1788591" cy="458405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4787137" y="3268941"/>
            <a:ext cx="3716033" cy="358642"/>
          </a:xfrm>
          <a:prstGeom prst="rect">
            <a:avLst/>
          </a:prstGeom>
        </p:spPr>
        <p:txBody>
          <a:bodyPr wrap="square" lIns="96094" tIns="48047" rIns="96094" bIns="48047">
            <a:spAutoFit/>
          </a:bodyPr>
          <a:lstStyle/>
          <a:p>
            <a:pPr algn="ctr"/>
            <a:r>
              <a:rPr lang="en-US" sz="1700" b="1" dirty="0">
                <a:solidFill>
                  <a:srgbClr val="FF9300"/>
                </a:solidFill>
                <a:latin typeface="Caviar Dreams" panose="020B0402020204020504" pitchFamily="34" charset="0"/>
              </a:rPr>
              <a:t>Industrial Internet of Things (IIoT) </a:t>
            </a:r>
            <a:endParaRPr lang="ru-RU" sz="1700" b="1" dirty="0">
              <a:solidFill>
                <a:srgbClr val="FF9300"/>
              </a:solidFill>
              <a:latin typeface="Caviar Dreams" panose="020B04020202040205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307285" y="1927368"/>
            <a:ext cx="3119690" cy="1174250"/>
          </a:xfrm>
          <a:prstGeom prst="rect">
            <a:avLst/>
          </a:prstGeom>
        </p:spPr>
        <p:txBody>
          <a:bodyPr wrap="square" lIns="96094" tIns="48047" rIns="96094" bIns="48047">
            <a:spAutoFit/>
          </a:bodyPr>
          <a:lstStyle/>
          <a:p>
            <a:r>
              <a:rPr lang="ru-RU" sz="1400" dirty="0">
                <a:latin typeface="Caviar Dreams" panose="020B0402020204020504" pitchFamily="34" charset="0"/>
              </a:rPr>
              <a:t>Умный город</a:t>
            </a:r>
          </a:p>
          <a:p>
            <a:r>
              <a:rPr lang="ru-RU" sz="1400" dirty="0">
                <a:latin typeface="Caviar Dreams" panose="020B0402020204020504" pitchFamily="34" charset="0"/>
              </a:rPr>
              <a:t>Умное производство</a:t>
            </a:r>
          </a:p>
          <a:p>
            <a:r>
              <a:rPr lang="ru-RU" sz="1400" dirty="0">
                <a:latin typeface="Caviar Dreams" panose="020B0402020204020504" pitchFamily="34" charset="0"/>
              </a:rPr>
              <a:t>Умные электросети</a:t>
            </a:r>
          </a:p>
          <a:p>
            <a:r>
              <a:rPr lang="ru-RU" sz="1400" dirty="0">
                <a:latin typeface="Caviar Dreams" panose="020B0402020204020504" pitchFamily="34" charset="0"/>
              </a:rPr>
              <a:t>Умное уличное освещение</a:t>
            </a:r>
          </a:p>
          <a:p>
            <a:r>
              <a:rPr lang="ru-RU" sz="1400" dirty="0">
                <a:latin typeface="Caviar Dreams" panose="020B0402020204020504" pitchFamily="34" charset="0"/>
              </a:rPr>
              <a:t>Умное сельское хозяйство</a:t>
            </a:r>
          </a:p>
        </p:txBody>
      </p:sp>
      <p:pic>
        <p:nvPicPr>
          <p:cNvPr id="27" name="Изображение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7285" y="5111580"/>
            <a:ext cx="2675738" cy="333644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5336427" y="5301208"/>
            <a:ext cx="2820010" cy="1174250"/>
          </a:xfrm>
          <a:prstGeom prst="rect">
            <a:avLst/>
          </a:prstGeom>
        </p:spPr>
        <p:txBody>
          <a:bodyPr wrap="square" lIns="96094" tIns="48047" rIns="96094" bIns="48047">
            <a:spAutoFit/>
          </a:bodyPr>
          <a:lstStyle/>
          <a:p>
            <a:r>
              <a:rPr lang="ru-RU" sz="1400" dirty="0">
                <a:latin typeface="Caviar Dreams" panose="020B0402020204020504" pitchFamily="34" charset="0"/>
              </a:rPr>
              <a:t>Носимая электроника</a:t>
            </a:r>
          </a:p>
          <a:p>
            <a:r>
              <a:rPr lang="ru-RU" sz="1400" dirty="0">
                <a:latin typeface="Caviar Dreams" panose="020B0402020204020504" pitchFamily="34" charset="0"/>
              </a:rPr>
              <a:t>Умный дом</a:t>
            </a:r>
          </a:p>
          <a:p>
            <a:r>
              <a:rPr lang="ru-RU" sz="1400" dirty="0">
                <a:latin typeface="Caviar Dreams" panose="020B0402020204020504" pitchFamily="34" charset="0"/>
              </a:rPr>
              <a:t>Умная бытовая техника</a:t>
            </a:r>
          </a:p>
          <a:p>
            <a:r>
              <a:rPr lang="ru-RU" sz="1400" dirty="0">
                <a:latin typeface="Caviar Dreams" panose="020B0402020204020504" pitchFamily="34" charset="0"/>
              </a:rPr>
              <a:t>Фитнес трекеры</a:t>
            </a:r>
          </a:p>
          <a:p>
            <a:r>
              <a:rPr lang="ru-RU" sz="1400" dirty="0">
                <a:latin typeface="Caviar Dreams" panose="020B0402020204020504" pitchFamily="34" charset="0"/>
              </a:rPr>
              <a:t>Умная одежда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060823" y="4775243"/>
            <a:ext cx="3371217" cy="358642"/>
          </a:xfrm>
          <a:prstGeom prst="rect">
            <a:avLst/>
          </a:prstGeom>
        </p:spPr>
        <p:txBody>
          <a:bodyPr wrap="none" lIns="96094" tIns="48047" rIns="96094" bIns="48047">
            <a:spAutoFit/>
          </a:bodyPr>
          <a:lstStyle/>
          <a:p>
            <a:pPr algn="ctr"/>
            <a:r>
              <a:rPr lang="en-US" sz="1700" b="1" dirty="0">
                <a:solidFill>
                  <a:srgbClr val="FF9300"/>
                </a:solidFill>
                <a:latin typeface="Caviar Dreams" panose="020B0402020204020504" pitchFamily="34" charset="0"/>
              </a:rPr>
              <a:t>Consumer Internet of Things (CIoT)</a:t>
            </a:r>
            <a:endParaRPr lang="ru-RU" sz="1700" b="1" dirty="0">
              <a:solidFill>
                <a:srgbClr val="FF9300"/>
              </a:solidFill>
              <a:latin typeface="Caviar Dreams" panose="020B04020202040205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3691" y="3113636"/>
            <a:ext cx="28153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viar Dreams" panose="020B0402020204020504" pitchFamily="34" charset="0"/>
              </a:rPr>
              <a:t>В 2018 году прогнозируется</a:t>
            </a:r>
            <a:r>
              <a:rPr lang="ru-RU" dirty="0">
                <a:latin typeface="Caviar Dreams" panose="020B0402020204020504" pitchFamily="34" charset="0"/>
              </a:rPr>
              <a:t>, </a:t>
            </a:r>
            <a:r>
              <a:rPr lang="ru-RU" dirty="0" smtClean="0">
                <a:latin typeface="Caviar Dreams" panose="020B0402020204020504" pitchFamily="34" charset="0"/>
              </a:rPr>
              <a:t>что </a:t>
            </a:r>
            <a:r>
              <a:rPr lang="ru-RU" dirty="0">
                <a:latin typeface="Caviar Dreams" panose="020B0402020204020504" pitchFamily="34" charset="0"/>
              </a:rPr>
              <a:t>в мире</a:t>
            </a:r>
            <a:r>
              <a:rPr lang="ru-RU" dirty="0" smtClean="0">
                <a:latin typeface="Caviar Dreams" panose="020B0402020204020504" pitchFamily="34" charset="0"/>
              </a:rPr>
              <a:t> </a:t>
            </a:r>
            <a:r>
              <a:rPr lang="ru-RU" dirty="0">
                <a:latin typeface="Caviar Dreams" panose="020B0402020204020504" pitchFamily="34" charset="0"/>
              </a:rPr>
              <a:t>будут </a:t>
            </a:r>
            <a:r>
              <a:rPr lang="ru-RU" dirty="0" smtClean="0">
                <a:latin typeface="Caviar Dreams" panose="020B0402020204020504" pitchFamily="34" charset="0"/>
              </a:rPr>
              <a:t>находиться и использоваться более</a:t>
            </a:r>
            <a:endParaRPr lang="ru-RU" dirty="0">
              <a:latin typeface="Caviar Dreams" panose="020B04020202040205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5098" y="4662240"/>
            <a:ext cx="2591207" cy="1143473"/>
          </a:xfrm>
          <a:prstGeom prst="rect">
            <a:avLst/>
          </a:prstGeom>
        </p:spPr>
        <p:txBody>
          <a:bodyPr wrap="square" lIns="96094" tIns="48047" rIns="96094" bIns="48047">
            <a:spAutoFit/>
          </a:bodyPr>
          <a:lstStyle/>
          <a:p>
            <a:r>
              <a:rPr lang="ru-RU" sz="2800" b="1" dirty="0" smtClean="0">
                <a:solidFill>
                  <a:srgbClr val="FF9300"/>
                </a:solidFill>
                <a:latin typeface="Caviar Dreams" panose="020B0402020204020504" pitchFamily="34" charset="0"/>
              </a:rPr>
              <a:t>11 </a:t>
            </a:r>
            <a:endParaRPr lang="ru-RU" sz="2800" b="1" dirty="0">
              <a:solidFill>
                <a:srgbClr val="FF9300"/>
              </a:solidFill>
              <a:latin typeface="Caviar Dreams" panose="020B0402020204020504" pitchFamily="34" charset="0"/>
            </a:endParaRPr>
          </a:p>
          <a:p>
            <a:r>
              <a:rPr lang="ru-RU" sz="2000" b="1" dirty="0">
                <a:solidFill>
                  <a:srgbClr val="FF9300"/>
                </a:solidFill>
                <a:latin typeface="Caviar Dreams" panose="020B0402020204020504" pitchFamily="34" charset="0"/>
              </a:rPr>
              <a:t>миллиардов устройств </a:t>
            </a:r>
            <a:r>
              <a:rPr lang="en-US" sz="2000" b="1" dirty="0" smtClean="0">
                <a:solidFill>
                  <a:srgbClr val="FF9300"/>
                </a:solidFill>
                <a:latin typeface="Caviar Dreams" panose="020B0402020204020504" pitchFamily="34" charset="0"/>
              </a:rPr>
              <a:t>IoT</a:t>
            </a:r>
            <a:r>
              <a:rPr lang="en-US" sz="2000" b="1" dirty="0">
                <a:solidFill>
                  <a:srgbClr val="FF9300"/>
                </a:solidFill>
                <a:latin typeface="Caviar Dreams" panose="020B0402020204020504" pitchFamily="34" charset="0"/>
              </a:rPr>
              <a:t>*</a:t>
            </a:r>
            <a:endParaRPr lang="ru-RU" sz="2000" b="1" dirty="0">
              <a:solidFill>
                <a:srgbClr val="FF9300"/>
              </a:solidFill>
              <a:latin typeface="Caviar Dreams" panose="020B0402020204020504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64703"/>
            <a:ext cx="936103" cy="38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59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 descr="http://dl3.joxi.net/drive/2017/08/15/0023/2852/1534756/56/2989c2ddb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5" y="88956"/>
            <a:ext cx="9115676" cy="73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ашивка 4"/>
          <p:cNvSpPr/>
          <p:nvPr/>
        </p:nvSpPr>
        <p:spPr>
          <a:xfrm>
            <a:off x="644219" y="1721886"/>
            <a:ext cx="1820490" cy="514787"/>
          </a:xfrm>
          <a:prstGeom prst="chevron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72192" y="2318036"/>
            <a:ext cx="1925988" cy="1574360"/>
          </a:xfrm>
          <a:prstGeom prst="rect">
            <a:avLst/>
          </a:prstGeom>
        </p:spPr>
        <p:txBody>
          <a:bodyPr wrap="square" lIns="96094" tIns="48047" rIns="96094" bIns="48047">
            <a:spAutoFit/>
          </a:bodyPr>
          <a:lstStyle/>
          <a:p>
            <a:pPr algn="ctr"/>
            <a:r>
              <a:rPr lang="ru-RU" sz="1600" dirty="0" smtClean="0">
                <a:latin typeface="Caviar Dreams" panose="020B0402020204020504" pitchFamily="34" charset="0"/>
              </a:rPr>
              <a:t>Умные устройства, оборудованные: модулями, чипами, сенсорами и датчиками. </a:t>
            </a:r>
            <a:endParaRPr lang="ru-RU" sz="1600" dirty="0">
              <a:latin typeface="Caviar Dreams" panose="020B04020202040205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663940" y="2313530"/>
            <a:ext cx="1719562" cy="2313024"/>
          </a:xfrm>
          <a:prstGeom prst="rect">
            <a:avLst/>
          </a:prstGeom>
        </p:spPr>
        <p:txBody>
          <a:bodyPr wrap="square" lIns="96094" tIns="48047" rIns="96094" bIns="48047">
            <a:spAutoFit/>
          </a:bodyPr>
          <a:lstStyle/>
          <a:p>
            <a:pPr algn="ctr"/>
            <a:r>
              <a:rPr lang="ru-RU" sz="1600" dirty="0" smtClean="0">
                <a:latin typeface="Caviar Dreams" panose="020B0402020204020504" pitchFamily="34" charset="0"/>
              </a:rPr>
              <a:t>Средства </a:t>
            </a:r>
            <a:r>
              <a:rPr lang="ru-RU" sz="1600" dirty="0">
                <a:latin typeface="Caviar Dreams" panose="020B0402020204020504" pitchFamily="34" charset="0"/>
              </a:rPr>
              <a:t>для передачи информации. </a:t>
            </a:r>
            <a:r>
              <a:rPr lang="ru-RU" sz="1600" dirty="0" smtClean="0">
                <a:latin typeface="Caviar Dreams" panose="020B0402020204020504" pitchFamily="34" charset="0"/>
              </a:rPr>
              <a:t>Безопасные каналы </a:t>
            </a:r>
            <a:r>
              <a:rPr lang="ru-RU" sz="1600" dirty="0">
                <a:latin typeface="Caviar Dreams" panose="020B0402020204020504" pitchFamily="34" charset="0"/>
              </a:rPr>
              <a:t>связи - беспроводной</a:t>
            </a:r>
            <a:r>
              <a:rPr lang="en-US" sz="1600" dirty="0">
                <a:latin typeface="Caviar Dreams" panose="020B0402020204020504" pitchFamily="34" charset="0"/>
              </a:rPr>
              <a:t>,</a:t>
            </a:r>
            <a:r>
              <a:rPr lang="ru-RU" sz="1600" dirty="0">
                <a:latin typeface="Caviar Dreams" panose="020B0402020204020504" pitchFamily="34" charset="0"/>
              </a:rPr>
              <a:t> спутниковой</a:t>
            </a:r>
            <a:r>
              <a:rPr lang="en-US" sz="1600" dirty="0">
                <a:latin typeface="Caviar Dreams" panose="020B0402020204020504" pitchFamily="34" charset="0"/>
              </a:rPr>
              <a:t>,</a:t>
            </a:r>
            <a:r>
              <a:rPr lang="ru-RU" sz="1600" dirty="0">
                <a:latin typeface="Caviar Dreams" panose="020B0402020204020504" pitchFamily="34" charset="0"/>
              </a:rPr>
              <a:t> мобильной и т.д.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572154" y="2327907"/>
            <a:ext cx="2028510" cy="1820581"/>
          </a:xfrm>
          <a:prstGeom prst="rect">
            <a:avLst/>
          </a:prstGeom>
        </p:spPr>
        <p:txBody>
          <a:bodyPr wrap="square" lIns="96094" tIns="48047" rIns="96094" bIns="48047">
            <a:spAutoFit/>
          </a:bodyPr>
          <a:lstStyle/>
          <a:p>
            <a:pPr algn="ctr"/>
            <a:r>
              <a:rPr lang="en-US" sz="1600" dirty="0" err="1">
                <a:latin typeface="Caviar Dreams" panose="020B0402020204020504" pitchFamily="34" charset="0"/>
              </a:rPr>
              <a:t>IIoT</a:t>
            </a:r>
            <a:r>
              <a:rPr lang="en-US" sz="1600" dirty="0">
                <a:latin typeface="Caviar Dreams" panose="020B0402020204020504" pitchFamily="34" charset="0"/>
              </a:rPr>
              <a:t> </a:t>
            </a:r>
            <a:r>
              <a:rPr lang="ru-RU" sz="1600" dirty="0" smtClean="0">
                <a:latin typeface="Caviar Dreams" panose="020B0402020204020504" pitchFamily="34" charset="0"/>
              </a:rPr>
              <a:t>платформа - для управления, контроля</a:t>
            </a:r>
            <a:r>
              <a:rPr lang="ru-RU" sz="1600" dirty="0">
                <a:latin typeface="Caviar Dreams" panose="020B0402020204020504" pitchFamily="34" charset="0"/>
              </a:rPr>
              <a:t> </a:t>
            </a:r>
            <a:r>
              <a:rPr lang="ru-RU" sz="1600" dirty="0" smtClean="0">
                <a:latin typeface="Caviar Dreams" panose="020B0402020204020504" pitchFamily="34" charset="0"/>
              </a:rPr>
              <a:t>и анализа данных</a:t>
            </a:r>
            <a:r>
              <a:rPr lang="ru-RU" sz="1600" dirty="0">
                <a:latin typeface="Caviar Dreams" panose="020B0402020204020504" pitchFamily="34" charset="0"/>
              </a:rPr>
              <a:t>, </a:t>
            </a:r>
            <a:r>
              <a:rPr lang="ru-RU" sz="1600" dirty="0" smtClean="0">
                <a:latin typeface="Caviar Dreams" panose="020B0402020204020504" pitchFamily="34" charset="0"/>
              </a:rPr>
              <a:t>разработка </a:t>
            </a:r>
            <a:r>
              <a:rPr lang="ru-RU" sz="1600" dirty="0">
                <a:latin typeface="Caviar Dreams" panose="020B0402020204020504" pitchFamily="34" charset="0"/>
              </a:rPr>
              <a:t>предсказательных </a:t>
            </a:r>
            <a:r>
              <a:rPr lang="ru-RU" sz="1600" dirty="0" smtClean="0">
                <a:latin typeface="Caviar Dreams" panose="020B0402020204020504" pitchFamily="34" charset="0"/>
              </a:rPr>
              <a:t>моделей. </a:t>
            </a:r>
            <a:endParaRPr lang="ru-RU" sz="1600" dirty="0">
              <a:latin typeface="Caviar Dreams" panose="020B04020202040205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541538" y="2327907"/>
            <a:ext cx="1946353" cy="2313024"/>
          </a:xfrm>
          <a:prstGeom prst="rect">
            <a:avLst/>
          </a:prstGeom>
        </p:spPr>
        <p:txBody>
          <a:bodyPr wrap="square" lIns="96094" tIns="48047" rIns="96094" bIns="48047">
            <a:spAutoFit/>
          </a:bodyPr>
          <a:lstStyle/>
          <a:p>
            <a:pPr algn="ctr"/>
            <a:r>
              <a:rPr lang="ru-RU" sz="1600" dirty="0" smtClean="0">
                <a:latin typeface="Caviar Dreams" panose="020B0402020204020504" pitchFamily="34" charset="0"/>
              </a:rPr>
              <a:t>Пользовательские приложения </a:t>
            </a:r>
            <a:br>
              <a:rPr lang="ru-RU" sz="1600" dirty="0" smtClean="0">
                <a:latin typeface="Caviar Dreams" panose="020B0402020204020504" pitchFamily="34" charset="0"/>
              </a:rPr>
            </a:br>
            <a:r>
              <a:rPr lang="ru-RU" sz="1600" dirty="0" smtClean="0">
                <a:latin typeface="Caviar Dreams" panose="020B0402020204020504" pitchFamily="34" charset="0"/>
              </a:rPr>
              <a:t>на базе </a:t>
            </a:r>
            <a:r>
              <a:rPr lang="ru-RU" sz="1600" dirty="0">
                <a:latin typeface="Caviar Dreams" panose="020B0402020204020504" pitchFamily="34" charset="0"/>
              </a:rPr>
              <a:t>платформы. Отраслевая </a:t>
            </a:r>
            <a:r>
              <a:rPr lang="ru-RU" sz="1600" dirty="0" smtClean="0">
                <a:latin typeface="Caviar Dreams" panose="020B0402020204020504" pitchFamily="34" charset="0"/>
              </a:rPr>
              <a:t>экс</a:t>
            </a:r>
            <a:r>
              <a:rPr lang="ru-RU" sz="1600" dirty="0">
                <a:latin typeface="Caviar Dreams" panose="020B0402020204020504" pitchFamily="34" charset="0"/>
              </a:rPr>
              <a:t>п</a:t>
            </a:r>
            <a:r>
              <a:rPr lang="ru-RU" sz="1600" dirty="0" smtClean="0">
                <a:latin typeface="Caviar Dreams" panose="020B0402020204020504" pitchFamily="34" charset="0"/>
              </a:rPr>
              <a:t>ертиза </a:t>
            </a:r>
            <a:r>
              <a:rPr lang="ru-RU" sz="1600" dirty="0">
                <a:latin typeface="Caviar Dreams" panose="020B0402020204020504" pitchFamily="34" charset="0"/>
              </a:rPr>
              <a:t>в области обработки BigData.  </a:t>
            </a:r>
            <a:r>
              <a:rPr lang="ru-RU" sz="1600" dirty="0" smtClean="0">
                <a:latin typeface="Caviar Dreams" panose="020B0402020204020504" pitchFamily="34" charset="0"/>
              </a:rPr>
              <a:t> </a:t>
            </a:r>
            <a:endParaRPr lang="ru-RU" sz="1600" dirty="0">
              <a:latin typeface="Caviar Dreams" panose="020B0402020204020504" pitchFamily="34" charset="0"/>
            </a:endParaRPr>
          </a:p>
        </p:txBody>
      </p:sp>
      <p:pic>
        <p:nvPicPr>
          <p:cNvPr id="22" name="Изображение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437" y="4678483"/>
            <a:ext cx="1793727" cy="1600517"/>
          </a:xfrm>
          <a:prstGeom prst="rect">
            <a:avLst/>
          </a:prstGeom>
        </p:spPr>
      </p:pic>
      <p:pic>
        <p:nvPicPr>
          <p:cNvPr id="23" name="Изображение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8046" y="4678483"/>
            <a:ext cx="1731350" cy="1600517"/>
          </a:xfrm>
          <a:prstGeom prst="rect">
            <a:avLst/>
          </a:prstGeom>
        </p:spPr>
      </p:pic>
      <p:pic>
        <p:nvPicPr>
          <p:cNvPr id="24" name="Изображение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5810" y="4678483"/>
            <a:ext cx="1610322" cy="1545289"/>
          </a:xfrm>
          <a:prstGeom prst="rect">
            <a:avLst/>
          </a:prstGeom>
        </p:spPr>
      </p:pic>
      <p:pic>
        <p:nvPicPr>
          <p:cNvPr id="25" name="Изображение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4368" y="4539066"/>
            <a:ext cx="1747948" cy="1647786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4571999" y="1157980"/>
            <a:ext cx="4032449" cy="5317128"/>
          </a:xfrm>
          <a:prstGeom prst="roundRect">
            <a:avLst/>
          </a:prstGeom>
          <a:noFill/>
          <a:ln w="317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viar Dreams" panose="020B04020202040205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41218" y="1157980"/>
            <a:ext cx="3753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13A2D0"/>
                </a:solidFill>
                <a:latin typeface="Caviar Dreams" panose="020B0402020204020504" pitchFamily="34" charset="0"/>
              </a:rPr>
              <a:t>Платформа </a:t>
            </a:r>
            <a:r>
              <a:rPr lang="en-US" sz="1400" b="1" dirty="0" smtClean="0">
                <a:solidFill>
                  <a:srgbClr val="13A2D0"/>
                </a:solidFill>
                <a:latin typeface="Caviar Dreams" panose="020B0402020204020504" pitchFamily="34" charset="0"/>
              </a:rPr>
              <a:t>IoTEL </a:t>
            </a:r>
            <a:r>
              <a:rPr lang="ru-RU" sz="1400" b="1" dirty="0" smtClean="0">
                <a:solidFill>
                  <a:srgbClr val="13A2D0"/>
                </a:solidFill>
                <a:latin typeface="Caviar Dreams" panose="020B0402020204020504" pitchFamily="34" charset="0"/>
              </a:rPr>
              <a:t/>
            </a:r>
            <a:br>
              <a:rPr lang="ru-RU" sz="1400" b="1" dirty="0" smtClean="0">
                <a:solidFill>
                  <a:srgbClr val="13A2D0"/>
                </a:solidFill>
                <a:latin typeface="Caviar Dreams" panose="020B0402020204020504" pitchFamily="34" charset="0"/>
              </a:rPr>
            </a:br>
            <a:r>
              <a:rPr lang="ru-RU" sz="1400" b="1" dirty="0" smtClean="0">
                <a:solidFill>
                  <a:srgbClr val="13A2D0"/>
                </a:solidFill>
                <a:latin typeface="Caviar Dreams" panose="020B0402020204020504" pitchFamily="34" charset="0"/>
              </a:rPr>
              <a:t>от ИскраУралТЕЛ</a:t>
            </a:r>
            <a:endParaRPr lang="ru-RU" sz="1400" b="1" dirty="0">
              <a:solidFill>
                <a:srgbClr val="13A2D0"/>
              </a:solidFill>
              <a:latin typeface="Caviar Dreams" panose="020B04020202040205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77488" y="188353"/>
            <a:ext cx="5389021" cy="527920"/>
          </a:xfrm>
          <a:prstGeom prst="rect">
            <a:avLst/>
          </a:prstGeom>
          <a:noFill/>
        </p:spPr>
        <p:txBody>
          <a:bodyPr wrap="square" lIns="96094" tIns="48047" rIns="96094" bIns="48047" rtlCol="0">
            <a:spAutoFit/>
          </a:bodyPr>
          <a:lstStyle/>
          <a:p>
            <a:pPr algn="ctr"/>
            <a:r>
              <a:rPr lang="ru-RU" sz="2500" b="1" dirty="0">
                <a:solidFill>
                  <a:srgbClr val="00B0F0"/>
                </a:solidFill>
                <a:latin typeface="Caviar Dreams" panose="020B0402020204020504" pitchFamily="34" charset="0"/>
                <a:ea typeface="Roboto" pitchFamily="2" charset="0"/>
                <a:cs typeface="Arial" panose="020B0604020202020204" pitchFamily="34" charset="0"/>
              </a:rPr>
              <a:t>Экосистема</a:t>
            </a:r>
            <a:r>
              <a:rPr lang="ru-RU" sz="2800" b="1" dirty="0" smtClean="0">
                <a:solidFill>
                  <a:srgbClr val="00B0F0"/>
                </a:solidFill>
                <a:latin typeface="Caviar Dreams" panose="020B0402020204020504" pitchFamily="34" charset="0"/>
                <a:ea typeface="Roboto" pitchFamily="2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viar Dreams" panose="020B0402020204020504" pitchFamily="34" charset="0"/>
                <a:ea typeface="Roboto" pitchFamily="2" charset="0"/>
                <a:cs typeface="Arial" panose="020B0604020202020204" pitchFamily="34" charset="0"/>
              </a:rPr>
              <a:t>IIoT</a:t>
            </a:r>
            <a:r>
              <a:rPr lang="ru-RU" sz="2800" b="1" dirty="0">
                <a:solidFill>
                  <a:srgbClr val="00B0F0"/>
                </a:solidFill>
                <a:latin typeface="Caviar Dreams" panose="020B04020202040205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B0F0"/>
                </a:solidFill>
                <a:latin typeface="Caviar Dreams" panose="020B04020202040205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endParaRPr lang="en-US" sz="2800" b="1" dirty="0">
              <a:solidFill>
                <a:srgbClr val="00B0F0"/>
              </a:solidFill>
              <a:latin typeface="Caviar Dreams" panose="020B0402020204020504" pitchFamily="34" charset="0"/>
              <a:ea typeface="Roboto" pitchFamily="2" charset="0"/>
            </a:endParaRPr>
          </a:p>
        </p:txBody>
      </p:sp>
      <p:sp>
        <p:nvSpPr>
          <p:cNvPr id="28" name="Нашивка 27"/>
          <p:cNvSpPr/>
          <p:nvPr/>
        </p:nvSpPr>
        <p:spPr>
          <a:xfrm>
            <a:off x="2669364" y="1721886"/>
            <a:ext cx="1820490" cy="514787"/>
          </a:xfrm>
          <a:prstGeom prst="chevron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Нашивка 28"/>
          <p:cNvSpPr/>
          <p:nvPr/>
        </p:nvSpPr>
        <p:spPr>
          <a:xfrm>
            <a:off x="4675451" y="1721886"/>
            <a:ext cx="1820490" cy="514787"/>
          </a:xfrm>
          <a:prstGeom prst="chevron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Нашивка 29"/>
          <p:cNvSpPr/>
          <p:nvPr/>
        </p:nvSpPr>
        <p:spPr>
          <a:xfrm>
            <a:off x="6700596" y="1721886"/>
            <a:ext cx="1820490" cy="514787"/>
          </a:xfrm>
          <a:prstGeom prst="chevron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1317866" y="1780556"/>
            <a:ext cx="434640" cy="404809"/>
          </a:xfrm>
          <a:prstGeom prst="rect">
            <a:avLst/>
          </a:prstGeom>
        </p:spPr>
        <p:txBody>
          <a:bodyPr wrap="square" lIns="96094" tIns="48047" rIns="96094" bIns="48047">
            <a:spAutoFit/>
          </a:bodyPr>
          <a:lstStyle/>
          <a:p>
            <a:r>
              <a:rPr lang="ru-RU" sz="2000" b="1" dirty="0" smtClean="0">
                <a:solidFill>
                  <a:srgbClr val="FF9300"/>
                </a:solidFill>
                <a:latin typeface="Caviar Dreams" panose="020B0402020204020504" pitchFamily="34" charset="0"/>
              </a:rPr>
              <a:t>1</a:t>
            </a:r>
            <a:endParaRPr lang="ru-RU" sz="1600" b="1" dirty="0">
              <a:solidFill>
                <a:srgbClr val="FF9300"/>
              </a:solidFill>
              <a:latin typeface="Caviar Dreams" panose="020B04020202040205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373175" y="1780556"/>
            <a:ext cx="434640" cy="404809"/>
          </a:xfrm>
          <a:prstGeom prst="rect">
            <a:avLst/>
          </a:prstGeom>
        </p:spPr>
        <p:txBody>
          <a:bodyPr wrap="square" lIns="96094" tIns="48047" rIns="96094" bIns="48047">
            <a:spAutoFit/>
          </a:bodyPr>
          <a:lstStyle/>
          <a:p>
            <a:r>
              <a:rPr lang="ru-RU" sz="2000" b="1" dirty="0" smtClean="0">
                <a:solidFill>
                  <a:srgbClr val="FF9300"/>
                </a:solidFill>
                <a:latin typeface="Caviar Dreams" panose="020B0402020204020504" pitchFamily="34" charset="0"/>
              </a:rPr>
              <a:t>2</a:t>
            </a:r>
            <a:endParaRPr lang="ru-RU" sz="1600" b="1" dirty="0">
              <a:solidFill>
                <a:srgbClr val="FF9300"/>
              </a:solidFill>
              <a:latin typeface="Caviar Dreams" panose="020B04020202040205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367611" y="1772895"/>
            <a:ext cx="434640" cy="404809"/>
          </a:xfrm>
          <a:prstGeom prst="rect">
            <a:avLst/>
          </a:prstGeom>
        </p:spPr>
        <p:txBody>
          <a:bodyPr wrap="square" lIns="96094" tIns="48047" rIns="96094" bIns="48047">
            <a:spAutoFit/>
          </a:bodyPr>
          <a:lstStyle/>
          <a:p>
            <a:r>
              <a:rPr lang="ru-RU" sz="2000" b="1" dirty="0" smtClean="0">
                <a:solidFill>
                  <a:srgbClr val="FF9300"/>
                </a:solidFill>
                <a:latin typeface="Caviar Dreams" panose="020B0402020204020504" pitchFamily="34" charset="0"/>
              </a:rPr>
              <a:t>3</a:t>
            </a:r>
            <a:endParaRPr lang="ru-RU" sz="1600" b="1" dirty="0">
              <a:solidFill>
                <a:srgbClr val="FF9300"/>
              </a:solidFill>
              <a:latin typeface="Caviar Dreams" panose="020B04020202040205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404407" y="1780556"/>
            <a:ext cx="434640" cy="404809"/>
          </a:xfrm>
          <a:prstGeom prst="rect">
            <a:avLst/>
          </a:prstGeom>
        </p:spPr>
        <p:txBody>
          <a:bodyPr wrap="square" lIns="96094" tIns="48047" rIns="96094" bIns="48047">
            <a:spAutoFit/>
          </a:bodyPr>
          <a:lstStyle/>
          <a:p>
            <a:r>
              <a:rPr lang="ru-RU" sz="2000" b="1" dirty="0" smtClean="0">
                <a:solidFill>
                  <a:srgbClr val="FF9300"/>
                </a:solidFill>
                <a:latin typeface="Caviar Dreams" panose="020B0402020204020504" pitchFamily="34" charset="0"/>
              </a:rPr>
              <a:t>4</a:t>
            </a:r>
            <a:endParaRPr lang="ru-RU" sz="1600" b="1" dirty="0">
              <a:solidFill>
                <a:srgbClr val="FF9300"/>
              </a:solidFill>
              <a:latin typeface="Caviar Dreams" panose="020B0402020204020504" pitchFamily="34" charset="0"/>
            </a:endParaRPr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0" y="3344"/>
            <a:ext cx="79998" cy="908979"/>
          </a:xfrm>
          <a:prstGeom prst="rect">
            <a:avLst/>
          </a:prstGeom>
          <a:solidFill>
            <a:srgbClr val="00A6EB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6094" tIns="48047" rIns="96094" bIns="48047" anchor="ctr"/>
          <a:lstStyle/>
          <a:p>
            <a:endParaRPr lang="ru-RU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64703"/>
            <a:ext cx="936103" cy="38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8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564904"/>
            <a:ext cx="9144000" cy="2088232"/>
          </a:xfrm>
          <a:prstGeom prst="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8" name="TextShape 1"/>
          <p:cNvSpPr txBox="1"/>
          <p:nvPr/>
        </p:nvSpPr>
        <p:spPr>
          <a:xfrm rot="16200000">
            <a:off x="-629640" y="1530360"/>
            <a:ext cx="1439640" cy="179640"/>
          </a:xfrm>
          <a:prstGeom prst="rect">
            <a:avLst/>
          </a:prstGeom>
        </p:spPr>
        <p:txBody>
          <a:bodyPr lIns="45720" tIns="91440" rIns="45720" bIns="91440" anchor="ctr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39" name="TextShape 2"/>
          <p:cNvSpPr txBox="1"/>
          <p:nvPr/>
        </p:nvSpPr>
        <p:spPr>
          <a:xfrm>
            <a:off x="1529652" y="3900438"/>
            <a:ext cx="6084696" cy="648072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Caviar Dreams" panose="020B0402020204020504" pitchFamily="34" charset="0"/>
              </a:rPr>
              <a:t>Краткое описание платформы, ее архитектуры и функциональных уровней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58261"/>
            <a:ext cx="2468563" cy="351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9"/>
          <p:cNvGrpSpPr/>
          <p:nvPr/>
        </p:nvGrpSpPr>
        <p:grpSpPr>
          <a:xfrm>
            <a:off x="326732" y="116632"/>
            <a:ext cx="668363" cy="681948"/>
            <a:chOff x="9697987" y="3645024"/>
            <a:chExt cx="810114" cy="648072"/>
          </a:xfrm>
        </p:grpSpPr>
        <p:sp>
          <p:nvSpPr>
            <p:cNvPr id="6" name="Isosceles Triangle 10"/>
            <p:cNvSpPr/>
            <p:nvPr/>
          </p:nvSpPr>
          <p:spPr>
            <a:xfrm>
              <a:off x="9900515" y="3645024"/>
              <a:ext cx="405057" cy="324036"/>
            </a:xfrm>
            <a:prstGeom prst="triangle">
              <a:avLst/>
            </a:prstGeom>
            <a:noFill/>
            <a:ln w="6350">
              <a:solidFill>
                <a:srgbClr val="FFCB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60943"/>
              <a:endParaRPr lang="en-GB" sz="400">
                <a:solidFill>
                  <a:srgbClr val="FFFFFF"/>
                </a:solidFill>
              </a:endParaRPr>
            </a:p>
          </p:txBody>
        </p:sp>
        <p:sp>
          <p:nvSpPr>
            <p:cNvPr id="7" name="Isosceles Triangle 11"/>
            <p:cNvSpPr/>
            <p:nvPr/>
          </p:nvSpPr>
          <p:spPr>
            <a:xfrm>
              <a:off x="9697987" y="3969060"/>
              <a:ext cx="405057" cy="324036"/>
            </a:xfrm>
            <a:prstGeom prst="triangle">
              <a:avLst/>
            </a:prstGeom>
            <a:noFill/>
            <a:ln w="6350">
              <a:solidFill>
                <a:srgbClr val="ED1C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60943"/>
              <a:endParaRPr lang="en-GB" sz="400">
                <a:solidFill>
                  <a:srgbClr val="FFFFFF"/>
                </a:solidFill>
              </a:endParaRPr>
            </a:p>
          </p:txBody>
        </p:sp>
        <p:sp>
          <p:nvSpPr>
            <p:cNvPr id="8" name="Isosceles Triangle 12"/>
            <p:cNvSpPr/>
            <p:nvPr/>
          </p:nvSpPr>
          <p:spPr>
            <a:xfrm>
              <a:off x="10103044" y="3969060"/>
              <a:ext cx="405057" cy="324036"/>
            </a:xfrm>
            <a:prstGeom prst="triangle">
              <a:avLst/>
            </a:prstGeom>
            <a:noFill/>
            <a:ln w="6350">
              <a:solidFill>
                <a:srgbClr val="F794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60943"/>
              <a:endParaRPr lang="en-GB" sz="400">
                <a:solidFill>
                  <a:srgbClr val="FFFFFF"/>
                </a:solidFill>
              </a:endParaRPr>
            </a:p>
          </p:txBody>
        </p:sp>
        <p:sp>
          <p:nvSpPr>
            <p:cNvPr id="9" name="Isosceles Triangle 18"/>
            <p:cNvSpPr/>
            <p:nvPr/>
          </p:nvSpPr>
          <p:spPr>
            <a:xfrm rot="10800000">
              <a:off x="9900515" y="3969060"/>
              <a:ext cx="405771" cy="324036"/>
            </a:xfrm>
            <a:prstGeom prst="triangle">
              <a:avLst/>
            </a:prstGeom>
            <a:solidFill>
              <a:srgbClr val="009FDA"/>
            </a:solidFill>
            <a:ln w="6350">
              <a:solidFill>
                <a:srgbClr val="009F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60943"/>
              <a:endParaRPr lang="en-GB" sz="400">
                <a:solidFill>
                  <a:srgbClr val="FFFFFF"/>
                </a:solidFill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3066619" y="3347410"/>
            <a:ext cx="30107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9EE0"/>
                </a:solidFill>
                <a:latin typeface="Caviar Dreams" panose="020B0402020204020504" pitchFamily="34" charset="0"/>
              </a:rPr>
              <a:t>ПЛАТФОРМА</a:t>
            </a:r>
            <a:r>
              <a:rPr lang="ru-RU" sz="2800" b="1" dirty="0" smtClean="0">
                <a:solidFill>
                  <a:srgbClr val="009EE0"/>
                </a:solidFill>
                <a:latin typeface="Caviar Dreams" panose="020B0402020204020504" pitchFamily="34" charset="0"/>
              </a:rPr>
              <a:t> </a:t>
            </a:r>
            <a:r>
              <a:rPr lang="sl-SI" sz="2800" b="1" dirty="0">
                <a:solidFill>
                  <a:srgbClr val="009EE0"/>
                </a:solidFill>
                <a:latin typeface="Caviar Dreams" panose="020B0402020204020504" pitchFamily="34" charset="0"/>
              </a:rPr>
              <a:t>IoT</a:t>
            </a:r>
            <a:r>
              <a:rPr lang="en-US" sz="2800" b="1" dirty="0" smtClean="0">
                <a:solidFill>
                  <a:srgbClr val="009EE0"/>
                </a:solidFill>
                <a:latin typeface="Caviar Dreams" panose="020B0402020204020504" pitchFamily="34" charset="0"/>
              </a:rPr>
              <a:t>EL</a:t>
            </a:r>
            <a:endParaRPr lang="ru-RU" sz="2800" b="1" dirty="0">
              <a:solidFill>
                <a:srgbClr val="009EE0"/>
              </a:solidFill>
              <a:latin typeface="Caviar Dreams" panose="020B04020202040205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391" y="267888"/>
            <a:ext cx="1388847" cy="57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49989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6889191" y="804459"/>
            <a:ext cx="2257971" cy="6031292"/>
          </a:xfrm>
          <a:prstGeom prst="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 dirty="0">
              <a:solidFill>
                <a:schemeClr val="tx1"/>
              </a:solidFill>
              <a:latin typeface="Caviar Dreams" panose="020B0402020204020504" pitchFamily="34" charset="0"/>
            </a:endParaRPr>
          </a:p>
        </p:txBody>
      </p:sp>
      <p:pic>
        <p:nvPicPr>
          <p:cNvPr id="26" name="Picture 2" descr="http://dl4.joxi.net/drive/2017/08/15/0023/2852/1534756/56/c60409c34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7" r="2298"/>
          <a:stretch/>
        </p:blipFill>
        <p:spPr bwMode="auto">
          <a:xfrm>
            <a:off x="2649897" y="1910284"/>
            <a:ext cx="3735928" cy="415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ttp://dl4.joxi.net/drive/2017/08/15/0023/2852/1534756/56/c54a88a4e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863" y="2495146"/>
            <a:ext cx="427745" cy="2198950"/>
          </a:xfrm>
          <a:prstGeom prst="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25400">
            <a:noFill/>
          </a:ln>
          <a:extLst/>
        </p:spPr>
      </p:pic>
      <p:pic>
        <p:nvPicPr>
          <p:cNvPr id="33" name="Picture 2" descr="http://dl3.joxi.net/drive/2017/08/15/0023/2852/1534756/56/2989c2ddb9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356"/>
          <a:stretch/>
        </p:blipFill>
        <p:spPr bwMode="auto">
          <a:xfrm>
            <a:off x="39211" y="88956"/>
            <a:ext cx="9115675" cy="74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891652" y="193872"/>
            <a:ext cx="5389021" cy="527920"/>
          </a:xfrm>
          <a:prstGeom prst="rect">
            <a:avLst/>
          </a:prstGeom>
          <a:noFill/>
        </p:spPr>
        <p:txBody>
          <a:bodyPr wrap="square" lIns="96094" tIns="48047" rIns="96094" bIns="48047" rtlCol="0">
            <a:spAutoFit/>
          </a:bodyPr>
          <a:lstStyle/>
          <a:p>
            <a:pPr algn="ctr"/>
            <a:r>
              <a:rPr lang="ru-RU" sz="2500" b="1" dirty="0">
                <a:solidFill>
                  <a:srgbClr val="00B0F0"/>
                </a:solidFill>
                <a:latin typeface="Caviar Dreams" panose="020B0402020204020504" pitchFamily="34" charset="0"/>
                <a:ea typeface="Roboto" pitchFamily="2" charset="0"/>
                <a:cs typeface="Arial" panose="020B0604020202020204" pitchFamily="34" charset="0"/>
              </a:rPr>
              <a:t>Платформа </a:t>
            </a:r>
            <a:r>
              <a:rPr lang="en-US" sz="2800" b="1" dirty="0" smtClean="0">
                <a:solidFill>
                  <a:srgbClr val="00B0F0"/>
                </a:solidFill>
                <a:latin typeface="Caviar Dreams" panose="020B0402020204020504" pitchFamily="34" charset="0"/>
                <a:ea typeface="Roboto" pitchFamily="2" charset="0"/>
              </a:rPr>
              <a:t>IoTEL</a:t>
            </a:r>
            <a:endParaRPr lang="en-US" sz="2800" b="1" dirty="0">
              <a:solidFill>
                <a:srgbClr val="00B0F0"/>
              </a:solidFill>
              <a:latin typeface="Caviar Dreams" panose="020B0402020204020504" pitchFamily="34" charset="0"/>
              <a:ea typeface="Roboto" pitchFamily="2" charset="0"/>
            </a:endParaRPr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0" y="3344"/>
            <a:ext cx="79998" cy="908979"/>
          </a:xfrm>
          <a:prstGeom prst="rect">
            <a:avLst/>
          </a:prstGeom>
          <a:solidFill>
            <a:srgbClr val="00A6EB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6094" tIns="48047" rIns="96094" bIns="48047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3714" y="2180074"/>
            <a:ext cx="225005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Caviar Dreams" panose="020B0402020204020504" pitchFamily="34" charset="0"/>
              </a:rPr>
              <a:t>IOT ENGINE (Движок) </a:t>
            </a:r>
          </a:p>
          <a:p>
            <a:r>
              <a:rPr lang="ru-RU" sz="1200" dirty="0" smtClean="0">
                <a:latin typeface="Caviar Dreams" panose="020B0402020204020504" pitchFamily="34" charset="0"/>
              </a:rPr>
              <a:t>Современный движок </a:t>
            </a:r>
            <a:r>
              <a:rPr lang="ru-RU" sz="1200" dirty="0">
                <a:latin typeface="Caviar Dreams" panose="020B0402020204020504" pitchFamily="34" charset="0"/>
              </a:rPr>
              <a:t>аналитики </a:t>
            </a:r>
            <a:r>
              <a:rPr lang="ru-RU" sz="1200" dirty="0" smtClean="0">
                <a:latin typeface="Caviar Dreams" panose="020B0402020204020504" pitchFamily="34" charset="0"/>
              </a:rPr>
              <a:t>данных в </a:t>
            </a:r>
            <a:r>
              <a:rPr lang="ru-RU" sz="1200" dirty="0">
                <a:latin typeface="Caviar Dreams" panose="020B0402020204020504" pitchFamily="34" charset="0"/>
              </a:rPr>
              <a:t>реальном </a:t>
            </a:r>
            <a:r>
              <a:rPr lang="ru-RU" sz="1200" dirty="0" smtClean="0">
                <a:latin typeface="Caviar Dreams" panose="020B0402020204020504" pitchFamily="34" charset="0"/>
              </a:rPr>
              <a:t>времени. 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689434" y="1988840"/>
            <a:ext cx="26120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>
                <a:solidFill>
                  <a:prstClr val="black"/>
                </a:solidFill>
                <a:latin typeface="Caviar Dreams" panose="020B0402020204020504" pitchFamily="34" charset="0"/>
              </a:rPr>
              <a:t>Агрегация, обработка,</a:t>
            </a:r>
          </a:p>
          <a:p>
            <a:pPr lvl="0" algn="ctr"/>
            <a:r>
              <a:rPr lang="ru-RU" sz="1400" dirty="0">
                <a:solidFill>
                  <a:prstClr val="black"/>
                </a:solidFill>
                <a:latin typeface="Caviar Dreams" panose="020B0402020204020504" pitchFamily="34" charset="0"/>
              </a:rPr>
              <a:t>аналитика </a:t>
            </a:r>
            <a:r>
              <a:rPr lang="ru-RU" sz="1400" dirty="0" smtClean="0">
                <a:solidFill>
                  <a:prstClr val="black"/>
                </a:solidFill>
                <a:latin typeface="Caviar Dreams" panose="020B0402020204020504" pitchFamily="34" charset="0"/>
              </a:rPr>
              <a:t>данных</a:t>
            </a:r>
            <a:endParaRPr lang="ru-RU" sz="1400" dirty="0">
              <a:solidFill>
                <a:prstClr val="black"/>
              </a:solidFill>
              <a:latin typeface="Caviar Dreams" panose="020B04020202040205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20272" y="1000106"/>
            <a:ext cx="19442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FF9300"/>
                </a:solidFill>
                <a:latin typeface="Caviar Dreams" panose="020B0402020204020504" pitchFamily="34" charset="0"/>
              </a:rPr>
              <a:t>ПРИНЦИПЫ </a:t>
            </a:r>
            <a:br>
              <a:rPr lang="ru-RU" sz="2000" b="1" dirty="0">
                <a:solidFill>
                  <a:srgbClr val="FF9300"/>
                </a:solidFill>
                <a:latin typeface="Caviar Dreams" panose="020B0402020204020504" pitchFamily="34" charset="0"/>
              </a:rPr>
            </a:br>
            <a:r>
              <a:rPr lang="ru-RU" sz="2000" b="1" dirty="0">
                <a:solidFill>
                  <a:srgbClr val="FF9300"/>
                </a:solidFill>
                <a:latin typeface="Caviar Dreams" panose="020B0402020204020504" pitchFamily="34" charset="0"/>
              </a:rPr>
              <a:t>ПЛАТФОРМЫ:</a:t>
            </a:r>
          </a:p>
          <a:p>
            <a:pPr lvl="0" algn="ctr"/>
            <a:endParaRPr lang="ru-RU" sz="1600" dirty="0">
              <a:solidFill>
                <a:prstClr val="black"/>
              </a:solidFill>
              <a:latin typeface="Caviar Dreams" panose="020B04020202040205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84406" y="2708920"/>
            <a:ext cx="22322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 smtClean="0">
                <a:solidFill>
                  <a:prstClr val="black"/>
                </a:solidFill>
                <a:latin typeface="Caviar Dreams" panose="020B0402020204020504" pitchFamily="34" charset="0"/>
              </a:rPr>
              <a:t>Безопасность</a:t>
            </a:r>
            <a:endParaRPr lang="ru-RU" sz="1400" dirty="0">
              <a:solidFill>
                <a:prstClr val="black"/>
              </a:solidFill>
              <a:latin typeface="Caviar Dreams" panose="020B04020202040205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11752" y="3215889"/>
            <a:ext cx="22322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 smtClean="0">
                <a:solidFill>
                  <a:prstClr val="black"/>
                </a:solidFill>
                <a:latin typeface="Caviar Dreams" panose="020B0402020204020504" pitchFamily="34" charset="0"/>
              </a:rPr>
              <a:t>Открытая </a:t>
            </a:r>
            <a:r>
              <a:rPr lang="ru-RU" sz="1400" dirty="0">
                <a:solidFill>
                  <a:prstClr val="black"/>
                </a:solidFill>
                <a:latin typeface="Caviar Dreams" panose="020B0402020204020504" pitchFamily="34" charset="0"/>
              </a:rPr>
              <a:t>среда</a:t>
            </a:r>
          </a:p>
          <a:p>
            <a:pPr lvl="0" algn="ctr"/>
            <a:r>
              <a:rPr lang="ru-RU" sz="1400" dirty="0">
                <a:solidFill>
                  <a:prstClr val="black"/>
                </a:solidFill>
                <a:latin typeface="Caviar Dreams" panose="020B0402020204020504" pitchFamily="34" charset="0"/>
              </a:rPr>
              <a:t>для </a:t>
            </a:r>
            <a:r>
              <a:rPr lang="ru-RU" sz="1400" dirty="0" smtClean="0">
                <a:solidFill>
                  <a:prstClr val="black"/>
                </a:solidFill>
                <a:latin typeface="Caviar Dreams" panose="020B0402020204020504" pitchFamily="34" charset="0"/>
              </a:rPr>
              <a:t>разработки</a:t>
            </a:r>
            <a:endParaRPr lang="ru-RU" sz="1400" dirty="0">
              <a:solidFill>
                <a:prstClr val="black"/>
              </a:solidFill>
              <a:latin typeface="Caviar Dreams" panose="020B04020202040205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91245" y="4881253"/>
            <a:ext cx="22732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 err="1" smtClean="0">
                <a:solidFill>
                  <a:prstClr val="black"/>
                </a:solidFill>
                <a:latin typeface="Caviar Dreams" panose="020B0402020204020504" pitchFamily="34" charset="0"/>
              </a:rPr>
              <a:t>IoT</a:t>
            </a:r>
            <a:r>
              <a:rPr lang="ru-RU" sz="1400" dirty="0" smtClean="0">
                <a:solidFill>
                  <a:prstClr val="black"/>
                </a:solidFill>
                <a:latin typeface="Caviar Dreams" panose="020B0402020204020504" pitchFamily="34" charset="0"/>
              </a:rPr>
              <a:t>-шлюзы </a:t>
            </a:r>
            <a:r>
              <a:rPr lang="ru-RU" sz="1400" dirty="0">
                <a:solidFill>
                  <a:prstClr val="black"/>
                </a:solidFill>
                <a:latin typeface="Caviar Dreams" panose="020B0402020204020504" pitchFamily="34" charset="0"/>
              </a:rPr>
              <a:t>для</a:t>
            </a:r>
          </a:p>
          <a:p>
            <a:pPr lvl="0" algn="ctr"/>
            <a:r>
              <a:rPr lang="ru-RU" sz="1400" dirty="0">
                <a:solidFill>
                  <a:prstClr val="black"/>
                </a:solidFill>
                <a:latin typeface="Caviar Dreams" panose="020B0402020204020504" pitchFamily="34" charset="0"/>
              </a:rPr>
              <a:t>агрегации данных</a:t>
            </a:r>
          </a:p>
          <a:p>
            <a:pPr lvl="0" algn="ctr"/>
            <a:r>
              <a:rPr lang="ru-RU" sz="1400" dirty="0">
                <a:solidFill>
                  <a:prstClr val="black"/>
                </a:solidFill>
                <a:latin typeface="Caviar Dreams" panose="020B0402020204020504" pitchFamily="34" charset="0"/>
              </a:rPr>
              <a:t>с </a:t>
            </a:r>
            <a:r>
              <a:rPr lang="ru-RU" sz="1400" dirty="0" smtClean="0">
                <a:solidFill>
                  <a:prstClr val="black"/>
                </a:solidFill>
                <a:latin typeface="Caviar Dreams" panose="020B0402020204020504" pitchFamily="34" charset="0"/>
              </a:rPr>
              <a:t>устройств </a:t>
            </a:r>
            <a:r>
              <a:rPr lang="ru-RU" sz="1400" dirty="0">
                <a:solidFill>
                  <a:prstClr val="black"/>
                </a:solidFill>
                <a:latin typeface="Caviar Dreams" panose="020B0402020204020504" pitchFamily="34" charset="0"/>
              </a:rPr>
              <a:t>и </a:t>
            </a:r>
            <a:r>
              <a:rPr lang="ru-RU" sz="1400" dirty="0" smtClean="0">
                <a:solidFill>
                  <a:prstClr val="black"/>
                </a:solidFill>
                <a:latin typeface="Caviar Dreams" panose="020B0402020204020504" pitchFamily="34" charset="0"/>
              </a:rPr>
              <a:t>локальной обработки</a:t>
            </a:r>
            <a:endParaRPr lang="ru-RU" sz="1400" dirty="0">
              <a:solidFill>
                <a:prstClr val="black"/>
              </a:solidFill>
              <a:latin typeface="Caviar Dreams" panose="020B04020202040205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923824" y="3938301"/>
            <a:ext cx="218870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>
                <a:solidFill>
                  <a:prstClr val="black"/>
                </a:solidFill>
                <a:latin typeface="Caviar Dreams" panose="020B0402020204020504" pitchFamily="34" charset="0"/>
              </a:rPr>
              <a:t>Облачная </a:t>
            </a:r>
            <a:r>
              <a:rPr lang="ru-RU" sz="1400" dirty="0" smtClean="0">
                <a:solidFill>
                  <a:prstClr val="black"/>
                </a:solidFill>
                <a:latin typeface="Caviar Dreams" panose="020B0402020204020504" pitchFamily="34" charset="0"/>
              </a:rPr>
              <a:t>структура, для </a:t>
            </a:r>
            <a:r>
              <a:rPr lang="ru-RU" sz="1400" dirty="0">
                <a:solidFill>
                  <a:prstClr val="black"/>
                </a:solidFill>
                <a:latin typeface="Caviar Dreams" panose="020B0402020204020504" pitchFamily="34" charset="0"/>
              </a:rPr>
              <a:t>обработки</a:t>
            </a:r>
          </a:p>
          <a:p>
            <a:pPr lvl="0" algn="ctr"/>
            <a:r>
              <a:rPr lang="ru-RU" sz="1400" dirty="0">
                <a:solidFill>
                  <a:prstClr val="black"/>
                </a:solidFill>
                <a:latin typeface="Caviar Dreams" panose="020B0402020204020504" pitchFamily="34" charset="0"/>
              </a:rPr>
              <a:t>Больших Данных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33714" y="1113676"/>
            <a:ext cx="635451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prstClr val="black"/>
                </a:solidFill>
                <a:latin typeface="Caviar Dreams" panose="020B0402020204020504" pitchFamily="34" charset="0"/>
              </a:rPr>
              <a:t>IOT CORE (Ядро)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Caviar Dreams" panose="020B0402020204020504" pitchFamily="34" charset="0"/>
              </a:rPr>
              <a:t>Интеллектуальная платформа приложений для I</a:t>
            </a:r>
            <a:r>
              <a:rPr lang="en-US" sz="1400" dirty="0">
                <a:solidFill>
                  <a:prstClr val="black"/>
                </a:solidFill>
                <a:latin typeface="Caviar Dreams" panose="020B0402020204020504" pitchFamily="34" charset="0"/>
              </a:rPr>
              <a:t>I</a:t>
            </a:r>
            <a:r>
              <a:rPr lang="ru-RU" sz="1400" dirty="0" err="1" smtClean="0">
                <a:solidFill>
                  <a:prstClr val="black"/>
                </a:solidFill>
                <a:latin typeface="Caviar Dreams" panose="020B0402020204020504" pitchFamily="34" charset="0"/>
              </a:rPr>
              <a:t>oT</a:t>
            </a:r>
            <a:r>
              <a:rPr lang="ru-RU" sz="1400" dirty="0" smtClean="0">
                <a:solidFill>
                  <a:prstClr val="black"/>
                </a:solidFill>
                <a:latin typeface="Caviar Dreams" panose="020B0402020204020504" pitchFamily="34" charset="0"/>
              </a:rPr>
              <a:t> и </a:t>
            </a:r>
            <a:r>
              <a:rPr lang="en-US" sz="1400" dirty="0" err="1" smtClean="0">
                <a:solidFill>
                  <a:prstClr val="black"/>
                </a:solidFill>
                <a:latin typeface="Caviar Dreams" panose="020B0402020204020504" pitchFamily="34" charset="0"/>
              </a:rPr>
              <a:t>CIoT</a:t>
            </a:r>
            <a:r>
              <a:rPr lang="ru-RU" sz="1400" dirty="0" smtClean="0">
                <a:solidFill>
                  <a:prstClr val="black"/>
                </a:solidFill>
                <a:latin typeface="Caviar Dreams" panose="020B0402020204020504" pitchFamily="34" charset="0"/>
              </a:rPr>
              <a:t>,</a:t>
            </a:r>
            <a:r>
              <a:rPr lang="en-US" sz="1400" dirty="0" smtClean="0">
                <a:solidFill>
                  <a:prstClr val="black"/>
                </a:solidFill>
                <a:latin typeface="Caviar Dreams" panose="020B0402020204020504" pitchFamily="34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Caviar Dreams" panose="020B0402020204020504" pitchFamily="34" charset="0"/>
              </a:rPr>
              <a:t>как сервис (</a:t>
            </a:r>
            <a:r>
              <a:rPr lang="en-US" sz="1400" dirty="0">
                <a:solidFill>
                  <a:prstClr val="black"/>
                </a:solidFill>
                <a:latin typeface="Caviar Dreams" panose="020B0402020204020504" pitchFamily="34" charset="0"/>
              </a:rPr>
              <a:t>S</a:t>
            </a:r>
            <a:r>
              <a:rPr lang="ru-RU" sz="1400" dirty="0" err="1" smtClean="0">
                <a:solidFill>
                  <a:prstClr val="black"/>
                </a:solidFill>
                <a:latin typeface="Caviar Dreams" panose="020B0402020204020504" pitchFamily="34" charset="0"/>
              </a:rPr>
              <a:t>aaS</a:t>
            </a:r>
            <a:r>
              <a:rPr lang="ru-RU" sz="1400" dirty="0" smtClean="0">
                <a:solidFill>
                  <a:prstClr val="black"/>
                </a:solidFill>
                <a:latin typeface="Caviar Dreams" panose="020B0402020204020504" pitchFamily="34" charset="0"/>
              </a:rPr>
              <a:t>) с </a:t>
            </a:r>
            <a:r>
              <a:rPr lang="ru-RU" sz="1400" dirty="0">
                <a:solidFill>
                  <a:prstClr val="black"/>
                </a:solidFill>
                <a:latin typeface="Caviar Dreams" panose="020B0402020204020504" pitchFamily="34" charset="0"/>
              </a:rPr>
              <a:t>модульной структурой и встроенной системой безопасности.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33714" y="4358134"/>
            <a:ext cx="2250053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prstClr val="black"/>
                </a:solidFill>
                <a:latin typeface="Caviar Dreams" panose="020B0402020204020504" pitchFamily="34" charset="0"/>
              </a:rPr>
              <a:t>IOT PUZZLE (Песочница)</a:t>
            </a:r>
          </a:p>
          <a:p>
            <a:pPr lvl="0"/>
            <a:r>
              <a:rPr lang="ru-RU" sz="1200" dirty="0">
                <a:solidFill>
                  <a:prstClr val="black"/>
                </a:solidFill>
                <a:latin typeface="Caviar Dreams" panose="020B0402020204020504" pitchFamily="34" charset="0"/>
              </a:rPr>
              <a:t>Стандартизированное API сервисного слоя. Платформа для разработки прикладных приложений.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3714" y="3148345"/>
            <a:ext cx="268210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1400" b="1" dirty="0">
              <a:solidFill>
                <a:prstClr val="black"/>
              </a:solidFill>
              <a:latin typeface="Caviar Dreams" panose="020B0402020204020504" pitchFamily="34" charset="0"/>
            </a:endParaRPr>
          </a:p>
          <a:p>
            <a:pPr lvl="0"/>
            <a:r>
              <a:rPr lang="ru-RU" sz="1400" b="1" dirty="0">
                <a:solidFill>
                  <a:prstClr val="black"/>
                </a:solidFill>
                <a:latin typeface="Caviar Dreams" panose="020B0402020204020504" pitchFamily="34" charset="0"/>
              </a:rPr>
              <a:t>IOT INGESTOR (Депозитарий)</a:t>
            </a:r>
          </a:p>
          <a:p>
            <a:pPr lvl="0"/>
            <a:r>
              <a:rPr lang="ru-RU" sz="1200" dirty="0">
                <a:solidFill>
                  <a:prstClr val="black"/>
                </a:solidFill>
                <a:latin typeface="Caviar Dreams" panose="020B0402020204020504" pitchFamily="34" charset="0"/>
              </a:rPr>
              <a:t>Межплатформенный депозитарий интеграционных модулей</a:t>
            </a:r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64703"/>
            <a:ext cx="936103" cy="38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8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http://dl3.joxi.net/drive/2017/08/15/0023/2852/1534756/56/2989c2ddb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9"/>
          <a:stretch/>
        </p:blipFill>
        <p:spPr bwMode="auto">
          <a:xfrm>
            <a:off x="39211" y="88956"/>
            <a:ext cx="8925277" cy="73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877489" y="216955"/>
            <a:ext cx="5389021" cy="481753"/>
          </a:xfrm>
          <a:prstGeom prst="rect">
            <a:avLst/>
          </a:prstGeom>
          <a:noFill/>
        </p:spPr>
        <p:txBody>
          <a:bodyPr wrap="square" lIns="96094" tIns="48047" rIns="96094" bIns="48047" rtlCol="0">
            <a:spAutoFit/>
          </a:bodyPr>
          <a:lstStyle/>
          <a:p>
            <a:pPr algn="ctr"/>
            <a:r>
              <a:rPr lang="ru-RU" sz="2500" b="1" dirty="0">
                <a:solidFill>
                  <a:srgbClr val="00B0F0"/>
                </a:solidFill>
                <a:latin typeface="Caviar Dreams" panose="020B0402020204020504" pitchFamily="34" charset="0"/>
                <a:ea typeface="Roboto" pitchFamily="2" charset="0"/>
                <a:cs typeface="Arial" panose="020B0604020202020204" pitchFamily="34" charset="0"/>
              </a:rPr>
              <a:t>Архитектура </a:t>
            </a:r>
            <a:r>
              <a:rPr lang="ru-RU" sz="2500" b="1" dirty="0" smtClean="0">
                <a:solidFill>
                  <a:srgbClr val="00B0F0"/>
                </a:solidFill>
                <a:latin typeface="Caviar Dreams" panose="020B0402020204020504" pitchFamily="34" charset="0"/>
                <a:ea typeface="Roboto" pitchFamily="2" charset="0"/>
                <a:cs typeface="Arial" panose="020B0604020202020204" pitchFamily="34" charset="0"/>
              </a:rPr>
              <a:t>платформы</a:t>
            </a:r>
            <a:endParaRPr lang="en-US" sz="2800" b="1" dirty="0">
              <a:solidFill>
                <a:srgbClr val="00B0F0"/>
              </a:solidFill>
              <a:latin typeface="Caviar Dreams" panose="020B0402020204020504" pitchFamily="34" charset="0"/>
              <a:ea typeface="Roboto" pitchFamily="2" charset="0"/>
            </a:endParaRPr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0" y="3344"/>
            <a:ext cx="79998" cy="908979"/>
          </a:xfrm>
          <a:prstGeom prst="rect">
            <a:avLst/>
          </a:prstGeom>
          <a:solidFill>
            <a:srgbClr val="00A6EB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6094" tIns="48047" rIns="96094" bIns="48047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736" y="1332484"/>
            <a:ext cx="7179786" cy="49768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64703"/>
            <a:ext cx="936103" cy="38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06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http://dl3.joxi.net/drive/2017/08/15/0023/2852/1534756/56/2989c2ddb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9"/>
          <a:stretch/>
        </p:blipFill>
        <p:spPr bwMode="auto">
          <a:xfrm>
            <a:off x="39211" y="88956"/>
            <a:ext cx="8925277" cy="73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877489" y="216955"/>
            <a:ext cx="5389021" cy="481753"/>
          </a:xfrm>
          <a:prstGeom prst="rect">
            <a:avLst/>
          </a:prstGeom>
          <a:noFill/>
        </p:spPr>
        <p:txBody>
          <a:bodyPr wrap="square" lIns="96094" tIns="48047" rIns="96094" bIns="48047" rtlCol="0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00B0F0"/>
                </a:solidFill>
                <a:latin typeface="Caviar Dreams" panose="020B0402020204020504" pitchFamily="34" charset="0"/>
                <a:ea typeface="Roboto" pitchFamily="2" charset="0"/>
                <a:cs typeface="Arial" panose="020B0604020202020204" pitchFamily="34" charset="0"/>
              </a:rPr>
              <a:t>Функциональные уровни</a:t>
            </a:r>
            <a:endParaRPr lang="en-US" sz="2800" b="1" dirty="0">
              <a:solidFill>
                <a:srgbClr val="00B0F0"/>
              </a:solidFill>
              <a:latin typeface="Caviar Dreams" panose="020B0402020204020504" pitchFamily="34" charset="0"/>
              <a:ea typeface="Roboto" pitchFamily="2" charset="0"/>
            </a:endParaRPr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0" y="3344"/>
            <a:ext cx="79998" cy="908979"/>
          </a:xfrm>
          <a:prstGeom prst="rect">
            <a:avLst/>
          </a:prstGeom>
          <a:solidFill>
            <a:srgbClr val="00A6EB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6094" tIns="48047" rIns="96094" bIns="48047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16118" r="12981"/>
          <a:stretch/>
        </p:blipFill>
        <p:spPr>
          <a:xfrm>
            <a:off x="1000793" y="1340768"/>
            <a:ext cx="6523535" cy="46085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-1" t="4506" r="85539" b="48619"/>
          <a:stretch/>
        </p:blipFill>
        <p:spPr>
          <a:xfrm>
            <a:off x="7524328" y="1678049"/>
            <a:ext cx="1197518" cy="19442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64703"/>
            <a:ext cx="936103" cy="38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80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564904"/>
            <a:ext cx="9144000" cy="2088232"/>
          </a:xfrm>
          <a:prstGeom prst="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8" name="TextShape 1"/>
          <p:cNvSpPr txBox="1"/>
          <p:nvPr/>
        </p:nvSpPr>
        <p:spPr>
          <a:xfrm rot="16200000">
            <a:off x="-629640" y="1530360"/>
            <a:ext cx="1439640" cy="179640"/>
          </a:xfrm>
          <a:prstGeom prst="rect">
            <a:avLst/>
          </a:prstGeom>
        </p:spPr>
        <p:txBody>
          <a:bodyPr lIns="45720" tIns="91440" rIns="45720" bIns="91440" anchor="ctr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39" name="TextShape 2"/>
          <p:cNvSpPr txBox="1"/>
          <p:nvPr/>
        </p:nvSpPr>
        <p:spPr>
          <a:xfrm>
            <a:off x="1529652" y="3900438"/>
            <a:ext cx="6084696" cy="648072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Caviar Dreams" panose="020B0402020204020504" pitchFamily="34" charset="0"/>
              </a:rPr>
              <a:t>Краткое описание платформы, ее архитектуры и функциональных уровней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58261"/>
            <a:ext cx="2468563" cy="351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9"/>
          <p:cNvGrpSpPr/>
          <p:nvPr/>
        </p:nvGrpSpPr>
        <p:grpSpPr>
          <a:xfrm>
            <a:off x="326732" y="116632"/>
            <a:ext cx="668363" cy="681948"/>
            <a:chOff x="9697987" y="3645024"/>
            <a:chExt cx="810114" cy="648072"/>
          </a:xfrm>
        </p:grpSpPr>
        <p:sp>
          <p:nvSpPr>
            <p:cNvPr id="6" name="Isosceles Triangle 10"/>
            <p:cNvSpPr/>
            <p:nvPr/>
          </p:nvSpPr>
          <p:spPr>
            <a:xfrm>
              <a:off x="9900515" y="3645024"/>
              <a:ext cx="405057" cy="324036"/>
            </a:xfrm>
            <a:prstGeom prst="triangle">
              <a:avLst/>
            </a:prstGeom>
            <a:noFill/>
            <a:ln w="6350">
              <a:solidFill>
                <a:srgbClr val="FFCB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60943"/>
              <a:endParaRPr lang="en-GB" sz="400">
                <a:solidFill>
                  <a:srgbClr val="FFFFFF"/>
                </a:solidFill>
              </a:endParaRPr>
            </a:p>
          </p:txBody>
        </p:sp>
        <p:sp>
          <p:nvSpPr>
            <p:cNvPr id="7" name="Isosceles Triangle 11"/>
            <p:cNvSpPr/>
            <p:nvPr/>
          </p:nvSpPr>
          <p:spPr>
            <a:xfrm>
              <a:off x="9697987" y="3969060"/>
              <a:ext cx="405057" cy="324036"/>
            </a:xfrm>
            <a:prstGeom prst="triangle">
              <a:avLst/>
            </a:prstGeom>
            <a:noFill/>
            <a:ln w="6350">
              <a:solidFill>
                <a:srgbClr val="ED1C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60943"/>
              <a:endParaRPr lang="en-GB" sz="400">
                <a:solidFill>
                  <a:srgbClr val="FFFFFF"/>
                </a:solidFill>
              </a:endParaRPr>
            </a:p>
          </p:txBody>
        </p:sp>
        <p:sp>
          <p:nvSpPr>
            <p:cNvPr id="8" name="Isosceles Triangle 12"/>
            <p:cNvSpPr/>
            <p:nvPr/>
          </p:nvSpPr>
          <p:spPr>
            <a:xfrm>
              <a:off x="10103044" y="3969060"/>
              <a:ext cx="405057" cy="324036"/>
            </a:xfrm>
            <a:prstGeom prst="triangle">
              <a:avLst/>
            </a:prstGeom>
            <a:noFill/>
            <a:ln w="6350">
              <a:solidFill>
                <a:srgbClr val="F794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60943"/>
              <a:endParaRPr lang="en-GB" sz="400">
                <a:solidFill>
                  <a:srgbClr val="FFFFFF"/>
                </a:solidFill>
              </a:endParaRPr>
            </a:p>
          </p:txBody>
        </p:sp>
        <p:sp>
          <p:nvSpPr>
            <p:cNvPr id="9" name="Isosceles Triangle 18"/>
            <p:cNvSpPr/>
            <p:nvPr/>
          </p:nvSpPr>
          <p:spPr>
            <a:xfrm rot="10800000">
              <a:off x="9900515" y="3969060"/>
              <a:ext cx="405771" cy="324036"/>
            </a:xfrm>
            <a:prstGeom prst="triangle">
              <a:avLst/>
            </a:prstGeom>
            <a:solidFill>
              <a:srgbClr val="009FDA"/>
            </a:solidFill>
            <a:ln w="6350">
              <a:solidFill>
                <a:srgbClr val="009F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60943"/>
              <a:endParaRPr lang="en-GB" sz="400">
                <a:solidFill>
                  <a:srgbClr val="FFFFFF"/>
                </a:solidFill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821086" y="3378187"/>
            <a:ext cx="55018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9EE0"/>
                </a:solidFill>
                <a:latin typeface="Caviar Dreams" panose="020B0402020204020504" pitchFamily="34" charset="0"/>
              </a:rPr>
              <a:t>ПОДХОД К РЕАЛИЗАЦИИ ПРОЕКТОВ</a:t>
            </a:r>
            <a:endParaRPr lang="ru-RU" sz="2800" b="1" dirty="0">
              <a:solidFill>
                <a:srgbClr val="009EE0"/>
              </a:solidFill>
              <a:latin typeface="Caviar Dreams" panose="020B04020202040205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391" y="267888"/>
            <a:ext cx="1388847" cy="57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52606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7083</TotalTime>
  <Words>1623</Words>
  <Application>Microsoft Office PowerPoint</Application>
  <PresentationFormat>Экран (4:3)</PresentationFormat>
  <Paragraphs>336</Paragraphs>
  <Slides>23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IoTEL – Безопасный город</vt:lpstr>
      <vt:lpstr>IoTEL – Безопасный город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ПРЕДЛАГАЕМОЕ РЕШЕНИЕ: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Нескоромный Сергей Юрьевич</cp:lastModifiedBy>
  <cp:revision>242</cp:revision>
  <dcterms:created xsi:type="dcterms:W3CDTF">2017-08-15T08:09:35Z</dcterms:created>
  <dcterms:modified xsi:type="dcterms:W3CDTF">2018-02-27T06:17:12Z</dcterms:modified>
</cp:coreProperties>
</file>