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461" r:id="rId2"/>
    <p:sldId id="462" r:id="rId3"/>
    <p:sldId id="495" r:id="rId4"/>
    <p:sldId id="497" r:id="rId5"/>
    <p:sldId id="498" r:id="rId6"/>
    <p:sldId id="502" r:id="rId7"/>
    <p:sldId id="500" r:id="rId8"/>
    <p:sldId id="493" r:id="rId9"/>
    <p:sldId id="468" r:id="rId10"/>
    <p:sldId id="492" r:id="rId11"/>
    <p:sldId id="487" r:id="rId12"/>
    <p:sldId id="484" r:id="rId13"/>
    <p:sldId id="454" r:id="rId14"/>
    <p:sldId id="433" r:id="rId15"/>
    <p:sldId id="480" r:id="rId16"/>
    <p:sldId id="488" r:id="rId17"/>
    <p:sldId id="486" r:id="rId18"/>
    <p:sldId id="455" r:id="rId19"/>
    <p:sldId id="491" r:id="rId20"/>
    <p:sldId id="475" r:id="rId21"/>
    <p:sldId id="471" r:id="rId22"/>
    <p:sldId id="434" r:id="rId23"/>
    <p:sldId id="504" r:id="rId24"/>
    <p:sldId id="501" r:id="rId25"/>
    <p:sldId id="428" r:id="rId2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40">
          <p15:clr>
            <a:srgbClr val="A4A3A4"/>
          </p15:clr>
        </p15:guide>
        <p15:guide id="3" orient="horz" pos="2387" userDrawn="1">
          <p15:clr>
            <a:srgbClr val="A4A3A4"/>
          </p15:clr>
        </p15:guide>
        <p15:guide id="4" orient="horz" pos="2931" userDrawn="1">
          <p15:clr>
            <a:srgbClr val="A4A3A4"/>
          </p15:clr>
        </p15:guide>
        <p15:guide id="5" orient="horz" pos="853">
          <p15:clr>
            <a:srgbClr val="A4A3A4"/>
          </p15:clr>
        </p15:guide>
        <p15:guide id="6" orient="horz" pos="4200">
          <p15:clr>
            <a:srgbClr val="A4A3A4"/>
          </p15:clr>
        </p15:guide>
        <p15:guide id="7" pos="6393">
          <p15:clr>
            <a:srgbClr val="A4A3A4"/>
          </p15:clr>
        </p15:guide>
        <p15:guide id="8" pos="4316" userDrawn="1">
          <p15:clr>
            <a:srgbClr val="A4A3A4"/>
          </p15:clr>
        </p15:guide>
        <p15:guide id="9" pos="506" userDrawn="1">
          <p15:clr>
            <a:srgbClr val="A4A3A4"/>
          </p15:clr>
        </p15:guide>
        <p15:guide id="10" orient="horz" pos="3100">
          <p15:clr>
            <a:srgbClr val="A4A3A4"/>
          </p15:clr>
        </p15:guide>
        <p15:guide id="11" orient="horz" pos="2939">
          <p15:clr>
            <a:srgbClr val="A4A3A4"/>
          </p15:clr>
        </p15:guide>
        <p15:guide id="12" orient="horz" pos="843">
          <p15:clr>
            <a:srgbClr val="A4A3A4"/>
          </p15:clr>
        </p15:guide>
        <p15:guide id="13" pos="4618">
          <p15:clr>
            <a:srgbClr val="A4A3A4"/>
          </p15:clr>
        </p15:guide>
        <p15:guide id="14" pos="4131">
          <p15:clr>
            <a:srgbClr val="A4A3A4"/>
          </p15:clr>
        </p15:guide>
        <p15:guide id="15" pos="623">
          <p15:clr>
            <a:srgbClr val="A4A3A4"/>
          </p15:clr>
        </p15:guide>
        <p15:guide id="16" pos="794">
          <p15:clr>
            <a:srgbClr val="A4A3A4"/>
          </p15:clr>
        </p15:guide>
        <p15:guide id="17" pos="345">
          <p15:clr>
            <a:srgbClr val="A4A3A4"/>
          </p15:clr>
        </p15:guide>
        <p15:guide id="18" pos="4128">
          <p15:clr>
            <a:srgbClr val="A4A3A4"/>
          </p15:clr>
        </p15:guide>
        <p15:guide id="19" pos="4397">
          <p15:clr>
            <a:srgbClr val="A4A3A4"/>
          </p15:clr>
        </p15:guide>
        <p15:guide id="20" pos="41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B14"/>
    <a:srgbClr val="C2C2C2"/>
    <a:srgbClr val="737373"/>
    <a:srgbClr val="EAB200"/>
    <a:srgbClr val="FFDE75"/>
    <a:srgbClr val="AEAEAE"/>
    <a:srgbClr val="FFFF99"/>
    <a:srgbClr val="D7D70F"/>
    <a:srgbClr val="EDF1F9"/>
    <a:srgbClr val="CCD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2" autoAdjust="0"/>
    <p:restoredTop sz="94343" autoAdjust="0"/>
  </p:normalViewPr>
  <p:slideViewPr>
    <p:cSldViewPr snapToGrid="0" snapToObjects="1">
      <p:cViewPr varScale="1">
        <p:scale>
          <a:sx n="92" d="100"/>
          <a:sy n="92" d="100"/>
        </p:scale>
        <p:origin x="-432" y="-102"/>
      </p:cViewPr>
      <p:guideLst>
        <p:guide orient="horz" pos="2183"/>
        <p:guide orient="horz" pos="2387"/>
        <p:guide orient="horz" pos="2931"/>
        <p:guide orient="horz" pos="853"/>
        <p:guide orient="horz" pos="4200"/>
        <p:guide orient="horz" pos="3100"/>
        <p:guide orient="horz" pos="2939"/>
        <p:guide orient="horz" pos="843"/>
        <p:guide pos="3840"/>
        <p:guide pos="6393"/>
        <p:guide pos="4316"/>
        <p:guide pos="506"/>
        <p:guide pos="4618"/>
        <p:guide pos="4131"/>
        <p:guide pos="623"/>
        <p:guide pos="794"/>
        <p:guide pos="345"/>
        <p:guide pos="4128"/>
        <p:guide pos="4397"/>
        <p:guide pos="4179"/>
      </p:guideLst>
    </p:cSldViewPr>
  </p:slideViewPr>
  <p:outlineViewPr>
    <p:cViewPr>
      <p:scale>
        <a:sx n="33" d="100"/>
        <a:sy n="33" d="100"/>
      </p:scale>
      <p:origin x="0" y="114"/>
    </p:cViewPr>
    <p:sldLst>
      <p:sld r:id="rId1" collapse="1"/>
      <p:sld r:id="rId2" collapse="1"/>
      <p:sld r:id="rId3" collapse="1"/>
      <p:sld r:id="rId4" collapse="1"/>
    </p:sldLst>
  </p:outlineViewPr>
  <p:notesTextViewPr>
    <p:cViewPr>
      <p:scale>
        <a:sx n="1" d="1"/>
        <a:sy n="1" d="1"/>
      </p:scale>
      <p:origin x="0" y="0"/>
    </p:cViewPr>
  </p:notesTextViewPr>
  <p:sorterViewPr>
    <p:cViewPr>
      <p:scale>
        <a:sx n="100" d="100"/>
        <a:sy n="100" d="100"/>
      </p:scale>
      <p:origin x="0" y="122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8.xml"/><Relationship Id="rId4"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CA41674-9F8B-4932-AAFE-3EE18F0AD758}" type="datetimeFigureOut">
              <a:rPr lang="ru-RU" smtClean="0"/>
              <a:t>27.02.2018</a:t>
            </a:fld>
            <a:endParaRPr lang="ru-RU" dirty="0"/>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377161B-473C-46FC-AB77-0893630AD983}" type="slidenum">
              <a:rPr lang="ru-RU" smtClean="0"/>
              <a:t>‹#›</a:t>
            </a:fld>
            <a:endParaRPr lang="ru-RU" dirty="0"/>
          </a:p>
        </p:txBody>
      </p:sp>
    </p:spTree>
    <p:extLst>
      <p:ext uri="{BB962C8B-B14F-4D97-AF65-F5344CB8AC3E}">
        <p14:creationId xmlns:p14="http://schemas.microsoft.com/office/powerpoint/2010/main" val="156568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2</a:t>
            </a:fld>
            <a:endParaRPr lang="ru-RU" dirty="0"/>
          </a:p>
        </p:txBody>
      </p:sp>
    </p:spTree>
    <p:extLst>
      <p:ext uri="{BB962C8B-B14F-4D97-AF65-F5344CB8AC3E}">
        <p14:creationId xmlns:p14="http://schemas.microsoft.com/office/powerpoint/2010/main" val="192748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ru-RU" sz="1200" dirty="0" smtClean="0"/>
              <a:t>Транспортная - ГИС</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11</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en-US" sz="1200" dirty="0" err="1" smtClean="0"/>
              <a:t>WiFi</a:t>
            </a:r>
            <a:r>
              <a:rPr lang="en-US" sz="1200" dirty="0" smtClean="0"/>
              <a:t> </a:t>
            </a:r>
            <a:r>
              <a:rPr lang="ru-RU" sz="1200" dirty="0" smtClean="0"/>
              <a:t>Обухов</a:t>
            </a:r>
            <a:r>
              <a:rPr lang="ru-RU" sz="1200" baseline="0" dirty="0" smtClean="0"/>
              <a:t> Александр (</a:t>
            </a:r>
            <a:r>
              <a:rPr lang="ru-RU" sz="1200" baseline="0" dirty="0" err="1" smtClean="0"/>
              <a:t>Бурметьев</a:t>
            </a:r>
            <a:r>
              <a:rPr lang="ru-RU" sz="1200" baseline="0" dirty="0" smtClean="0"/>
              <a:t>)</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12</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ru-RU" sz="1200" dirty="0" smtClean="0"/>
              <a:t>ГИС</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13</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14</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15</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16</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17</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ru-RU" sz="1200" dirty="0" smtClean="0"/>
              <a:t>Транспортная - ГИС</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18</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ru-RU" sz="1200" dirty="0" err="1" smtClean="0">
                <a:solidFill>
                  <a:schemeClr val="bg1"/>
                </a:solidFill>
                <a:latin typeface="Arial" charset="0"/>
                <a:ea typeface="Arial" charset="0"/>
                <a:cs typeface="Arial" charset="0"/>
              </a:rPr>
              <a:t>ГлавНИВЦ</a:t>
            </a:r>
            <a:r>
              <a:rPr lang="ru-RU" sz="1200" dirty="0" smtClean="0">
                <a:solidFill>
                  <a:schemeClr val="bg1"/>
                </a:solidFill>
                <a:latin typeface="Arial" charset="0"/>
                <a:ea typeface="Arial" charset="0"/>
                <a:cs typeface="Arial" charset="0"/>
              </a:rPr>
              <a:t> технологиях искусственных нейронных сетей</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19</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ru-RU" sz="1200" dirty="0" smtClean="0"/>
              <a:t>ГИС , АТ </a:t>
            </a:r>
            <a:r>
              <a:rPr lang="ru-RU" sz="1200" dirty="0" err="1" smtClean="0"/>
              <a:t>энеерго</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20</a:t>
            </a:fld>
            <a:endParaRPr lang="ru-RU" dirty="0"/>
          </a:p>
        </p:txBody>
      </p:sp>
    </p:spTree>
    <p:extLst>
      <p:ext uri="{BB962C8B-B14F-4D97-AF65-F5344CB8AC3E}">
        <p14:creationId xmlns:p14="http://schemas.microsoft.com/office/powerpoint/2010/main" val="106465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это действует?</a:t>
            </a:r>
          </a:p>
          <a:p>
            <a:r>
              <a:rPr lang="ru-RU" dirty="0" smtClean="0"/>
              <a:t> Структура и процедуры комплексного управления "умными" устойчивыми городами могут быть представлены в качестве событий, обнаруженных датчиками и зарегистрированных путем наблюдений. Такие данные наблюдений будут анализироваться и обрабатываться с помощью моделей, и эта процедура завершится решениями, принятыми в соответствии с узловыми пунктами. События, датчики, данные наблюдений, модели и узловые пункты являются информационными ресурсами "умных" устойчивых городов. Комплексное управление направлено на повышение эффективности управления городами путем </a:t>
            </a:r>
            <a:r>
              <a:rPr lang="ru-RU" dirty="0" err="1" smtClean="0"/>
              <a:t>метамоделирования</a:t>
            </a:r>
            <a:r>
              <a:rPr lang="ru-RU" dirty="0" smtClean="0"/>
              <a:t>, совместной обработки данных и единого обслуживания этих информационных ресурсов. Такие информационные ресурсы представлены в соответствии с едиными моделями представления структуры комплексного управления. Затем эти информационные ресурсы соединяются в целях повышения качества или дополнения информации путем внедрения автоматизации процессов совместной обработки данных. Следовательно, такие ресурсы можно использовать совместно и управлять ими с помощью единых служебных интерфейсов структуры комплексного управления. Эти пять видов поступающих из различных источников разнородных информационных ресурсов (изображенных на представленном ниже рисунке) представляют собой объекты косвенного управления. Для содействия всестороннему комплексному управлению городами очень важны взаимоотношения, которые связывают вместе эти информационные ресурсы.</a:t>
            </a:r>
          </a:p>
          <a:p>
            <a:r>
              <a:rPr lang="ru-RU" dirty="0" smtClean="0"/>
              <a:t>Комплексное управление поможет городским администрациям в понимании их роли и ответственности в работе "умного" устойчивого города. </a:t>
            </a:r>
          </a:p>
          <a:p>
            <a:r>
              <a:rPr lang="ru-RU" dirty="0" smtClean="0"/>
              <a:t>Пользователи структур комплексного управления будут очень быстро получать доступ к информационным ресурсам, точно определяя место, где произошли те или иные события, и принимая в ответ четкие меры.  </a:t>
            </a:r>
          </a:p>
          <a:p>
            <a:r>
              <a:rPr lang="ru-RU" dirty="0" smtClean="0"/>
              <a:t>Муниципальные органы, ветви власти и соответствующие директивные органы смогут синтезировать всю собранную информацию по "умным" устойчивым городам для разработки стратегий, направленных на более эффективную повседневную деятельность городов и более эффективное реагирование на чрезвычайные ситуации. Предприятия, в том числе по водо- и энергоснабжению и предоставлению других коммунальных услуг, смогут принимать участие в работе муниципалитетов, направленной на совершенствование комплексного управления "умными" устойчивыми городами. Основную пользу от комплексного управления получают граждане. Ориентированные на интересы граждан "умные" устойчивые города обеспечат, чтобы муниципальные власти </a:t>
            </a:r>
          </a:p>
          <a:p>
            <a:r>
              <a:rPr lang="ru-RU" dirty="0" smtClean="0"/>
              <a:t>оповещали граждан о важных событиях, и сами граждане также смогут играть более важную роль в управлении городами, сообщая властям о чрезвычайных ситуациях или проблемах, с которыми они сталкиваются в своей повседневной жизни. </a:t>
            </a:r>
          </a:p>
          <a:p>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Использование инновационных технологий в городских системах позволяет отображать текущее состояние этих систем в виртуальном мире, в виде «цифровых двойников» и взаимосвязанных систем, способствуя пониманию того, как ведут себя комплексные городские экосистемы  в целом и каждый из объектов этой системы, в частности. </a:t>
            </a:r>
          </a:p>
          <a:p>
            <a:endParaRPr lang="ru-RU" dirty="0" smtClean="0"/>
          </a:p>
          <a:p>
            <a:endParaRPr lang="ru-RU" dirty="0" smtClean="0"/>
          </a:p>
          <a:p>
            <a:pPr marL="285750" indent="-285750">
              <a:spcAft>
                <a:spcPts val="600"/>
              </a:spcAft>
              <a:buFont typeface="Arial" panose="020B0604020202020204" pitchFamily="34" charset="0"/>
              <a:buChar char="•"/>
            </a:pPr>
            <a:r>
              <a:rPr lang="ru-RU" dirty="0" smtClean="0"/>
              <a:t>Уровень сбора данных - устройств фиксации и сбора / получения / передачи данных (датчики, контроллеры, камеры, RFID считыватели, и т. д.) </a:t>
            </a:r>
          </a:p>
          <a:p>
            <a:pPr marL="285750" indent="-285750">
              <a:spcAft>
                <a:spcPts val="600"/>
              </a:spcAft>
              <a:buFont typeface="Arial" panose="020B0604020202020204" pitchFamily="34" charset="0"/>
              <a:buChar char="•"/>
            </a:pPr>
            <a:r>
              <a:rPr lang="ru-RU" dirty="0" smtClean="0"/>
              <a:t>Уровень передачи (доставки) данных – сетевой уровень</a:t>
            </a:r>
          </a:p>
          <a:p>
            <a:pPr marL="285750" indent="-285750">
              <a:spcAft>
                <a:spcPts val="600"/>
              </a:spcAft>
              <a:buFont typeface="Arial" panose="020B0604020202020204" pitchFamily="34" charset="0"/>
              <a:buChar char="•"/>
            </a:pPr>
            <a:r>
              <a:rPr lang="ru-RU" dirty="0" smtClean="0"/>
              <a:t>Уровень хранения и обработки данных. Облачная инфраструктура.</a:t>
            </a:r>
          </a:p>
          <a:p>
            <a:pPr marL="285750" indent="-285750">
              <a:spcAft>
                <a:spcPts val="600"/>
              </a:spcAft>
              <a:buFont typeface="Arial" panose="020B0604020202020204" pitchFamily="34" charset="0"/>
              <a:buChar char="•"/>
            </a:pPr>
            <a:r>
              <a:rPr lang="ru-RU" dirty="0" smtClean="0"/>
              <a:t>Уровень прикладных сервисов </a:t>
            </a:r>
          </a:p>
          <a:p>
            <a:pPr marL="285750" indent="-285750">
              <a:spcAft>
                <a:spcPts val="600"/>
              </a:spcAft>
              <a:buFont typeface="Arial" panose="020B0604020202020204" pitchFamily="34" charset="0"/>
              <a:buChar char="•"/>
            </a:pPr>
            <a:r>
              <a:rPr lang="ru-RU" dirty="0" smtClean="0"/>
              <a:t>«Контролирующий уровень» - подсистема информационной безопасности</a:t>
            </a:r>
          </a:p>
        </p:txBody>
      </p:sp>
      <p:sp>
        <p:nvSpPr>
          <p:cNvPr id="4" name="Номер слайда 3"/>
          <p:cNvSpPr>
            <a:spLocks noGrp="1"/>
          </p:cNvSpPr>
          <p:nvPr>
            <p:ph type="sldNum" sz="quarter" idx="10"/>
          </p:nvPr>
        </p:nvSpPr>
        <p:spPr/>
        <p:txBody>
          <a:bodyPr/>
          <a:lstStyle/>
          <a:p>
            <a:fld id="{0377161B-473C-46FC-AB77-0893630AD983}" type="slidenum">
              <a:rPr lang="ru-RU" smtClean="0"/>
              <a:t>3</a:t>
            </a:fld>
            <a:endParaRPr lang="ru-RU" dirty="0"/>
          </a:p>
        </p:txBody>
      </p:sp>
    </p:spTree>
    <p:extLst>
      <p:ext uri="{BB962C8B-B14F-4D97-AF65-F5344CB8AC3E}">
        <p14:creationId xmlns:p14="http://schemas.microsoft.com/office/powerpoint/2010/main" val="232972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21</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22</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23</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77161B-473C-46FC-AB77-0893630AD983}" type="slidenum">
              <a:rPr lang="ru-RU" smtClean="0"/>
              <a:t>24</a:t>
            </a:fld>
            <a:endParaRPr lang="ru-RU" dirty="0"/>
          </a:p>
        </p:txBody>
      </p:sp>
    </p:spTree>
    <p:extLst>
      <p:ext uri="{BB962C8B-B14F-4D97-AF65-F5344CB8AC3E}">
        <p14:creationId xmlns:p14="http://schemas.microsoft.com/office/powerpoint/2010/main" val="128008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25</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МВНО,</a:t>
            </a:r>
            <a:r>
              <a:rPr lang="ru-RU" baseline="0" dirty="0" smtClean="0"/>
              <a:t> последняя </a:t>
            </a:r>
            <a:r>
              <a:rPr lang="ru-RU" baseline="0" dirty="0" err="1" smtClean="0"/>
              <a:t>миляи</a:t>
            </a:r>
            <a:r>
              <a:rPr lang="ru-RU" baseline="0" dirty="0" smtClean="0"/>
              <a:t> пр. традиционные</a:t>
            </a:r>
            <a:endParaRPr lang="ru-RU" dirty="0"/>
          </a:p>
        </p:txBody>
      </p:sp>
      <p:sp>
        <p:nvSpPr>
          <p:cNvPr id="4" name="Номер слайда 3"/>
          <p:cNvSpPr>
            <a:spLocks noGrp="1"/>
          </p:cNvSpPr>
          <p:nvPr>
            <p:ph type="sldNum" sz="quarter" idx="10"/>
          </p:nvPr>
        </p:nvSpPr>
        <p:spPr/>
        <p:txBody>
          <a:bodyPr/>
          <a:lstStyle/>
          <a:p>
            <a:fld id="{0377161B-473C-46FC-AB77-0893630AD983}" type="slidenum">
              <a:rPr lang="ru-RU" smtClean="0"/>
              <a:t>4</a:t>
            </a:fld>
            <a:endParaRPr lang="ru-RU" dirty="0"/>
          </a:p>
        </p:txBody>
      </p:sp>
    </p:spTree>
    <p:extLst>
      <p:ext uri="{BB962C8B-B14F-4D97-AF65-F5344CB8AC3E}">
        <p14:creationId xmlns:p14="http://schemas.microsoft.com/office/powerpoint/2010/main" val="302968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Каждая продуктовая платформа обладает уникальным набором свойств и, как правило, представляет собой основу для создания вертикальных рынков. Каждая платформа – отдельный «микрокосмос».</a:t>
            </a:r>
          </a:p>
          <a:p>
            <a:endParaRPr lang="ru-RU" sz="1200" dirty="0" smtClean="0"/>
          </a:p>
          <a:p>
            <a:r>
              <a:rPr lang="ru-RU" sz="1200" dirty="0" smtClean="0"/>
              <a:t>Для разработчика платформа предоставляет </a:t>
            </a:r>
            <a:r>
              <a:rPr lang="en-US" sz="1200" dirty="0" smtClean="0"/>
              <a:t>API</a:t>
            </a:r>
            <a:r>
              <a:rPr lang="ru-RU" sz="1200" dirty="0" smtClean="0"/>
              <a:t>, техническую документацию, консалтинг, условия присоединения.</a:t>
            </a:r>
          </a:p>
          <a:p>
            <a:endParaRPr lang="ru-RU" sz="1200" dirty="0" smtClean="0"/>
          </a:p>
          <a:p>
            <a:r>
              <a:rPr lang="ru-RU" sz="1200" dirty="0" smtClean="0"/>
              <a:t>Для РТК платформа дает возможность собирать и обрабатывать данные с использованием </a:t>
            </a:r>
            <a:r>
              <a:rPr lang="en-US" sz="1200" dirty="0" smtClean="0"/>
              <a:t>Big Data</a:t>
            </a:r>
            <a:r>
              <a:rPr lang="ru-RU" sz="1200" dirty="0" smtClean="0"/>
              <a:t>, применять различные экономические модели (транзакционная плата за пользование, подписка, </a:t>
            </a:r>
            <a:r>
              <a:rPr lang="en-US" sz="1200" dirty="0" smtClean="0"/>
              <a:t>revenue sharing</a:t>
            </a:r>
            <a:r>
              <a:rPr lang="ru-RU" sz="1200" dirty="0" smtClean="0"/>
              <a:t> и др.</a:t>
            </a:r>
            <a:r>
              <a:rPr lang="en-US" sz="1200" dirty="0" smtClean="0"/>
              <a:t>)</a:t>
            </a:r>
            <a:r>
              <a:rPr lang="ru-RU" sz="1200" dirty="0" smtClean="0"/>
              <a:t>.</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5</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57175" indent="-257175" algn="l">
              <a:buFont typeface="Arial" panose="020B0604020202020204" pitchFamily="34" charset="0"/>
              <a:buChar char="•"/>
            </a:pPr>
            <a:r>
              <a:rPr lang="ru-RU" dirty="0"/>
              <a:t>Управление городскими ресурсами должно координироваться из единого центра</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solidFill>
                  <a:srgbClr val="0070C0"/>
                </a:solidFill>
                <a:latin typeface="Corbel" panose="020B0503020204020204" pitchFamily="34" charset="0"/>
              </a:rPr>
              <a:t>Деятельность центра управления городским имуществом, должна быть автоматизирована комплексом решений «Умный город»</a:t>
            </a:r>
          </a:p>
          <a:p>
            <a:pPr marL="257175" indent="-257175" algn="l">
              <a:buFont typeface="Arial" panose="020B0604020202020204" pitchFamily="34" charset="0"/>
              <a:buChar char="•"/>
            </a:pPr>
            <a:r>
              <a:rPr lang="ru-RU" dirty="0"/>
              <a:t>Поскольку основными задачами являются ведение реестра объектов, географическое расположение и геометрия объектов, а также мониторинг порядка действий, то в основе решений «Умный город» должна лежать реестровая платформа с развитой ГИС-компонентой и встроенными инструментами контроля выполнения поручений</a:t>
            </a:r>
          </a:p>
          <a:p>
            <a:pPr algn="l"/>
            <a:r>
              <a:rPr lang="ru-RU" dirty="0"/>
              <a:t>Вывод: Система «Умный город» должна быть ГИС-центрированной</a:t>
            </a:r>
          </a:p>
          <a:p>
            <a:endParaRPr lang="ru-RU" dirty="0"/>
          </a:p>
        </p:txBody>
      </p:sp>
      <p:sp>
        <p:nvSpPr>
          <p:cNvPr id="4" name="Номер слайда 3"/>
          <p:cNvSpPr>
            <a:spLocks noGrp="1"/>
          </p:cNvSpPr>
          <p:nvPr>
            <p:ph type="sldNum" sz="quarter" idx="10"/>
          </p:nvPr>
        </p:nvSpPr>
        <p:spPr/>
        <p:txBody>
          <a:bodyPr/>
          <a:lstStyle/>
          <a:p>
            <a:fld id="{DE618640-EA9A-4DF6-BAC5-A47171FE90CB}" type="slidenum">
              <a:rPr lang="ru-RU" smtClean="0"/>
              <a:pPr/>
              <a:t>6</a:t>
            </a:fld>
            <a:endParaRPr lang="ru-RU"/>
          </a:p>
        </p:txBody>
      </p:sp>
    </p:spTree>
    <p:extLst>
      <p:ext uri="{BB962C8B-B14F-4D97-AF65-F5344CB8AC3E}">
        <p14:creationId xmlns:p14="http://schemas.microsoft.com/office/powerpoint/2010/main" val="285556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Отраслевые домены</a:t>
            </a:r>
            <a:r>
              <a:rPr lang="ru-RU" baseline="0" dirty="0" smtClean="0"/>
              <a:t> и платформа умного города платформа покрывает систему </a:t>
            </a:r>
          </a:p>
          <a:p>
            <a:r>
              <a:rPr lang="ru-RU" baseline="0" dirty="0" smtClean="0"/>
              <a:t>Добавить горизонтальные </a:t>
            </a:r>
            <a:r>
              <a:rPr lang="ru-RU" baseline="0" dirty="0" err="1" smtClean="0"/>
              <a:t>технлогиченские</a:t>
            </a:r>
            <a:r>
              <a:rPr lang="ru-RU" baseline="0" dirty="0" smtClean="0"/>
              <a:t> с </a:t>
            </a:r>
            <a:r>
              <a:rPr lang="ru-RU" baseline="0" dirty="0" err="1" smtClean="0"/>
              <a:t>биг</a:t>
            </a:r>
            <a:r>
              <a:rPr lang="ru-RU" baseline="0" dirty="0" smtClean="0"/>
              <a:t> датой</a:t>
            </a:r>
            <a:endParaRPr lang="ru-RU" dirty="0"/>
          </a:p>
        </p:txBody>
      </p:sp>
      <p:sp>
        <p:nvSpPr>
          <p:cNvPr id="4" name="Номер слайда 3"/>
          <p:cNvSpPr>
            <a:spLocks noGrp="1"/>
          </p:cNvSpPr>
          <p:nvPr>
            <p:ph type="sldNum" sz="quarter" idx="10"/>
          </p:nvPr>
        </p:nvSpPr>
        <p:spPr/>
        <p:txBody>
          <a:bodyPr/>
          <a:lstStyle/>
          <a:p>
            <a:fld id="{0377161B-473C-46FC-AB77-0893630AD983}" type="slidenum">
              <a:rPr lang="ru-RU" smtClean="0"/>
              <a:t>7</a:t>
            </a:fld>
            <a:endParaRPr lang="ru-RU" dirty="0"/>
          </a:p>
        </p:txBody>
      </p:sp>
    </p:spTree>
    <p:extLst>
      <p:ext uri="{BB962C8B-B14F-4D97-AF65-F5344CB8AC3E}">
        <p14:creationId xmlns:p14="http://schemas.microsoft.com/office/powerpoint/2010/main" val="321686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ru-RU" sz="1200" dirty="0" err="1" smtClean="0"/>
              <a:t>Обранзованцы</a:t>
            </a:r>
            <a:r>
              <a:rPr lang="ru-RU" sz="1200" baseline="0" dirty="0" smtClean="0"/>
              <a:t> + </a:t>
            </a:r>
            <a:r>
              <a:rPr lang="ru-RU" sz="1200" baseline="0" dirty="0" err="1" smtClean="0"/>
              <a:t>ГлавНИВЦ</a:t>
            </a:r>
            <a:r>
              <a:rPr lang="ru-RU" sz="1200" baseline="0" dirty="0" smtClean="0"/>
              <a:t> биометрическая платформа</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8</a:t>
            </a:fld>
            <a:endParaRPr lang="ru-RU" dirty="0"/>
          </a:p>
        </p:txBody>
      </p:sp>
    </p:spTree>
    <p:extLst>
      <p:ext uri="{BB962C8B-B14F-4D97-AF65-F5344CB8AC3E}">
        <p14:creationId xmlns:p14="http://schemas.microsoft.com/office/powerpoint/2010/main" val="150858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9</a:t>
            </a:fld>
            <a:endParaRPr lang="ru-RU" dirty="0"/>
          </a:p>
        </p:txBody>
      </p:sp>
    </p:spTree>
    <p:extLst>
      <p:ext uri="{BB962C8B-B14F-4D97-AF65-F5344CB8AC3E}">
        <p14:creationId xmlns:p14="http://schemas.microsoft.com/office/powerpoint/2010/main" val="393099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r>
              <a:rPr lang="ru-RU" sz="1200" dirty="0" err="1" smtClean="0"/>
              <a:t>Обранзованцы</a:t>
            </a:r>
            <a:r>
              <a:rPr lang="ru-RU" sz="1200" baseline="0" dirty="0" smtClean="0"/>
              <a:t> + </a:t>
            </a:r>
            <a:r>
              <a:rPr lang="ru-RU" sz="1200" baseline="0" dirty="0" err="1" smtClean="0"/>
              <a:t>ГлавНИВЦ</a:t>
            </a:r>
            <a:r>
              <a:rPr lang="ru-RU" sz="1200" baseline="0" dirty="0" smtClean="0"/>
              <a:t> биометрическая платформа</a:t>
            </a:r>
            <a:endParaRPr lang="ru-RU" sz="1200" dirty="0"/>
          </a:p>
        </p:txBody>
      </p:sp>
      <p:sp>
        <p:nvSpPr>
          <p:cNvPr id="4" name="Номер слайда 3"/>
          <p:cNvSpPr>
            <a:spLocks noGrp="1"/>
          </p:cNvSpPr>
          <p:nvPr>
            <p:ph type="sldNum" sz="quarter" idx="10"/>
          </p:nvPr>
        </p:nvSpPr>
        <p:spPr/>
        <p:txBody>
          <a:bodyPr/>
          <a:lstStyle/>
          <a:p>
            <a:fld id="{0377161B-473C-46FC-AB77-0893630AD983}" type="slidenum">
              <a:rPr lang="ru-RU" smtClean="0"/>
              <a:t>10</a:t>
            </a:fld>
            <a:endParaRPr lang="ru-RU" dirty="0"/>
          </a:p>
        </p:txBody>
      </p:sp>
    </p:spTree>
    <p:extLst>
      <p:ext uri="{BB962C8B-B14F-4D97-AF65-F5344CB8AC3E}">
        <p14:creationId xmlns:p14="http://schemas.microsoft.com/office/powerpoint/2010/main" val="150858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en-US"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Образец подзаголовка</a:t>
            </a:r>
            <a:endParaRPr lang="ru-RU"/>
          </a:p>
        </p:txBody>
      </p:sp>
      <p:sp>
        <p:nvSpPr>
          <p:cNvPr id="4" name="Дата 3"/>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94511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94394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838202" y="365125"/>
            <a:ext cx="7734300" cy="5811838"/>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198421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OnlyBlack">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 y="1"/>
            <a:ext cx="12190993" cy="1294684"/>
          </a:xfrm>
          <a:prstGeom prst="rect">
            <a:avLst/>
          </a:prstGeom>
        </p:spPr>
      </p:pic>
      <p:pic>
        <p:nvPicPr>
          <p:cNvPr id="17" name="Picture 5"/>
          <p:cNvPicPr>
            <a:picLocks noChangeAspect="1"/>
          </p:cNvPicPr>
          <p:nvPr userDrawn="1"/>
        </p:nvPicPr>
        <p:blipFill>
          <a:blip r:embed="rId3" cstate="print"/>
          <a:stretch>
            <a:fillRect/>
          </a:stretch>
        </p:blipFill>
        <p:spPr>
          <a:xfrm>
            <a:off x="10058400" y="232687"/>
            <a:ext cx="1692792" cy="756000"/>
          </a:xfrm>
          <a:prstGeom prst="rect">
            <a:avLst/>
          </a:prstGeom>
        </p:spPr>
      </p:pic>
      <p:sp>
        <p:nvSpPr>
          <p:cNvPr id="18" name="Объект 2"/>
          <p:cNvSpPr>
            <a:spLocks noGrp="1"/>
          </p:cNvSpPr>
          <p:nvPr>
            <p:ph idx="1"/>
          </p:nvPr>
        </p:nvSpPr>
        <p:spPr>
          <a:xfrm>
            <a:off x="609600" y="1691640"/>
            <a:ext cx="10972800" cy="4526280"/>
          </a:xfrm>
        </p:spPr>
        <p:txBody>
          <a:bodyPr/>
          <a:lstStyle>
            <a:lvl1pPr marL="0" indent="0">
              <a:buNone/>
              <a:defRPr sz="2400" b="1" i="0" u="none" baseline="0">
                <a:latin typeface="+mn-lt"/>
                <a:cs typeface="Arial" panose="020B0604020202020204" pitchFamily="34" charset="0"/>
              </a:defRPr>
            </a:lvl1pPr>
            <a:lvl2pPr marL="0" indent="0">
              <a:buFont typeface="Arial" panose="020B0604020202020204" pitchFamily="34" charset="0"/>
              <a:buNone/>
              <a:defRPr sz="1900" u="none" baseline="0">
                <a:uFill>
                  <a:solidFill>
                    <a:schemeClr val="tx1"/>
                  </a:solidFill>
                </a:uFill>
              </a:defRPr>
            </a:lvl2pPr>
            <a:lvl3pPr marL="120648" indent="-120648">
              <a:buFont typeface="Arial" panose="020B0604020202020204" pitchFamily="34" charset="0"/>
              <a:buChar char="•"/>
              <a:defRPr sz="1900" baseline="0"/>
            </a:lvl3pPr>
          </a:lstStyle>
          <a:p>
            <a:pPr lvl="0"/>
            <a:r>
              <a:rPr lang="ru-RU" dirty="0"/>
              <a:t>Образец текста</a:t>
            </a:r>
          </a:p>
          <a:p>
            <a:pPr lvl="1"/>
            <a:r>
              <a:rPr lang="ru-RU" dirty="0"/>
              <a:t>Второй уровень</a:t>
            </a:r>
          </a:p>
          <a:p>
            <a:pPr lvl="2"/>
            <a:r>
              <a:rPr lang="ru-RU" dirty="0"/>
              <a:t>Третий уровень</a:t>
            </a:r>
          </a:p>
        </p:txBody>
      </p:sp>
      <p:sp>
        <p:nvSpPr>
          <p:cNvPr id="19" name="Текст 2"/>
          <p:cNvSpPr>
            <a:spLocks noGrp="1"/>
          </p:cNvSpPr>
          <p:nvPr>
            <p:ph type="body" idx="10"/>
          </p:nvPr>
        </p:nvSpPr>
        <p:spPr>
          <a:xfrm>
            <a:off x="609600" y="83851"/>
            <a:ext cx="6400800" cy="327631"/>
          </a:xfrm>
        </p:spPr>
        <p:txBody>
          <a:bodyPr anchor="t">
            <a:normAutofit/>
          </a:bodyPr>
          <a:lstStyle>
            <a:lvl1pPr marL="239178" indent="-239178">
              <a:buFont typeface="+mj-lt"/>
              <a:buAutoNum type="arabicPeriod"/>
              <a:defRPr sz="1300" baseline="0">
                <a:solidFill>
                  <a:schemeClr val="bg1">
                    <a:lumMod val="85000"/>
                  </a:schemeClr>
                </a:solidFill>
                <a:latin typeface="+mn-lt"/>
                <a:cs typeface="Arial" panose="020B0604020202020204" pitchFamily="34" charset="0"/>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ru-RU" dirty="0"/>
              <a:t>Образец текста</a:t>
            </a:r>
          </a:p>
        </p:txBody>
      </p:sp>
      <p:sp>
        <p:nvSpPr>
          <p:cNvPr id="20" name="Holder 4"/>
          <p:cNvSpPr>
            <a:spLocks noGrp="1"/>
          </p:cNvSpPr>
          <p:nvPr>
            <p:ph type="sldNum" sz="quarter" idx="7"/>
          </p:nvPr>
        </p:nvSpPr>
        <p:spPr>
          <a:xfrm>
            <a:off x="8737600" y="6356986"/>
            <a:ext cx="2844800" cy="363855"/>
          </a:xfrm>
        </p:spPr>
        <p:txBody>
          <a:bodyPr lIns="0" tIns="0" rIns="0" bIns="0"/>
          <a:lstStyle>
            <a:lvl1pPr>
              <a:defRPr/>
            </a:lvl1pPr>
          </a:lstStyle>
          <a:p>
            <a:pPr marL="33866"/>
            <a:fld id="{81D60167-4931-47E6-BA6A-407CBD079E47}" type="slidenum">
              <a:rPr lang="ru-RU" sz="1300" smtClean="0">
                <a:latin typeface="Arial"/>
                <a:cs typeface="Arial"/>
              </a:rPr>
              <a:pPr marL="33866"/>
              <a:t>‹#›</a:t>
            </a:fld>
            <a:endParaRPr lang="ru-RU" sz="1300">
              <a:latin typeface="Arial"/>
              <a:cs typeface="Arial"/>
            </a:endParaRPr>
          </a:p>
        </p:txBody>
      </p:sp>
      <p:sp>
        <p:nvSpPr>
          <p:cNvPr id="21" name="Заголовок 1"/>
          <p:cNvSpPr>
            <a:spLocks noGrp="1"/>
          </p:cNvSpPr>
          <p:nvPr>
            <p:ph type="title"/>
          </p:nvPr>
        </p:nvSpPr>
        <p:spPr>
          <a:xfrm>
            <a:off x="609600" y="411481"/>
            <a:ext cx="9347200" cy="822960"/>
          </a:xfrm>
        </p:spPr>
        <p:txBody>
          <a:bodyPr anchor="ctr">
            <a:noAutofit/>
          </a:bodyPr>
          <a:lstStyle>
            <a:lvl1pPr algn="l">
              <a:defRPr sz="3200" baseline="0">
                <a:solidFill>
                  <a:schemeClr val="bg1"/>
                </a:solidFill>
                <a:latin typeface="+mj-lt"/>
                <a:cs typeface="Arial" panose="020B0604020202020204" pitchFamily="34" charset="0"/>
              </a:defRPr>
            </a:lvl1pPr>
          </a:lstStyle>
          <a:p>
            <a:r>
              <a:rPr lang="ru-RU" dirty="0"/>
              <a:t>Образец заголовка</a:t>
            </a:r>
          </a:p>
        </p:txBody>
      </p:sp>
    </p:spTree>
    <p:extLst>
      <p:ext uri="{BB962C8B-B14F-4D97-AF65-F5344CB8AC3E}">
        <p14:creationId xmlns:p14="http://schemas.microsoft.com/office/powerpoint/2010/main" val="379322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Объект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49170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en-US" smtClean="0"/>
              <a:t>Образец заголовка</a:t>
            </a:r>
            <a:endParaRPr lang="ru-RU"/>
          </a:p>
        </p:txBody>
      </p:sp>
      <p:sp>
        <p:nvSpPr>
          <p:cNvPr id="3" name="Текст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191850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75239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en-US"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Объект 5"/>
          <p:cNvSpPr>
            <a:spLocks noGrp="1"/>
          </p:cNvSpPr>
          <p:nvPr>
            <p:ph sz="quarter" idx="4"/>
          </p:nvPr>
        </p:nvSpPr>
        <p:spPr>
          <a:xfrm>
            <a:off x="6172202" y="2505075"/>
            <a:ext cx="5183188"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147461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205399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126409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en-US" smtClean="0"/>
              <a:t>Образец заголовка</a:t>
            </a:r>
            <a:endParaRPr lang="ru-RU"/>
          </a:p>
        </p:txBody>
      </p:sp>
      <p:sp>
        <p:nvSpPr>
          <p:cNvPr id="3" name="Объект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Дата 4"/>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141154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en-US" smtClean="0"/>
              <a:t>Образец заголовка</a:t>
            </a:r>
            <a:endParaRPr lang="ru-RU"/>
          </a:p>
        </p:txBody>
      </p:sp>
      <p:sp>
        <p:nvSpPr>
          <p:cNvPr id="3" name="Рисунок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Дата 4"/>
          <p:cNvSpPr>
            <a:spLocks noGrp="1"/>
          </p:cNvSpPr>
          <p:nvPr>
            <p:ph type="dt" sz="half" idx="10"/>
          </p:nvPr>
        </p:nvSpPr>
        <p:spPr/>
        <p:txBody>
          <a:bodyPr/>
          <a:lstStyle/>
          <a:p>
            <a:fld id="{EBC40B48-81AD-3F4D-8E2E-93CA90E72783}" type="datetimeFigureOut">
              <a:rPr lang="ru-RU" smtClean="0"/>
              <a:t>27.02.2018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41E1CD-0F77-7442-A966-874F29146FF4}" type="slidenum">
              <a:rPr lang="ru-RU" smtClean="0"/>
              <a:t>‹#›</a:t>
            </a:fld>
            <a:endParaRPr lang="ru-RU" dirty="0"/>
          </a:p>
        </p:txBody>
      </p:sp>
    </p:spTree>
    <p:extLst>
      <p:ext uri="{BB962C8B-B14F-4D97-AF65-F5344CB8AC3E}">
        <p14:creationId xmlns:p14="http://schemas.microsoft.com/office/powerpoint/2010/main" val="184399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40B48-81AD-3F4D-8E2E-93CA90E72783}" type="datetimeFigureOut">
              <a:rPr lang="ru-RU" smtClean="0"/>
              <a:t>27.02.2018</a:t>
            </a:fld>
            <a:endParaRPr lang="ru-RU" dirty="0"/>
          </a:p>
        </p:txBody>
      </p:sp>
      <p:sp>
        <p:nvSpPr>
          <p:cNvPr id="5" name="Нижний колонтитул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E1CD-0F77-7442-A966-874F29146FF4}" type="slidenum">
              <a:rPr lang="ru-RU" smtClean="0"/>
              <a:t>‹#›</a:t>
            </a:fld>
            <a:endParaRPr lang="ru-RU" dirty="0"/>
          </a:p>
        </p:txBody>
      </p:sp>
    </p:spTree>
    <p:extLst>
      <p:ext uri="{BB962C8B-B14F-4D97-AF65-F5344CB8AC3E}">
        <p14:creationId xmlns:p14="http://schemas.microsoft.com/office/powerpoint/2010/main" val="35642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1.jpeg"/><Relationship Id="rId3" Type="http://schemas.openxmlformats.org/officeDocument/2006/relationships/image" Target="../media/image2.emf"/><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5.png"/><Relationship Id="rId11" Type="http://schemas.microsoft.com/office/2007/relationships/hdphoto" Target="../media/hdphoto12.wdp"/><Relationship Id="rId5" Type="http://schemas.microsoft.com/office/2007/relationships/hdphoto" Target="../media/hdphoto9.wdp"/><Relationship Id="rId10" Type="http://schemas.openxmlformats.org/officeDocument/2006/relationships/image" Target="../media/image59.png"/><Relationship Id="rId4" Type="http://schemas.openxmlformats.org/officeDocument/2006/relationships/image" Target="../media/image47.png"/><Relationship Id="rId9" Type="http://schemas.openxmlformats.org/officeDocument/2006/relationships/image" Target="../media/image58.png"/><Relationship Id="rId1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jpeg"/><Relationship Id="rId3" Type="http://schemas.openxmlformats.org/officeDocument/2006/relationships/image" Target="../media/image2.emf"/><Relationship Id="rId7" Type="http://schemas.openxmlformats.org/officeDocument/2006/relationships/image" Target="../media/image64.png"/><Relationship Id="rId12"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3.png"/><Relationship Id="rId11" Type="http://schemas.microsoft.com/office/2007/relationships/hdphoto" Target="../media/hdphoto13.wdp"/><Relationship Id="rId5" Type="http://schemas.microsoft.com/office/2007/relationships/hdphoto" Target="../media/hdphoto9.wdp"/><Relationship Id="rId10" Type="http://schemas.openxmlformats.org/officeDocument/2006/relationships/image" Target="../media/image67.png"/><Relationship Id="rId4" Type="http://schemas.openxmlformats.org/officeDocument/2006/relationships/image" Target="../media/image47.png"/><Relationship Id="rId9" Type="http://schemas.openxmlformats.org/officeDocument/2006/relationships/image" Target="../media/image66.pn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6.png"/><Relationship Id="rId18" Type="http://schemas.openxmlformats.org/officeDocument/2006/relationships/image" Target="../media/image80.png"/><Relationship Id="rId3" Type="http://schemas.openxmlformats.org/officeDocument/2006/relationships/image" Target="../media/image2.emf"/><Relationship Id="rId7" Type="http://schemas.openxmlformats.org/officeDocument/2006/relationships/image" Target="../media/image72.png"/><Relationship Id="rId12" Type="http://schemas.microsoft.com/office/2007/relationships/hdphoto" Target="../media/hdphoto15.wdp"/><Relationship Id="rId17" Type="http://schemas.microsoft.com/office/2007/relationships/hdphoto" Target="../media/hdphoto16.wdp"/><Relationship Id="rId2" Type="http://schemas.openxmlformats.org/officeDocument/2006/relationships/notesSlide" Target="../notesSlides/notesSlide11.xml"/><Relationship Id="rId16" Type="http://schemas.openxmlformats.org/officeDocument/2006/relationships/image" Target="../media/image79.png"/><Relationship Id="rId1" Type="http://schemas.openxmlformats.org/officeDocument/2006/relationships/slideLayout" Target="../slideLayouts/slideLayout1.xml"/><Relationship Id="rId6" Type="http://schemas.microsoft.com/office/2007/relationships/hdphoto" Target="../media/hdphoto9.wdp"/><Relationship Id="rId11" Type="http://schemas.openxmlformats.org/officeDocument/2006/relationships/image" Target="../media/image75.png"/><Relationship Id="rId5" Type="http://schemas.openxmlformats.org/officeDocument/2006/relationships/image" Target="../media/image47.png"/><Relationship Id="rId15" Type="http://schemas.openxmlformats.org/officeDocument/2006/relationships/image" Target="../media/image78.png"/><Relationship Id="rId10" Type="http://schemas.microsoft.com/office/2007/relationships/hdphoto" Target="../media/hdphoto14.wdp"/><Relationship Id="rId4" Type="http://schemas.openxmlformats.org/officeDocument/2006/relationships/image" Target="../media/image71.png"/><Relationship Id="rId9" Type="http://schemas.openxmlformats.org/officeDocument/2006/relationships/image" Target="../media/image74.png"/><Relationship Id="rId14"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2.emf"/><Relationship Id="rId7"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5" Type="http://schemas.microsoft.com/office/2007/relationships/hdphoto" Target="../media/hdphoto9.wdp"/><Relationship Id="rId10" Type="http://schemas.openxmlformats.org/officeDocument/2006/relationships/image" Target="../media/image85.jpeg"/><Relationship Id="rId4" Type="http://schemas.openxmlformats.org/officeDocument/2006/relationships/image" Target="../media/image47.png"/><Relationship Id="rId9"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13" Type="http://schemas.microsoft.com/office/2007/relationships/hdphoto" Target="../media/hdphoto18.wdp"/><Relationship Id="rId3" Type="http://schemas.openxmlformats.org/officeDocument/2006/relationships/image" Target="../media/image2.emf"/><Relationship Id="rId7" Type="http://schemas.openxmlformats.org/officeDocument/2006/relationships/image" Target="../media/image89.png"/><Relationship Id="rId12" Type="http://schemas.openxmlformats.org/officeDocument/2006/relationships/image" Target="../media/image91.png"/><Relationship Id="rId17" Type="http://schemas.openxmlformats.org/officeDocument/2006/relationships/image" Target="../media/image94.png"/><Relationship Id="rId2" Type="http://schemas.openxmlformats.org/officeDocument/2006/relationships/notesSlide" Target="../notesSlides/notesSlide13.xml"/><Relationship Id="rId16" Type="http://schemas.openxmlformats.org/officeDocument/2006/relationships/image" Target="../media/image93.jpeg"/><Relationship Id="rId1" Type="http://schemas.openxmlformats.org/officeDocument/2006/relationships/slideLayout" Target="../slideLayouts/slideLayout1.xml"/><Relationship Id="rId6" Type="http://schemas.openxmlformats.org/officeDocument/2006/relationships/image" Target="../media/image88.png"/><Relationship Id="rId11" Type="http://schemas.microsoft.com/office/2007/relationships/hdphoto" Target="../media/hdphoto9.wdp"/><Relationship Id="rId5" Type="http://schemas.microsoft.com/office/2007/relationships/hdphoto" Target="../media/hdphoto17.wdp"/><Relationship Id="rId15" Type="http://schemas.microsoft.com/office/2007/relationships/hdphoto" Target="../media/hdphoto19.wdp"/><Relationship Id="rId10" Type="http://schemas.openxmlformats.org/officeDocument/2006/relationships/image" Target="../media/image47.png"/><Relationship Id="rId4" Type="http://schemas.openxmlformats.org/officeDocument/2006/relationships/image" Target="../media/image87.png"/><Relationship Id="rId9" Type="http://schemas.openxmlformats.org/officeDocument/2006/relationships/image" Target="../media/image90.jpeg"/><Relationship Id="rId14" Type="http://schemas.openxmlformats.org/officeDocument/2006/relationships/image" Target="../media/image92.png"/></Relationships>
</file>

<file path=ppt/slides/_rels/slide15.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8.png"/><Relationship Id="rId18" Type="http://schemas.microsoft.com/office/2007/relationships/hdphoto" Target="../media/hdphoto22.wdp"/><Relationship Id="rId3" Type="http://schemas.openxmlformats.org/officeDocument/2006/relationships/image" Target="../media/image2.emf"/><Relationship Id="rId7" Type="http://schemas.openxmlformats.org/officeDocument/2006/relationships/image" Target="../media/image96.png"/><Relationship Id="rId12" Type="http://schemas.microsoft.com/office/2007/relationships/hdphoto" Target="../media/hdphoto20.wdp"/><Relationship Id="rId17" Type="http://schemas.openxmlformats.org/officeDocument/2006/relationships/image" Target="../media/image101.jpeg"/><Relationship Id="rId2" Type="http://schemas.openxmlformats.org/officeDocument/2006/relationships/notesSlide" Target="../notesSlides/notesSlide14.xml"/><Relationship Id="rId16"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97.jpeg"/><Relationship Id="rId5" Type="http://schemas.openxmlformats.org/officeDocument/2006/relationships/image" Target="../media/image89.png"/><Relationship Id="rId15" Type="http://schemas.openxmlformats.org/officeDocument/2006/relationships/image" Target="../media/image99.jpg"/><Relationship Id="rId10" Type="http://schemas.microsoft.com/office/2007/relationships/hdphoto" Target="../media/hdphoto9.wdp"/><Relationship Id="rId4" Type="http://schemas.openxmlformats.org/officeDocument/2006/relationships/image" Target="../media/image95.jpeg"/><Relationship Id="rId9" Type="http://schemas.openxmlformats.org/officeDocument/2006/relationships/image" Target="../media/image47.png"/><Relationship Id="rId14" Type="http://schemas.microsoft.com/office/2007/relationships/hdphoto" Target="../media/hdphoto21.wdp"/></Relationships>
</file>

<file path=ppt/slides/_rels/slide16.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105.jpeg"/><Relationship Id="rId3" Type="http://schemas.openxmlformats.org/officeDocument/2006/relationships/image" Target="../media/image2.emf"/><Relationship Id="rId7" Type="http://schemas.openxmlformats.org/officeDocument/2006/relationships/image" Target="../media/image47.png"/><Relationship Id="rId12" Type="http://schemas.openxmlformats.org/officeDocument/2006/relationships/image" Target="../media/image10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0.jpeg"/><Relationship Id="rId11" Type="http://schemas.microsoft.com/office/2007/relationships/hdphoto" Target="../media/hdphoto23.wdp"/><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3.jpeg"/><Relationship Id="rId4" Type="http://schemas.openxmlformats.org/officeDocument/2006/relationships/image" Target="../media/image89.png"/><Relationship Id="rId9" Type="http://schemas.openxmlformats.org/officeDocument/2006/relationships/image" Target="../media/image102.jpeg"/><Relationship Id="rId14" Type="http://schemas.microsoft.com/office/2007/relationships/hdphoto" Target="../media/hdphoto24.wdp"/></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09.jpeg"/><Relationship Id="rId18" Type="http://schemas.openxmlformats.org/officeDocument/2006/relationships/image" Target="../media/image112.png"/><Relationship Id="rId3" Type="http://schemas.openxmlformats.org/officeDocument/2006/relationships/image" Target="../media/image2.emf"/><Relationship Id="rId7" Type="http://schemas.openxmlformats.org/officeDocument/2006/relationships/image" Target="../media/image90.jpeg"/><Relationship Id="rId12" Type="http://schemas.microsoft.com/office/2007/relationships/hdphoto" Target="../media/hdphoto25.wdp"/><Relationship Id="rId17" Type="http://schemas.openxmlformats.org/officeDocument/2006/relationships/image" Target="../media/image93.jpeg"/><Relationship Id="rId2" Type="http://schemas.openxmlformats.org/officeDocument/2006/relationships/notesSlide" Target="../notesSlides/notesSlide16.xml"/><Relationship Id="rId16" Type="http://schemas.microsoft.com/office/2007/relationships/hdphoto" Target="../media/hdphoto26.wdp"/><Relationship Id="rId1" Type="http://schemas.openxmlformats.org/officeDocument/2006/relationships/slideLayout" Target="../slideLayouts/slideLayout1.xml"/><Relationship Id="rId6" Type="http://schemas.openxmlformats.org/officeDocument/2006/relationships/image" Target="../media/image96.png"/><Relationship Id="rId11" Type="http://schemas.openxmlformats.org/officeDocument/2006/relationships/image" Target="../media/image108.jpeg"/><Relationship Id="rId5" Type="http://schemas.openxmlformats.org/officeDocument/2006/relationships/image" Target="../media/image66.png"/><Relationship Id="rId15" Type="http://schemas.openxmlformats.org/officeDocument/2006/relationships/image" Target="../media/image111.png"/><Relationship Id="rId10" Type="http://schemas.openxmlformats.org/officeDocument/2006/relationships/image" Target="../media/image107.png"/><Relationship Id="rId4" Type="http://schemas.openxmlformats.org/officeDocument/2006/relationships/image" Target="../media/image89.png"/><Relationship Id="rId9" Type="http://schemas.microsoft.com/office/2007/relationships/hdphoto" Target="../media/hdphoto9.wdp"/><Relationship Id="rId14" Type="http://schemas.openxmlformats.org/officeDocument/2006/relationships/image" Target="../media/image110.jpeg"/></Relationships>
</file>

<file path=ppt/slides/_rels/slide18.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6.png"/><Relationship Id="rId18" Type="http://schemas.openxmlformats.org/officeDocument/2006/relationships/image" Target="../media/image120.png"/><Relationship Id="rId3" Type="http://schemas.openxmlformats.org/officeDocument/2006/relationships/image" Target="../media/image2.emf"/><Relationship Id="rId7" Type="http://schemas.openxmlformats.org/officeDocument/2006/relationships/image" Target="../media/image45.jpeg"/><Relationship Id="rId12" Type="http://schemas.microsoft.com/office/2007/relationships/hdphoto" Target="../media/hdphoto28.wdp"/><Relationship Id="rId17" Type="http://schemas.openxmlformats.org/officeDocument/2006/relationships/image" Target="../media/image119.jpeg"/><Relationship Id="rId2" Type="http://schemas.openxmlformats.org/officeDocument/2006/relationships/notesSlide" Target="../notesSlides/notesSlide17.xml"/><Relationship Id="rId16" Type="http://schemas.openxmlformats.org/officeDocument/2006/relationships/image" Target="../media/image118.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115.png"/><Relationship Id="rId5" Type="http://schemas.microsoft.com/office/2007/relationships/hdphoto" Target="../media/hdphoto9.wdp"/><Relationship Id="rId15" Type="http://schemas.openxmlformats.org/officeDocument/2006/relationships/image" Target="../media/image117.png"/><Relationship Id="rId10" Type="http://schemas.microsoft.com/office/2007/relationships/hdphoto" Target="../media/hdphoto27.wdp"/><Relationship Id="rId4" Type="http://schemas.openxmlformats.org/officeDocument/2006/relationships/image" Target="../media/image47.png"/><Relationship Id="rId9" Type="http://schemas.openxmlformats.org/officeDocument/2006/relationships/image" Target="../media/image114.png"/><Relationship Id="rId14"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6.png"/><Relationship Id="rId3" Type="http://schemas.openxmlformats.org/officeDocument/2006/relationships/image" Target="../media/image2.emf"/><Relationship Id="rId7" Type="http://schemas.microsoft.com/office/2007/relationships/hdphoto" Target="../media/hdphoto29.wdp"/><Relationship Id="rId12" Type="http://schemas.openxmlformats.org/officeDocument/2006/relationships/image" Target="../media/image12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1.png"/><Relationship Id="rId11" Type="http://schemas.openxmlformats.org/officeDocument/2006/relationships/image" Target="../media/image124.png"/><Relationship Id="rId5" Type="http://schemas.microsoft.com/office/2007/relationships/hdphoto" Target="../media/hdphoto9.wdp"/><Relationship Id="rId15" Type="http://schemas.microsoft.com/office/2007/relationships/hdphoto" Target="../media/hdphoto30.wdp"/><Relationship Id="rId10" Type="http://schemas.openxmlformats.org/officeDocument/2006/relationships/image" Target="../media/image123.png"/><Relationship Id="rId4" Type="http://schemas.openxmlformats.org/officeDocument/2006/relationships/image" Target="../media/image47.png"/><Relationship Id="rId9" Type="http://schemas.openxmlformats.org/officeDocument/2006/relationships/image" Target="../media/image86.png"/><Relationship Id="rId14" Type="http://schemas.openxmlformats.org/officeDocument/2006/relationships/image" Target="../media/image12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26" Type="http://schemas.microsoft.com/office/2007/relationships/hdphoto" Target="../media/hdphoto6.wdp"/><Relationship Id="rId3" Type="http://schemas.openxmlformats.org/officeDocument/2006/relationships/image" Target="../media/image3.png"/><Relationship Id="rId21" Type="http://schemas.openxmlformats.org/officeDocument/2006/relationships/image" Target="../media/image16.png"/><Relationship Id="rId7" Type="http://schemas.microsoft.com/office/2007/relationships/hdphoto" Target="../media/hdphoto2.wdp"/><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2.png"/><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24" Type="http://schemas.openxmlformats.org/officeDocument/2006/relationships/image" Target="../media/image18.png"/><Relationship Id="rId5" Type="http://schemas.openxmlformats.org/officeDocument/2006/relationships/image" Target="../media/image2.emf"/><Relationship Id="rId15" Type="http://schemas.openxmlformats.org/officeDocument/2006/relationships/image" Target="../media/image11.jpeg"/><Relationship Id="rId23" Type="http://schemas.microsoft.com/office/2007/relationships/hdphoto" Target="../media/hdphoto5.wdp"/><Relationship Id="rId10" Type="http://schemas.microsoft.com/office/2007/relationships/hdphoto" Target="../media/hdphoto3.wdp"/><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2.emf"/><Relationship Id="rId7" Type="http://schemas.openxmlformats.org/officeDocument/2006/relationships/image" Target="../media/image129.jpeg"/><Relationship Id="rId12" Type="http://schemas.openxmlformats.org/officeDocument/2006/relationships/image" Target="../media/image1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8.png"/><Relationship Id="rId11" Type="http://schemas.openxmlformats.org/officeDocument/2006/relationships/image" Target="../media/image133.jpeg"/><Relationship Id="rId5" Type="http://schemas.microsoft.com/office/2007/relationships/hdphoto" Target="../media/hdphoto9.wdp"/><Relationship Id="rId10" Type="http://schemas.openxmlformats.org/officeDocument/2006/relationships/image" Target="../media/image132.jpeg"/><Relationship Id="rId4" Type="http://schemas.openxmlformats.org/officeDocument/2006/relationships/image" Target="../media/image47.png"/><Relationship Id="rId9" Type="http://schemas.openxmlformats.org/officeDocument/2006/relationships/image" Target="../media/image131.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microsoft.com/office/2007/relationships/hdphoto" Target="../media/hdphoto31.wdp"/><Relationship Id="rId4" Type="http://schemas.openxmlformats.org/officeDocument/2006/relationships/image" Target="../media/image135.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42.png"/><Relationship Id="rId3" Type="http://schemas.openxmlformats.org/officeDocument/2006/relationships/image" Target="../media/image2.emf"/><Relationship Id="rId7" Type="http://schemas.microsoft.com/office/2007/relationships/hdphoto" Target="../media/hdphoto9.wdp"/><Relationship Id="rId12" Type="http://schemas.openxmlformats.org/officeDocument/2006/relationships/image" Target="../media/image14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140.png"/><Relationship Id="rId5" Type="http://schemas.openxmlformats.org/officeDocument/2006/relationships/image" Target="../media/image137.png"/><Relationship Id="rId10" Type="http://schemas.openxmlformats.org/officeDocument/2006/relationships/image" Target="../media/image139.png"/><Relationship Id="rId4" Type="http://schemas.openxmlformats.org/officeDocument/2006/relationships/image" Target="../media/image136.png"/><Relationship Id="rId9" Type="http://schemas.openxmlformats.org/officeDocument/2006/relationships/image" Target="../media/image138.png"/></Relationships>
</file>

<file path=ppt/slides/_rels/slide2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57.svg"/><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146.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145.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22.xml"/><Relationship Id="rId41" Type="http://schemas.openxmlformats.org/officeDocument/2006/relationships/image" Target="../media/image149.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144.jpeg"/><Relationship Id="rId40" Type="http://schemas.openxmlformats.org/officeDocument/2006/relationships/image" Target="../media/image148.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14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image" Target="../media/image2.emf"/><Relationship Id="rId35" Type="http://schemas.openxmlformats.org/officeDocument/2006/relationships/image" Target="../media/image14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0.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5.jpe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7.wdp"/><Relationship Id="rId4" Type="http://schemas.openxmlformats.org/officeDocument/2006/relationships/image" Target="../media/image22.jpg"/><Relationship Id="rId9" Type="http://schemas.openxmlformats.org/officeDocument/2006/relationships/image" Target="../media/image27.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43.png"/><Relationship Id="rId12"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36.png"/><Relationship Id="rId5" Type="http://schemas.openxmlformats.org/officeDocument/2006/relationships/image" Target="../media/image41.jpeg"/><Relationship Id="rId15" Type="http://schemas.openxmlformats.org/officeDocument/2006/relationships/image" Target="../media/image46.png"/><Relationship Id="rId10" Type="http://schemas.openxmlformats.org/officeDocument/2006/relationships/image" Target="../media/image20.png"/><Relationship Id="rId4" Type="http://schemas.openxmlformats.org/officeDocument/2006/relationships/image" Target="../media/image40.jpeg"/><Relationship Id="rId9" Type="http://schemas.openxmlformats.org/officeDocument/2006/relationships/image" Target="../media/image23.png"/><Relationship Id="rId14" Type="http://schemas.openxmlformats.org/officeDocument/2006/relationships/image" Target="../media/image45.jpe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gif"/><Relationship Id="rId3" Type="http://schemas.openxmlformats.org/officeDocument/2006/relationships/image" Target="../media/image2.emf"/><Relationship Id="rId7" Type="http://schemas.openxmlformats.org/officeDocument/2006/relationships/image" Target="../media/image49.png"/><Relationship Id="rId12" Type="http://schemas.openxmlformats.org/officeDocument/2006/relationships/image" Target="../media/image5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8.png"/><Relationship Id="rId11" Type="http://schemas.microsoft.com/office/2007/relationships/hdphoto" Target="../media/hdphoto11.wdp"/><Relationship Id="rId5" Type="http://schemas.microsoft.com/office/2007/relationships/hdphoto" Target="../media/hdphoto9.wdp"/><Relationship Id="rId10" Type="http://schemas.openxmlformats.org/officeDocument/2006/relationships/image" Target="../media/image51.png"/><Relationship Id="rId4" Type="http://schemas.openxmlformats.org/officeDocument/2006/relationships/image" Target="../media/image47.png"/><Relationship Id="rId9" Type="http://schemas.microsoft.com/office/2007/relationships/hdphoto" Target="../media/hdphoto10.wdp"/><Relationship Id="rId14" Type="http://schemas.openxmlformats.org/officeDocument/2006/relationships/image" Target="../media/image54.jp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5"/>
          <p:cNvPicPr>
            <a:picLocks noChangeAspect="1"/>
          </p:cNvPicPr>
          <p:nvPr/>
        </p:nvPicPr>
        <p:blipFill>
          <a:blip r:embed="rId2"/>
          <a:stretch>
            <a:fillRect/>
          </a:stretch>
        </p:blipFill>
        <p:spPr>
          <a:xfrm>
            <a:off x="8469609" y="26285"/>
            <a:ext cx="3677235" cy="2061822"/>
          </a:xfrm>
          <a:prstGeom prst="rect">
            <a:avLst/>
          </a:prstGeom>
        </p:spPr>
      </p:pic>
      <p:sp>
        <p:nvSpPr>
          <p:cNvPr id="8" name="Прямоугольник 7"/>
          <p:cNvSpPr/>
          <p:nvPr/>
        </p:nvSpPr>
        <p:spPr>
          <a:xfrm>
            <a:off x="1261102" y="3176713"/>
            <a:ext cx="9669801" cy="707886"/>
          </a:xfrm>
          <a:prstGeom prst="rect">
            <a:avLst/>
          </a:prstGeom>
        </p:spPr>
        <p:txBody>
          <a:bodyPr wrap="square">
            <a:spAutoFit/>
          </a:bodyPr>
          <a:lstStyle/>
          <a:p>
            <a:pPr algn="ctr"/>
            <a:r>
              <a:rPr lang="ru-RU" sz="4000" dirty="0" smtClean="0">
                <a:solidFill>
                  <a:schemeClr val="bg1"/>
                </a:solidFill>
                <a:latin typeface="Proxima Nova"/>
              </a:rPr>
              <a:t>«УМНЫЙ ГОРОД</a:t>
            </a:r>
            <a:r>
              <a:rPr lang="ru-RU" sz="4000" dirty="0" smtClean="0">
                <a:solidFill>
                  <a:schemeClr val="bg1"/>
                </a:solidFill>
                <a:latin typeface="Proxima Nova"/>
              </a:rPr>
              <a:t>».</a:t>
            </a:r>
            <a:endParaRPr lang="ru-RU" sz="4000" dirty="0" smtClean="0">
              <a:solidFill>
                <a:schemeClr val="bg1"/>
              </a:solidFill>
              <a:latin typeface="Proxima Nova"/>
            </a:endParaRPr>
          </a:p>
        </p:txBody>
      </p:sp>
    </p:spTree>
    <p:extLst>
      <p:ext uri="{BB962C8B-B14F-4D97-AF65-F5344CB8AC3E}">
        <p14:creationId xmlns:p14="http://schemas.microsoft.com/office/powerpoint/2010/main" val="104242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Цифровые сервисы «Умного города»</a:t>
            </a:r>
            <a:endParaRPr lang="ru-RU" sz="2400" dirty="0"/>
          </a:p>
        </p:txBody>
      </p:sp>
      <p:sp>
        <p:nvSpPr>
          <p:cNvPr id="33" name="Прямоугольник 32"/>
          <p:cNvSpPr/>
          <p:nvPr/>
        </p:nvSpPr>
        <p:spPr>
          <a:xfrm>
            <a:off x="7231117" y="2075859"/>
            <a:ext cx="4558799" cy="228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a:solidFill>
                  <a:schemeClr val="tx1"/>
                </a:solidFill>
              </a:rPr>
              <a:t>Обеспечение комплексной безопасности транспортных потоков и </a:t>
            </a:r>
            <a:r>
              <a:rPr lang="ru-RU" dirty="0" smtClean="0">
                <a:solidFill>
                  <a:schemeClr val="tx1"/>
                </a:solidFill>
              </a:rPr>
              <a:t>его </a:t>
            </a:r>
            <a:r>
              <a:rPr lang="ru-RU" dirty="0" err="1" smtClean="0">
                <a:solidFill>
                  <a:schemeClr val="tx1"/>
                </a:solidFill>
              </a:rPr>
              <a:t>приоритезация</a:t>
            </a:r>
            <a:endParaRPr lang="ru-RU" dirty="0" smtClean="0">
              <a:solidFill>
                <a:schemeClr val="tx1"/>
              </a:solidFill>
            </a:endParaRPr>
          </a:p>
          <a:p>
            <a:pPr algn="just"/>
            <a:endParaRPr lang="ru-RU" sz="1050" dirty="0">
              <a:solidFill>
                <a:schemeClr val="tx1"/>
              </a:solidFill>
            </a:endParaRPr>
          </a:p>
          <a:p>
            <a:pPr algn="just"/>
            <a:r>
              <a:rPr lang="ru-RU" dirty="0" smtClean="0">
                <a:solidFill>
                  <a:schemeClr val="tx1"/>
                </a:solidFill>
              </a:rPr>
              <a:t>Адаптивное </a:t>
            </a:r>
            <a:r>
              <a:rPr lang="ru-RU" dirty="0">
                <a:solidFill>
                  <a:schemeClr val="tx1"/>
                </a:solidFill>
              </a:rPr>
              <a:t>управление группами координаций светофорных </a:t>
            </a:r>
            <a:r>
              <a:rPr lang="ru-RU" dirty="0" smtClean="0">
                <a:solidFill>
                  <a:schemeClr val="tx1"/>
                </a:solidFill>
              </a:rPr>
              <a:t>объектов</a:t>
            </a:r>
          </a:p>
          <a:p>
            <a:pPr algn="just"/>
            <a:endParaRPr lang="ru-RU" sz="1050" dirty="0">
              <a:solidFill>
                <a:schemeClr val="tx1"/>
              </a:solidFill>
            </a:endParaRPr>
          </a:p>
          <a:p>
            <a:pPr algn="just"/>
            <a:r>
              <a:rPr lang="ru-RU" dirty="0">
                <a:solidFill>
                  <a:schemeClr val="tx1"/>
                </a:solidFill>
              </a:rPr>
              <a:t>Актуальное информирование и цифровые сервисы участников движения на улично-дорожной сети региона</a:t>
            </a:r>
          </a:p>
          <a:p>
            <a:pPr algn="just"/>
            <a:endParaRPr lang="ru-RU" dirty="0" smtClean="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endParaRPr lang="ru-RU" dirty="0">
              <a:solidFill>
                <a:schemeClr val="tx1"/>
              </a:solidFill>
            </a:endParaRPr>
          </a:p>
          <a:p>
            <a:pPr algn="just"/>
            <a:endParaRPr lang="ru-RU" dirty="0">
              <a:solidFill>
                <a:schemeClr val="tx1"/>
              </a:solidFill>
            </a:endParaRPr>
          </a:p>
        </p:txBody>
      </p:sp>
      <p:sp>
        <p:nvSpPr>
          <p:cNvPr id="24" name="Скругленный прямоугольник 23"/>
          <p:cNvSpPr/>
          <p:nvPr/>
        </p:nvSpPr>
        <p:spPr>
          <a:xfrm>
            <a:off x="7081337" y="1321456"/>
            <a:ext cx="4807451" cy="704975"/>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25" name="Скругленный прямоугольник 24"/>
          <p:cNvSpPr/>
          <p:nvPr/>
        </p:nvSpPr>
        <p:spPr>
          <a:xfrm>
            <a:off x="7331075" y="4899073"/>
            <a:ext cx="4558799" cy="17312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СОКРАЩЕНИЕ ИЗДЕРЖЕК НА ПРИОБРЕТЕНИЕ И СОДЕРЖАНИЕ ПЕРИФЕРИЙНОГО ОБОРУДОВАНИЯ НА УЛИЧНО-ДОРОЖНОЙ СЕТИ ЗА СЧЕТ ПЕРЕИСПОЛЬЗОВАНИЯ</a:t>
            </a:r>
          </a:p>
          <a:p>
            <a:endParaRPr lang="ru-RU" sz="1050" b="1" dirty="0">
              <a:solidFill>
                <a:srgbClr val="235889"/>
              </a:solidFill>
            </a:endParaRPr>
          </a:p>
          <a:p>
            <a:r>
              <a:rPr lang="ru-RU" sz="1600" b="1" dirty="0" smtClean="0">
                <a:solidFill>
                  <a:srgbClr val="235889"/>
                </a:solidFill>
              </a:rPr>
              <a:t>ПОВЫШЕНИЕ УРОВНЯ КОМПЛЕКСНОЙ БЕЗОПАСНОСТИ</a:t>
            </a:r>
            <a:endParaRPr lang="ru-RU" sz="1600" b="1" dirty="0">
              <a:solidFill>
                <a:srgbClr val="235889"/>
              </a:solidFill>
            </a:endParaRPr>
          </a:p>
        </p:txBody>
      </p:sp>
      <p:sp>
        <p:nvSpPr>
          <p:cNvPr id="28" name="Скругленный прямоугольник 27"/>
          <p:cNvSpPr/>
          <p:nvPr/>
        </p:nvSpPr>
        <p:spPr>
          <a:xfrm>
            <a:off x="7076744" y="1288411"/>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Единая отраслевая транспортная платформа</a:t>
            </a:r>
            <a:endParaRPr lang="ru-RU" sz="2000" b="1" dirty="0">
              <a:solidFill>
                <a:schemeClr val="bg1"/>
              </a:solidFill>
            </a:endParaRPr>
          </a:p>
        </p:txBody>
      </p:sp>
      <p:sp>
        <p:nvSpPr>
          <p:cNvPr id="30" name="Скругленный прямоугольник 29"/>
          <p:cNvSpPr/>
          <p:nvPr/>
        </p:nvSpPr>
        <p:spPr>
          <a:xfrm>
            <a:off x="6322739" y="4809425"/>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37" name="Скругленный прямоугольник 36"/>
          <p:cNvSpPr/>
          <p:nvPr/>
        </p:nvSpPr>
        <p:spPr>
          <a:xfrm>
            <a:off x="7208376" y="4660198"/>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8"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62482" y="510639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2" descr="https://lh3.googleusercontent.com/-ZIKYhaVFYCo/UwicD-db-xI/AAAAAAAAEic/6v4_bY8YHOw/w678-h816/%25D0%25A1%25D1%2582%25D1%258B%25D0%25B4.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2" name="Picture 4" descr="https://maxcdn.icons8.com/Share/icon/Travel/ground_transportation_filled1600.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1850" y="1352542"/>
            <a:ext cx="625466" cy="6254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62482" y="617785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2" name="Picture 14" descr="https://icon-icons.com/icons2/67/PNG/512/trafficjam_trafic_13247.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0590" y="2108433"/>
            <a:ext cx="436719" cy="436719"/>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clipart-library.com/data_images/476193.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040" y="2896491"/>
            <a:ext cx="482077" cy="482077"/>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png.icons8.com/?id=49123&amp;size=1600"/>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1570" y="3600924"/>
            <a:ext cx="476806" cy="476806"/>
          </a:xfrm>
          <a:prstGeom prst="rect">
            <a:avLst/>
          </a:prstGeom>
          <a:noFill/>
          <a:extLst>
            <a:ext uri="{909E8E84-426E-40DD-AFC4-6F175D3DCCD1}">
              <a14:hiddenFill xmlns:a14="http://schemas.microsoft.com/office/drawing/2010/main">
                <a:solidFill>
                  <a:srgbClr val="FFFFFF"/>
                </a:solidFill>
              </a14:hiddenFill>
            </a:ext>
          </a:extLst>
        </p:spPr>
      </p:pic>
      <p:sp>
        <p:nvSpPr>
          <p:cNvPr id="36" name="Скругленный прямоугольник 35"/>
          <p:cNvSpPr/>
          <p:nvPr/>
        </p:nvSpPr>
        <p:spPr>
          <a:xfrm>
            <a:off x="1317335" y="1316220"/>
            <a:ext cx="4807451" cy="698110"/>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1513054" y="2240715"/>
            <a:ext cx="4554539" cy="22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передвижения и состояния общественного транспорта , оплаты проезда</a:t>
            </a:r>
          </a:p>
          <a:p>
            <a:pPr algn="just"/>
            <a:endParaRPr lang="ru-RU" sz="800" dirty="0">
              <a:solidFill>
                <a:schemeClr val="tx1"/>
              </a:solidFill>
            </a:endParaRPr>
          </a:p>
          <a:p>
            <a:pPr algn="just"/>
            <a:r>
              <a:rPr lang="ru-RU" dirty="0" smtClean="0">
                <a:solidFill>
                  <a:schemeClr val="tx1"/>
                </a:solidFill>
              </a:rPr>
              <a:t>Гибкое реагирование на фактор загруженности общественного транспорта </a:t>
            </a:r>
          </a:p>
          <a:p>
            <a:pPr algn="just"/>
            <a:endParaRPr lang="ru-RU" sz="800" dirty="0">
              <a:solidFill>
                <a:schemeClr val="tx1"/>
              </a:solidFill>
            </a:endParaRPr>
          </a:p>
          <a:p>
            <a:pPr algn="just"/>
            <a:r>
              <a:rPr lang="ru-RU" dirty="0" smtClean="0">
                <a:solidFill>
                  <a:schemeClr val="tx1"/>
                </a:solidFill>
              </a:rPr>
              <a:t>Оперативное распределение  транспортных потоков </a:t>
            </a:r>
          </a:p>
        </p:txBody>
      </p:sp>
      <p:sp>
        <p:nvSpPr>
          <p:cNvPr id="43" name="Скругленный прямоугольник 42"/>
          <p:cNvSpPr/>
          <p:nvPr/>
        </p:nvSpPr>
        <p:spPr>
          <a:xfrm>
            <a:off x="1317331" y="1488926"/>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Умный </a:t>
            </a:r>
            <a:r>
              <a:rPr lang="en-US" sz="2000" b="1" dirty="0" smtClean="0">
                <a:solidFill>
                  <a:schemeClr val="bg1"/>
                </a:solidFill>
              </a:rPr>
              <a:t> </a:t>
            </a:r>
            <a:r>
              <a:rPr lang="ru-RU" sz="2000" b="1" dirty="0" smtClean="0">
                <a:solidFill>
                  <a:schemeClr val="bg1"/>
                </a:solidFill>
              </a:rPr>
              <a:t>общественный транспорт</a:t>
            </a:r>
            <a:endParaRPr lang="ru-RU" sz="2000" b="1" dirty="0">
              <a:solidFill>
                <a:schemeClr val="bg1"/>
              </a:solidFill>
            </a:endParaRPr>
          </a:p>
        </p:txBody>
      </p:sp>
      <p:sp>
        <p:nvSpPr>
          <p:cNvPr id="44" name="Скругленный прямоугольник 43"/>
          <p:cNvSpPr/>
          <p:nvPr/>
        </p:nvSpPr>
        <p:spPr>
          <a:xfrm>
            <a:off x="598853" y="4769247"/>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5"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945787" y="5021577"/>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936921" y="554502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4" descr="http://www.icon2s.com/wp-content/uploads/2014/04/black-white-android-trolleybus.png"/>
          <p:cNvPicPr>
            <a:picLocks noChangeAspect="1" noChangeArrowheads="1"/>
          </p:cNvPicPr>
          <p:nvPr/>
        </p:nvPicPr>
        <p:blipFill>
          <a:blip r:embed="rId10">
            <a:duotone>
              <a:schemeClr val="accent5">
                <a:shade val="45000"/>
                <a:satMod val="135000"/>
              </a:schemeClr>
              <a:prstClr val="white"/>
            </a:duotone>
            <a:extLst>
              <a:ext uri="{BEBA8EAE-BF5A-486C-A8C5-ECC9F3942E4B}">
                <a14:imgProps xmlns:a14="http://schemas.microsoft.com/office/drawing/2010/main">
                  <a14:imgLayer r:embed="rId11">
                    <a14:imgEffect>
                      <a14:saturation sat="0"/>
                    </a14:imgEffect>
                    <a14:imgEffect>
                      <a14:brightnessContrast bright="-38000" contrast="43000"/>
                    </a14:imgEffect>
                  </a14:imgLayer>
                </a14:imgProps>
              </a:ext>
              <a:ext uri="{28A0092B-C50C-407E-A947-70E740481C1C}">
                <a14:useLocalDpi xmlns:a14="http://schemas.microsoft.com/office/drawing/2010/main" val="0"/>
              </a:ext>
            </a:extLst>
          </a:blip>
          <a:srcRect/>
          <a:stretch>
            <a:fillRect/>
          </a:stretch>
        </p:blipFill>
        <p:spPr bwMode="auto">
          <a:xfrm>
            <a:off x="532153" y="1316220"/>
            <a:ext cx="742112" cy="7421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http://m.2014.afscme.org/convention-resources/body/shuttle_icon.png"/>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45" y="2123989"/>
            <a:ext cx="718481" cy="71848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http://www.zerolimitsventures.com/wp-content/uploads/2016/10/shutterstock-11836112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9514" y="3809922"/>
            <a:ext cx="576791" cy="578527"/>
          </a:xfrm>
          <a:prstGeom prst="rect">
            <a:avLst/>
          </a:prstGeom>
          <a:noFill/>
          <a:extLst>
            <a:ext uri="{909E8E84-426E-40DD-AFC4-6F175D3DCCD1}">
              <a14:hiddenFill xmlns:a14="http://schemas.microsoft.com/office/drawing/2010/main">
                <a:solidFill>
                  <a:srgbClr val="FFFFFF"/>
                </a:solidFill>
              </a14:hiddenFill>
            </a:ext>
          </a:extLst>
        </p:spPr>
      </p:pic>
      <p:sp>
        <p:nvSpPr>
          <p:cNvPr id="51" name="Скругленный прямоугольник 50"/>
          <p:cNvSpPr/>
          <p:nvPr/>
        </p:nvSpPr>
        <p:spPr>
          <a:xfrm>
            <a:off x="1484490" y="4878259"/>
            <a:ext cx="4501720" cy="18217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a:solidFill>
                  <a:srgbClr val="235889"/>
                </a:solidFill>
              </a:rPr>
              <a:t>ПОВЫШЕНИЕ ДОХОДОВ В БЮДЖЕТ</a:t>
            </a:r>
          </a:p>
          <a:p>
            <a:endParaRPr lang="ru-RU" sz="1050" b="1" dirty="0" smtClean="0">
              <a:solidFill>
                <a:srgbClr val="235889"/>
              </a:solidFill>
            </a:endParaRPr>
          </a:p>
          <a:p>
            <a:r>
              <a:rPr lang="ru-RU" sz="1600" b="1" dirty="0" smtClean="0">
                <a:solidFill>
                  <a:srgbClr val="235889"/>
                </a:solidFill>
              </a:rPr>
              <a:t>УВЕЛИЧЕНИЕ ПРОПУСКНОЙ СПОСОБНОСТИ ТРАНСПОРТНОЙ ИНФРАСТРУКТУРЫ</a:t>
            </a:r>
          </a:p>
          <a:p>
            <a:endParaRPr lang="ru-RU" sz="1050" b="1" dirty="0">
              <a:solidFill>
                <a:srgbClr val="235889"/>
              </a:solidFill>
            </a:endParaRPr>
          </a:p>
          <a:p>
            <a:r>
              <a:rPr lang="ru-RU" sz="1600" b="1" dirty="0" smtClean="0">
                <a:solidFill>
                  <a:srgbClr val="235889"/>
                </a:solidFill>
              </a:rPr>
              <a:t>ПОВЫШЕНИЕ УРОВНЯ СОЦИАЛЬНОЙ УДОВЛЕТВОРЕННОСТИ</a:t>
            </a:r>
          </a:p>
        </p:txBody>
      </p:sp>
      <p:pic>
        <p:nvPicPr>
          <p:cNvPr id="52" name="Picture 2"/>
          <p:cNvPicPr>
            <a:picLocks noChangeAspect="1" noChangeArrowheads="1"/>
          </p:cNvPicPr>
          <p:nvPr/>
        </p:nvPicPr>
        <p:blipFill>
          <a:blip r:embed="rId1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723" y="3085121"/>
            <a:ext cx="706523" cy="52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936921" y="6146818"/>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23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830997"/>
          </a:xfrm>
          <a:prstGeom prst="rect">
            <a:avLst/>
          </a:prstGeom>
        </p:spPr>
        <p:txBody>
          <a:bodyPr wrap="square">
            <a:spAutoFit/>
          </a:bodyPr>
          <a:lstStyle/>
          <a:p>
            <a:r>
              <a:rPr lang="ru-RU" sz="2400" dirty="0" smtClean="0">
                <a:solidFill>
                  <a:schemeClr val="bg1"/>
                </a:solidFill>
                <a:latin typeface="Proxima Nova"/>
              </a:rPr>
              <a:t>Интеллектуальные сервисы управления инфраструктурными объектами «Умного города»</a:t>
            </a:r>
            <a:endParaRPr lang="ru-RU" sz="2400" dirty="0"/>
          </a:p>
        </p:txBody>
      </p:sp>
      <p:sp>
        <p:nvSpPr>
          <p:cNvPr id="7" name="Скругленный прямоугольник 6"/>
          <p:cNvSpPr/>
          <p:nvPr/>
        </p:nvSpPr>
        <p:spPr>
          <a:xfrm>
            <a:off x="994260" y="1355201"/>
            <a:ext cx="4807451" cy="698109"/>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93584" y="2172900"/>
            <a:ext cx="4558799" cy="228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a:solidFill>
                  <a:schemeClr val="tx1"/>
                </a:solidFill>
              </a:rPr>
              <a:t>Паспортизация и учет дорог</a:t>
            </a:r>
          </a:p>
          <a:p>
            <a:pPr algn="just"/>
            <a:endParaRPr lang="ru-RU" sz="1050" dirty="0" smtClean="0">
              <a:solidFill>
                <a:schemeClr val="tx1"/>
              </a:solidFill>
            </a:endParaRPr>
          </a:p>
          <a:p>
            <a:pPr algn="just"/>
            <a:r>
              <a:rPr lang="ru-RU" dirty="0" smtClean="0">
                <a:solidFill>
                  <a:schemeClr val="tx1"/>
                </a:solidFill>
              </a:rPr>
              <a:t>Мониторинг состояния дорог Проведение ремонтных работ по фактическому состоянию.</a:t>
            </a:r>
          </a:p>
          <a:p>
            <a:pPr algn="just"/>
            <a:endParaRPr lang="ru-RU" sz="800" dirty="0" smtClean="0">
              <a:solidFill>
                <a:schemeClr val="tx1"/>
              </a:solidFill>
            </a:endParaRPr>
          </a:p>
          <a:p>
            <a:pPr algn="just"/>
            <a:endParaRPr lang="ru-RU" dirty="0" smtClean="0">
              <a:solidFill>
                <a:schemeClr val="tx1"/>
              </a:solidFill>
            </a:endParaRPr>
          </a:p>
          <a:p>
            <a:pPr algn="just"/>
            <a:endParaRPr lang="ru-RU" dirty="0" smtClean="0">
              <a:solidFill>
                <a:schemeClr val="tx1"/>
              </a:solidFill>
            </a:endParaRPr>
          </a:p>
        </p:txBody>
      </p:sp>
      <p:sp>
        <p:nvSpPr>
          <p:cNvPr id="9" name="Скругленный прямоугольник 8"/>
          <p:cNvSpPr/>
          <p:nvPr/>
        </p:nvSpPr>
        <p:spPr>
          <a:xfrm>
            <a:off x="952695" y="1320040"/>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Система управления транспортной инфраструктурой</a:t>
            </a:r>
            <a:endParaRPr lang="ru-RU" sz="2000" b="1" dirty="0">
              <a:solidFill>
                <a:schemeClr val="bg1"/>
              </a:solidFill>
            </a:endParaRPr>
          </a:p>
        </p:txBody>
      </p:sp>
      <p:sp>
        <p:nvSpPr>
          <p:cNvPr id="14" name="Скругленный прямоугольник 13"/>
          <p:cNvSpPr/>
          <p:nvPr/>
        </p:nvSpPr>
        <p:spPr>
          <a:xfrm>
            <a:off x="275779" y="4777896"/>
            <a:ext cx="5525932" cy="1875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1262320" y="4856018"/>
            <a:ext cx="4501720" cy="18543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ЭКОНОМИЯ </a:t>
            </a:r>
            <a:r>
              <a:rPr lang="ru-RU" sz="1600" b="1" dirty="0">
                <a:solidFill>
                  <a:srgbClr val="235889"/>
                </a:solidFill>
              </a:rPr>
              <a:t>БЮДЖЕТНЫХ СРЕДСТВ ЗА СЧЕТ ЭФФЕКТИВНОГО УПРАВЛЕНИЯ </a:t>
            </a:r>
            <a:r>
              <a:rPr lang="ru-RU" sz="1600" b="1" dirty="0" smtClean="0">
                <a:solidFill>
                  <a:srgbClr val="235889"/>
                </a:solidFill>
              </a:rPr>
              <a:t>РЕМОНТНЫМИ РАБОТАМИ </a:t>
            </a:r>
          </a:p>
          <a:p>
            <a:endParaRPr lang="ru-RU" sz="1050" b="1" dirty="0">
              <a:solidFill>
                <a:srgbClr val="235889"/>
              </a:solidFill>
            </a:endParaRPr>
          </a:p>
          <a:p>
            <a:r>
              <a:rPr lang="ru-RU" sz="1600" b="1" dirty="0" smtClean="0">
                <a:solidFill>
                  <a:srgbClr val="235889"/>
                </a:solidFill>
              </a:rPr>
              <a:t>ПОВЫШЕНИЕ </a:t>
            </a:r>
            <a:r>
              <a:rPr lang="ru-RU" sz="1600" b="1" dirty="0">
                <a:solidFill>
                  <a:srgbClr val="235889"/>
                </a:solidFill>
              </a:rPr>
              <a:t>УРОВНЯ </a:t>
            </a:r>
            <a:r>
              <a:rPr lang="ru-RU" sz="1600" b="1" dirty="0" smtClean="0">
                <a:solidFill>
                  <a:srgbClr val="235889"/>
                </a:solidFill>
              </a:rPr>
              <a:t>БЕЗОПАСНОСТИ</a:t>
            </a:r>
          </a:p>
          <a:p>
            <a:endParaRPr lang="ru-RU" sz="800" b="1" dirty="0" smtClean="0">
              <a:solidFill>
                <a:srgbClr val="235889"/>
              </a:solidFill>
            </a:endParaRPr>
          </a:p>
          <a:p>
            <a:r>
              <a:rPr lang="ru-RU" sz="1600" b="1" dirty="0" smtClean="0">
                <a:solidFill>
                  <a:srgbClr val="235889"/>
                </a:solidFill>
              </a:rPr>
              <a:t>УВЕЛИЧЕНИЕ ПРОПУСКНОЙ СПОСОБНОСТИ ТРАНСПОРТНОЙ ИНФРАСТРУКТУРЫ</a:t>
            </a:r>
          </a:p>
        </p:txBody>
      </p:sp>
      <p:pic>
        <p:nvPicPr>
          <p:cNvPr id="16"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2567" y="499912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4994" y="6244358"/>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Скругленный прямоугольник 20"/>
          <p:cNvSpPr/>
          <p:nvPr/>
        </p:nvSpPr>
        <p:spPr>
          <a:xfrm>
            <a:off x="1145552" y="4638642"/>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1026" name="Picture 2" descr="https://www.shareicon.net/download/2015/12/24/692520_shapes_512x512.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746" y="1336638"/>
            <a:ext cx="716673" cy="716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shareicon.net/download/2016/06/17/595450_worker_512x512.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145" y="2781348"/>
            <a:ext cx="604499" cy="6044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9346" y="5792730"/>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image.flaticon.com/icons/png/512/88/88617.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386" y="2172900"/>
            <a:ext cx="533040" cy="533040"/>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7215730" y="2029612"/>
            <a:ext cx="4779698" cy="2410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a:t>
            </a:r>
            <a:r>
              <a:rPr lang="en-US" dirty="0" smtClean="0">
                <a:solidFill>
                  <a:schemeClr val="tx1"/>
                </a:solidFill>
              </a:rPr>
              <a:t> </a:t>
            </a:r>
            <a:r>
              <a:rPr lang="ru-RU" dirty="0" smtClean="0">
                <a:solidFill>
                  <a:schemeClr val="tx1"/>
                </a:solidFill>
              </a:rPr>
              <a:t>потоков транспортных средств</a:t>
            </a:r>
          </a:p>
          <a:p>
            <a:pPr algn="just"/>
            <a:endParaRPr lang="ru-RU" sz="1050" dirty="0" smtClean="0">
              <a:solidFill>
                <a:schemeClr val="tx1"/>
              </a:solidFill>
            </a:endParaRPr>
          </a:p>
          <a:p>
            <a:pPr algn="just"/>
            <a:r>
              <a:rPr lang="ru-RU" dirty="0" smtClean="0">
                <a:solidFill>
                  <a:schemeClr val="tx1"/>
                </a:solidFill>
              </a:rPr>
              <a:t>Адаптивное управление дорожным движением на магистралях</a:t>
            </a:r>
          </a:p>
          <a:p>
            <a:pPr algn="just"/>
            <a:endParaRPr lang="ru-RU" sz="1050" dirty="0" smtClean="0">
              <a:solidFill>
                <a:schemeClr val="tx1"/>
              </a:solidFill>
            </a:endParaRPr>
          </a:p>
          <a:p>
            <a:pPr algn="just"/>
            <a:r>
              <a:rPr lang="ru-RU" dirty="0" smtClean="0">
                <a:solidFill>
                  <a:schemeClr val="tx1"/>
                </a:solidFill>
              </a:rPr>
              <a:t>Автоматизированное управление движением общественного и спец. </a:t>
            </a:r>
            <a:r>
              <a:rPr lang="ru-RU" dirty="0">
                <a:solidFill>
                  <a:schemeClr val="tx1"/>
                </a:solidFill>
              </a:rPr>
              <a:t>т</a:t>
            </a:r>
            <a:r>
              <a:rPr lang="ru-RU" dirty="0" smtClean="0">
                <a:solidFill>
                  <a:schemeClr val="tx1"/>
                </a:solidFill>
              </a:rPr>
              <a:t>ранспорта</a:t>
            </a:r>
          </a:p>
          <a:p>
            <a:pPr algn="just"/>
            <a:endParaRPr lang="ru-RU" sz="1050" dirty="0" smtClean="0">
              <a:solidFill>
                <a:schemeClr val="tx1"/>
              </a:solidFill>
            </a:endParaRPr>
          </a:p>
          <a:p>
            <a:pPr algn="just"/>
            <a:r>
              <a:rPr lang="ru-RU" dirty="0" smtClean="0">
                <a:solidFill>
                  <a:schemeClr val="tx1"/>
                </a:solidFill>
              </a:rPr>
              <a:t>Формирование сценариев реагирования на дорожные инциденты</a:t>
            </a:r>
          </a:p>
          <a:p>
            <a:pPr algn="just"/>
            <a:endParaRPr lang="ru-RU" dirty="0" smtClean="0">
              <a:solidFill>
                <a:schemeClr val="tx1"/>
              </a:solidFill>
            </a:endParaRPr>
          </a:p>
          <a:p>
            <a:pPr algn="just"/>
            <a:endParaRPr lang="ru-RU" dirty="0" smtClean="0">
              <a:solidFill>
                <a:schemeClr val="tx1"/>
              </a:solidFill>
            </a:endParaRPr>
          </a:p>
          <a:p>
            <a:pPr algn="just"/>
            <a:endParaRPr lang="ru-RU" sz="1050" dirty="0" smtClean="0">
              <a:solidFill>
                <a:schemeClr val="tx1"/>
              </a:solidFill>
            </a:endParaRPr>
          </a:p>
        </p:txBody>
      </p:sp>
      <p:sp>
        <p:nvSpPr>
          <p:cNvPr id="24" name="Скругленный прямоугольник 23"/>
          <p:cNvSpPr/>
          <p:nvPr/>
        </p:nvSpPr>
        <p:spPr>
          <a:xfrm>
            <a:off x="7081337" y="1321456"/>
            <a:ext cx="4807451" cy="704975"/>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25" name="Скругленный прямоугольник 24"/>
          <p:cNvSpPr/>
          <p:nvPr/>
        </p:nvSpPr>
        <p:spPr>
          <a:xfrm>
            <a:off x="7317616" y="4865964"/>
            <a:ext cx="4670031" cy="1779210"/>
          </a:xfrm>
          <a:prstGeom prst="roundRect">
            <a:avLst>
              <a:gd name="adj" fmla="val 6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a:solidFill>
                  <a:srgbClr val="235889"/>
                </a:solidFill>
              </a:rPr>
              <a:t>ОПЕРАТИВНОЕ РЕАГИРОВАНИЕ НА РАЗЛИЧНЫЕ ИНЦИДЕНТЫ </a:t>
            </a:r>
            <a:endParaRPr lang="ru-RU" sz="1600" b="1" dirty="0" smtClean="0">
              <a:solidFill>
                <a:srgbClr val="235889"/>
              </a:solidFill>
            </a:endParaRPr>
          </a:p>
          <a:p>
            <a:endParaRPr lang="ru-RU" sz="1050" b="1" dirty="0">
              <a:solidFill>
                <a:srgbClr val="235889"/>
              </a:solidFill>
            </a:endParaRPr>
          </a:p>
          <a:p>
            <a:r>
              <a:rPr lang="ru-RU" sz="1600" b="1" dirty="0" smtClean="0">
                <a:solidFill>
                  <a:srgbClr val="235889"/>
                </a:solidFill>
              </a:rPr>
              <a:t>ПОВЫШЕНИЕ </a:t>
            </a:r>
            <a:r>
              <a:rPr lang="ru-RU" sz="1600" b="1" dirty="0">
                <a:solidFill>
                  <a:srgbClr val="235889"/>
                </a:solidFill>
              </a:rPr>
              <a:t>УРОВНЯ БЕЗОПАСНОСТИ</a:t>
            </a:r>
          </a:p>
          <a:p>
            <a:endParaRPr lang="ru-RU" sz="800" b="1" dirty="0">
              <a:solidFill>
                <a:srgbClr val="235889"/>
              </a:solidFill>
            </a:endParaRPr>
          </a:p>
          <a:p>
            <a:r>
              <a:rPr lang="ru-RU" sz="1600" b="1" dirty="0">
                <a:solidFill>
                  <a:srgbClr val="235889"/>
                </a:solidFill>
              </a:rPr>
              <a:t>УВЕЛИЧЕНИЕ ПРОПУСКНОЙ СПОСОБНОСТИ ТРАНСПОРТНОЙ ИНФРАСТРУКТУРЫ</a:t>
            </a:r>
          </a:p>
        </p:txBody>
      </p:sp>
      <p:sp>
        <p:nvSpPr>
          <p:cNvPr id="28" name="Скругленный прямоугольник 27"/>
          <p:cNvSpPr/>
          <p:nvPr/>
        </p:nvSpPr>
        <p:spPr>
          <a:xfrm>
            <a:off x="7076744" y="1288412"/>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Автоматизированная система управления дорожным движением</a:t>
            </a:r>
            <a:endParaRPr lang="ru-RU" sz="2000" b="1" dirty="0">
              <a:solidFill>
                <a:schemeClr val="bg1"/>
              </a:solidFill>
            </a:endParaRPr>
          </a:p>
        </p:txBody>
      </p:sp>
      <p:sp>
        <p:nvSpPr>
          <p:cNvPr id="30" name="Скругленный прямоугольник 29"/>
          <p:cNvSpPr/>
          <p:nvPr/>
        </p:nvSpPr>
        <p:spPr>
          <a:xfrm>
            <a:off x="6322739" y="4762127"/>
            <a:ext cx="5525932" cy="18909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кругленный прямоугольник 36"/>
          <p:cNvSpPr/>
          <p:nvPr/>
        </p:nvSpPr>
        <p:spPr>
          <a:xfrm>
            <a:off x="7208376" y="4612900"/>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8"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52114" y="507971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4478" y="5635923"/>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5474" y="6124683"/>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6" descr="https://www.shareicon.net/download/2015/11/15/672412_computer_512x512.png"/>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5945" y="2053311"/>
            <a:ext cx="437323" cy="43732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icon-icons.com/icons2/67/PNG/512/trafficjam_trafic_13247.png"/>
          <p:cNvPicPr>
            <a:picLocks noChangeAspect="1" noChangeArrowheads="1"/>
          </p:cNvPicPr>
          <p:nvPr/>
        </p:nvPicPr>
        <p:blipFill>
          <a:blip r:embed="rId10">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70000" contrast="33000"/>
                    </a14:imgEffect>
                  </a14:imgLayer>
                </a14:imgProps>
              </a:ext>
              <a:ext uri="{28A0092B-C50C-407E-A947-70E740481C1C}">
                <a14:useLocalDpi xmlns:a14="http://schemas.microsoft.com/office/drawing/2010/main" val="0"/>
              </a:ext>
            </a:extLst>
          </a:blip>
          <a:srcRect/>
          <a:stretch>
            <a:fillRect/>
          </a:stretch>
        </p:blipFill>
        <p:spPr bwMode="auto">
          <a:xfrm>
            <a:off x="6245947" y="1341433"/>
            <a:ext cx="677150" cy="677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mage.freepik.com/free-icon/conversion-optimization_318-32121.jpg"/>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0638" y="3308682"/>
            <a:ext cx="400479" cy="400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aichi-nn.ru/showimagew.php?w=60&amp;quality=100&amp;id=20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9404" y="2590316"/>
            <a:ext cx="493280" cy="4932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flipH="1">
            <a:off x="6804542" y="3981633"/>
            <a:ext cx="448142" cy="43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33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830997"/>
          </a:xfrm>
          <a:prstGeom prst="rect">
            <a:avLst/>
          </a:prstGeom>
        </p:spPr>
        <p:txBody>
          <a:bodyPr wrap="square">
            <a:spAutoFit/>
          </a:bodyPr>
          <a:lstStyle/>
          <a:p>
            <a:r>
              <a:rPr lang="ru-RU" sz="2400" dirty="0" smtClean="0">
                <a:solidFill>
                  <a:schemeClr val="bg1"/>
                </a:solidFill>
                <a:latin typeface="Proxima Nova"/>
              </a:rPr>
              <a:t>Интеллектуальное управление объектами инфраструктуры </a:t>
            </a:r>
          </a:p>
          <a:p>
            <a:r>
              <a:rPr lang="ru-RU" sz="2400" dirty="0" smtClean="0">
                <a:solidFill>
                  <a:schemeClr val="bg1"/>
                </a:solidFill>
                <a:latin typeface="Proxima Nova"/>
              </a:rPr>
              <a:t>«Умного города»</a:t>
            </a:r>
            <a:endParaRPr lang="ru-RU" sz="2400" dirty="0"/>
          </a:p>
        </p:txBody>
      </p:sp>
      <p:sp>
        <p:nvSpPr>
          <p:cNvPr id="36" name="Скругленный прямоугольник 35"/>
          <p:cNvSpPr/>
          <p:nvPr/>
        </p:nvSpPr>
        <p:spPr>
          <a:xfrm>
            <a:off x="7041221" y="1320287"/>
            <a:ext cx="4807451" cy="698110"/>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7208376" y="1968968"/>
            <a:ext cx="4554539" cy="2573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a:solidFill>
                  <a:schemeClr val="tx1"/>
                </a:solidFill>
              </a:rPr>
              <a:t>Диспетчерский центр управления парковками</a:t>
            </a:r>
          </a:p>
          <a:p>
            <a:pPr algn="just"/>
            <a:endParaRPr lang="ru-RU" sz="800" dirty="0" smtClean="0">
              <a:solidFill>
                <a:schemeClr val="tx1"/>
              </a:solidFill>
            </a:endParaRPr>
          </a:p>
          <a:p>
            <a:pPr algn="just"/>
            <a:r>
              <a:rPr lang="ru-RU" dirty="0" smtClean="0">
                <a:solidFill>
                  <a:schemeClr val="tx1"/>
                </a:solidFill>
              </a:rPr>
              <a:t>Мониторинг </a:t>
            </a:r>
            <a:r>
              <a:rPr lang="ru-RU" dirty="0">
                <a:solidFill>
                  <a:schemeClr val="tx1"/>
                </a:solidFill>
              </a:rPr>
              <a:t>заполняемости парковочных мест </a:t>
            </a:r>
            <a:r>
              <a:rPr lang="ru-RU" dirty="0" smtClean="0">
                <a:solidFill>
                  <a:schemeClr val="tx1"/>
                </a:solidFill>
              </a:rPr>
              <a:t>и контроль передвижения транспортных средств по парковке</a:t>
            </a:r>
          </a:p>
          <a:p>
            <a:pPr algn="just"/>
            <a:endParaRPr lang="ru-RU" sz="800" dirty="0">
              <a:solidFill>
                <a:schemeClr val="tx1"/>
              </a:solidFill>
            </a:endParaRPr>
          </a:p>
          <a:p>
            <a:pPr algn="just"/>
            <a:r>
              <a:rPr lang="ru-RU" dirty="0" smtClean="0">
                <a:solidFill>
                  <a:schemeClr val="tx1"/>
                </a:solidFill>
              </a:rPr>
              <a:t>Система проведения оплат</a:t>
            </a:r>
          </a:p>
          <a:p>
            <a:pPr algn="just"/>
            <a:endParaRPr lang="ru-RU" sz="800" dirty="0" smtClean="0">
              <a:solidFill>
                <a:schemeClr val="tx1"/>
              </a:solidFill>
            </a:endParaRPr>
          </a:p>
          <a:p>
            <a:pPr algn="just"/>
            <a:r>
              <a:rPr lang="ru-RU" dirty="0" smtClean="0">
                <a:solidFill>
                  <a:schemeClr val="tx1"/>
                </a:solidFill>
              </a:rPr>
              <a:t>Онлайн информирование о наличии свободных мест и резервирование места</a:t>
            </a:r>
          </a:p>
          <a:p>
            <a:pPr algn="just"/>
            <a:endParaRPr lang="ru-RU" dirty="0" smtClean="0">
              <a:solidFill>
                <a:schemeClr val="tx1"/>
              </a:solidFill>
            </a:endParaRPr>
          </a:p>
        </p:txBody>
      </p:sp>
      <p:sp>
        <p:nvSpPr>
          <p:cNvPr id="38" name="Скругленный прямоугольник 37"/>
          <p:cNvSpPr/>
          <p:nvPr/>
        </p:nvSpPr>
        <p:spPr>
          <a:xfrm>
            <a:off x="7041217" y="1492991"/>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Умные парковки</a:t>
            </a:r>
            <a:endParaRPr lang="ru-RU" sz="2000" b="1" dirty="0">
              <a:solidFill>
                <a:schemeClr val="bg1"/>
              </a:solidFill>
            </a:endParaRPr>
          </a:p>
        </p:txBody>
      </p:sp>
      <p:pic>
        <p:nvPicPr>
          <p:cNvPr id="39" name="Picture 14" descr="https://image.flaticon.com/icons/png/512/75/75905.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3795" y="1271668"/>
            <a:ext cx="835637" cy="835637"/>
          </a:xfrm>
          <a:prstGeom prst="rect">
            <a:avLst/>
          </a:prstGeom>
          <a:noFill/>
          <a:extLst>
            <a:ext uri="{909E8E84-426E-40DD-AFC4-6F175D3DCCD1}">
              <a14:hiddenFill xmlns:a14="http://schemas.microsoft.com/office/drawing/2010/main">
                <a:solidFill>
                  <a:srgbClr val="FFFFFF"/>
                </a:solidFill>
              </a14:hiddenFill>
            </a:ext>
          </a:extLst>
        </p:spPr>
      </p:pic>
      <p:sp>
        <p:nvSpPr>
          <p:cNvPr id="40" name="Скругленный прямоугольник 39"/>
          <p:cNvSpPr/>
          <p:nvPr/>
        </p:nvSpPr>
        <p:spPr>
          <a:xfrm>
            <a:off x="6322739" y="4816744"/>
            <a:ext cx="5525932" cy="18507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 name="Picture 13"/>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69673" y="510004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3"/>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60807" y="5638250"/>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Скругленный прямоугольник 42"/>
          <p:cNvSpPr/>
          <p:nvPr/>
        </p:nvSpPr>
        <p:spPr>
          <a:xfrm>
            <a:off x="7208376" y="4667517"/>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45" name="Picture 6" descr="https://www.shareicon.net/data/512x512/2015/11/13/671235_map_512x512.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376" y="4007417"/>
            <a:ext cx="534987" cy="53498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3"/>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71731" y="616799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Скругленный прямоугольник 59"/>
          <p:cNvSpPr/>
          <p:nvPr/>
        </p:nvSpPr>
        <p:spPr>
          <a:xfrm>
            <a:off x="7331075" y="4859731"/>
            <a:ext cx="4480052" cy="1872288"/>
          </a:xfrm>
          <a:prstGeom prst="roundRect">
            <a:avLst>
              <a:gd name="adj" fmla="val 191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tabLst>
                <a:tab pos="993775" algn="l"/>
              </a:tabLst>
            </a:pPr>
            <a:r>
              <a:rPr lang="ru-RU" sz="1600" b="1" dirty="0" smtClean="0">
                <a:solidFill>
                  <a:srgbClr val="235889"/>
                </a:solidFill>
              </a:rPr>
              <a:t>ПОПЛНЕНИЕ БЮДЖЕТА ГОРОДА ЗА СЧЕТ ОПЛАТЫ ЗА ПАРКОВКУ И ШТРАФОВ</a:t>
            </a:r>
          </a:p>
          <a:p>
            <a:pPr>
              <a:tabLst>
                <a:tab pos="993775" algn="l"/>
              </a:tabLst>
            </a:pPr>
            <a:endParaRPr lang="ru-RU" sz="800" b="1" dirty="0" smtClean="0">
              <a:solidFill>
                <a:srgbClr val="235889"/>
              </a:solidFill>
            </a:endParaRPr>
          </a:p>
          <a:p>
            <a:pPr>
              <a:tabLst>
                <a:tab pos="993775" algn="l"/>
              </a:tabLst>
            </a:pPr>
            <a:r>
              <a:rPr lang="ru-RU" sz="1600" b="1" dirty="0" smtClean="0">
                <a:solidFill>
                  <a:srgbClr val="235889"/>
                </a:solidFill>
              </a:rPr>
              <a:t>УВЕЛИЧЕНИЕ ПРОПУСКНОЙ СПОСОБНОСТИ ДОРОГ</a:t>
            </a:r>
          </a:p>
          <a:p>
            <a:pPr>
              <a:tabLst>
                <a:tab pos="993775" algn="l"/>
              </a:tabLst>
            </a:pPr>
            <a:endParaRPr lang="ru-RU" sz="800" b="1" dirty="0" smtClean="0">
              <a:solidFill>
                <a:srgbClr val="235889"/>
              </a:solidFill>
            </a:endParaRPr>
          </a:p>
          <a:p>
            <a:r>
              <a:rPr lang="ru-RU" sz="1600" b="1" dirty="0">
                <a:solidFill>
                  <a:srgbClr val="235889"/>
                </a:solidFill>
              </a:rPr>
              <a:t>ПОВЫШЕНИЕ УРОВНЯ ТРАНСПОРТНОГО КОМФОРТА</a:t>
            </a:r>
          </a:p>
        </p:txBody>
      </p:sp>
      <p:pic>
        <p:nvPicPr>
          <p:cNvPr id="4" name="Picture 2" descr="https://png.icons8.com/?id=40160&amp;size=1600"/>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1613" y="2754662"/>
            <a:ext cx="710851" cy="710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elf.eu/uploads/2892/files/d.png"/>
          <p:cNvPicPr>
            <a:picLocks noChangeAspect="1" noChangeArrowheads="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73000" contrast="88000"/>
                    </a14:imgEffect>
                  </a14:imgLayer>
                </a14:imgProps>
              </a:ext>
              <a:ext uri="{28A0092B-C50C-407E-A947-70E740481C1C}">
                <a14:useLocalDpi xmlns:a14="http://schemas.microsoft.com/office/drawing/2010/main" val="0"/>
              </a:ext>
            </a:extLst>
          </a:blip>
          <a:srcRect/>
          <a:stretch>
            <a:fillRect/>
          </a:stretch>
        </p:blipFill>
        <p:spPr bwMode="auto">
          <a:xfrm>
            <a:off x="6616282" y="2019415"/>
            <a:ext cx="563627" cy="5636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orggrad.ru/images/cash-payments.png"/>
          <p:cNvPicPr>
            <a:picLocks noChangeAspect="1" noChangeArrowheads="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saturation sat="400000"/>
                    </a14:imgEffect>
                    <a14:imgEffect>
                      <a14:brightnessContrast bright="-89000" contrast="100000"/>
                    </a14:imgEffect>
                  </a14:imgLayer>
                </a14:imgProps>
              </a:ext>
              <a:ext uri="{28A0092B-C50C-407E-A947-70E740481C1C}">
                <a14:useLocalDpi xmlns:a14="http://schemas.microsoft.com/office/drawing/2010/main" val="0"/>
              </a:ext>
            </a:extLst>
          </a:blip>
          <a:srcRect/>
          <a:stretch>
            <a:fillRect/>
          </a:stretch>
        </p:blipFill>
        <p:spPr bwMode="auto">
          <a:xfrm>
            <a:off x="6616282" y="3505047"/>
            <a:ext cx="568631" cy="568631"/>
          </a:xfrm>
          <a:prstGeom prst="rect">
            <a:avLst/>
          </a:prstGeom>
          <a:noFill/>
          <a:extLst>
            <a:ext uri="{909E8E84-426E-40DD-AFC4-6F175D3DCCD1}">
              <a14:hiddenFill xmlns:a14="http://schemas.microsoft.com/office/drawing/2010/main">
                <a:solidFill>
                  <a:srgbClr val="FFFFFF"/>
                </a:solidFill>
              </a14:hiddenFill>
            </a:ext>
          </a:extLst>
        </p:spPr>
      </p:pic>
      <p:sp>
        <p:nvSpPr>
          <p:cNvPr id="20" name="Скругленный прямоугольник 19"/>
          <p:cNvSpPr/>
          <p:nvPr/>
        </p:nvSpPr>
        <p:spPr>
          <a:xfrm>
            <a:off x="851453" y="1301531"/>
            <a:ext cx="4807451" cy="698110"/>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1157892" y="1994701"/>
            <a:ext cx="4554539" cy="252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и контроль передвижения и состояния транспорта ЖКХ.</a:t>
            </a:r>
          </a:p>
          <a:p>
            <a:pPr algn="just"/>
            <a:endParaRPr lang="ru-RU" sz="800" dirty="0">
              <a:solidFill>
                <a:schemeClr val="tx1"/>
              </a:solidFill>
            </a:endParaRPr>
          </a:p>
          <a:p>
            <a:pPr algn="just"/>
            <a:r>
              <a:rPr lang="ru-RU" dirty="0" smtClean="0">
                <a:solidFill>
                  <a:schemeClr val="tx1"/>
                </a:solidFill>
              </a:rPr>
              <a:t>Контроль состояния транспортного оборудования (давления воды, наполнения бака, положения щёток, уровня топлива, фактов заправки и загрузки/сброса мусора )</a:t>
            </a:r>
          </a:p>
          <a:p>
            <a:pPr algn="just"/>
            <a:endParaRPr lang="ru-RU" sz="800" dirty="0">
              <a:solidFill>
                <a:schemeClr val="tx1"/>
              </a:solidFill>
            </a:endParaRPr>
          </a:p>
          <a:p>
            <a:pPr algn="just"/>
            <a:r>
              <a:rPr lang="ru-RU" dirty="0" smtClean="0">
                <a:solidFill>
                  <a:schemeClr val="tx1"/>
                </a:solidFill>
              </a:rPr>
              <a:t>Автоматическое сопоставление фактически выполненных работ с контрактом. </a:t>
            </a:r>
          </a:p>
        </p:txBody>
      </p:sp>
      <p:sp>
        <p:nvSpPr>
          <p:cNvPr id="22" name="Скругленный прямоугольник 21"/>
          <p:cNvSpPr/>
          <p:nvPr/>
        </p:nvSpPr>
        <p:spPr>
          <a:xfrm>
            <a:off x="851449" y="1474237"/>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Умный коммунальный транспорт </a:t>
            </a:r>
            <a:endParaRPr lang="ru-RU" sz="2000" b="1" dirty="0">
              <a:solidFill>
                <a:schemeClr val="bg1"/>
              </a:solidFill>
            </a:endParaRPr>
          </a:p>
        </p:txBody>
      </p:sp>
      <p:sp>
        <p:nvSpPr>
          <p:cNvPr id="23" name="Скругленный прямоугольник 22"/>
          <p:cNvSpPr/>
          <p:nvPr/>
        </p:nvSpPr>
        <p:spPr>
          <a:xfrm>
            <a:off x="132971" y="4795328"/>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13"/>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479905" y="5006888"/>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3"/>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488254" y="5654015"/>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Скругленный прямоугольник 26"/>
          <p:cNvSpPr/>
          <p:nvPr/>
        </p:nvSpPr>
        <p:spPr>
          <a:xfrm>
            <a:off x="1018608" y="4646101"/>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31" name="Скругленный прямоугольник 30"/>
          <p:cNvSpPr/>
          <p:nvPr/>
        </p:nvSpPr>
        <p:spPr>
          <a:xfrm>
            <a:off x="1018608" y="4727363"/>
            <a:ext cx="4501720" cy="2094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ПОВЫШЕНИЕ ЭФФЕКТИВНОСТИ РАБОТЫ ПОДРЯДНЫХ ОРГАНИЗАЦИЙ</a:t>
            </a:r>
          </a:p>
          <a:p>
            <a:endParaRPr lang="ru-RU" sz="1050" b="1" dirty="0" smtClean="0">
              <a:solidFill>
                <a:srgbClr val="235889"/>
              </a:solidFill>
            </a:endParaRPr>
          </a:p>
          <a:p>
            <a:r>
              <a:rPr lang="ru-RU" sz="1600" b="1" dirty="0" smtClean="0">
                <a:solidFill>
                  <a:srgbClr val="235889"/>
                </a:solidFill>
              </a:rPr>
              <a:t>СОКРАЩЕНИЕ БЮДЖЕТНЫХ ЗАТРАТ НА ОПЛАТУ УСЛУГ ПОДРЯДНЫХ ОРГАНИЗАЦИЙ</a:t>
            </a:r>
          </a:p>
          <a:p>
            <a:endParaRPr lang="ru-RU" sz="1050" b="1" dirty="0">
              <a:solidFill>
                <a:srgbClr val="235889"/>
              </a:solidFill>
            </a:endParaRPr>
          </a:p>
          <a:p>
            <a:r>
              <a:rPr lang="ru-RU" sz="1600" b="1" dirty="0" smtClean="0">
                <a:solidFill>
                  <a:srgbClr val="235889"/>
                </a:solidFill>
              </a:rPr>
              <a:t>ПОВЫШЕНИЕ УРОВНЯ СОЦИАЛЬНОЙ УДОВЛЕТВОРЕННОСТИ</a:t>
            </a:r>
          </a:p>
        </p:txBody>
      </p:sp>
      <p:pic>
        <p:nvPicPr>
          <p:cNvPr id="33" name="Picture 13"/>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471039" y="6172899"/>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png.icons8.com/snow-plow/ios7/1600"/>
          <p:cNvPicPr>
            <a:picLocks noChangeAspect="1" noChangeArrowheads="1"/>
          </p:cNvPicPr>
          <p:nvPr/>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42671" y="2107305"/>
            <a:ext cx="571223" cy="57122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423724" y="2895417"/>
            <a:ext cx="605404" cy="696174"/>
            <a:chOff x="398772" y="2974382"/>
            <a:chExt cx="605404" cy="696174"/>
          </a:xfrm>
        </p:grpSpPr>
        <p:pic>
          <p:nvPicPr>
            <p:cNvPr id="2052" name="Picture 4" descr="https://www.shareicon.net/data/2016/06/09/585444_machine_512x512.png"/>
            <p:cNvPicPr>
              <a:picLocks noChangeAspect="1" noChangeArrowheads="1"/>
            </p:cNvPicPr>
            <p:nvPr/>
          </p:nvPicPr>
          <p:blipFill>
            <a:blip r:embed="rId1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00255" flipH="1">
              <a:off x="413960" y="2974382"/>
              <a:ext cx="265857" cy="27804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s://icon-icons.com/icons2/38/PNG/512/motor_4528.png"/>
            <p:cNvPicPr>
              <a:picLocks noChangeAspect="1" noChangeArrowheads="1"/>
            </p:cNvPicPr>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772" y="3065152"/>
              <a:ext cx="605404" cy="605404"/>
            </a:xfrm>
            <a:prstGeom prst="rect">
              <a:avLst/>
            </a:prstGeom>
            <a:noFill/>
            <a:extLst>
              <a:ext uri="{909E8E84-426E-40DD-AFC4-6F175D3DCCD1}">
                <a14:hiddenFill xmlns:a14="http://schemas.microsoft.com/office/drawing/2010/main">
                  <a:solidFill>
                    <a:srgbClr val="FFFFFF"/>
                  </a:solidFill>
                </a14:hiddenFill>
              </a:ext>
            </a:extLst>
          </p:spPr>
        </p:pic>
      </p:grpSp>
      <p:pic>
        <p:nvPicPr>
          <p:cNvPr id="2061" name="Picture 13" descr="http://www.allwoodstree.com/wp-content/uploads/2015/05/bobcat-300x217.jpg"/>
          <p:cNvPicPr>
            <a:picLocks noChangeAspect="1" noChangeArrowheads="1"/>
          </p:cNvPicPr>
          <p:nvPr/>
        </p:nvPicPr>
        <p:blipFill>
          <a:blip r:embed="rId16">
            <a:duotone>
              <a:schemeClr val="accent5">
                <a:shade val="45000"/>
                <a:satMod val="135000"/>
              </a:schemeClr>
              <a:prstClr val="white"/>
            </a:duotone>
            <a:extLst>
              <a:ext uri="{BEBA8EAE-BF5A-486C-A8C5-ECC9F3942E4B}">
                <a14:imgProps xmlns:a14="http://schemas.microsoft.com/office/drawing/2010/main">
                  <a14:imgLayer r:embed="rId17">
                    <a14:imgEffect>
                      <a14:backgroundRemoval t="0" b="95392" l="0" r="100000">
                        <a14:foregroundMark x1="60333" y1="68664" x2="60333" y2="68664"/>
                      </a14:backgroundRemoval>
                    </a14:imgEffect>
                    <a14:imgEffect>
                      <a14:sharpenSoften amount="100000"/>
                    </a14:imgEffect>
                    <a14:imgEffect>
                      <a14:colorTemperature colorTemp="53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301531"/>
            <a:ext cx="842791" cy="717883"/>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weclipart.com/gimg/516420CC83825BE2/qiBEgkdi5.png"/>
          <p:cNvPicPr>
            <a:picLocks noChangeAspect="1" noChangeArrowheads="1"/>
          </p:cNvPicPr>
          <p:nvPr/>
        </p:nvPicPr>
        <p:blipFill>
          <a:blip r:embed="rId1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044" y="3893150"/>
            <a:ext cx="431363" cy="53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6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Гео - аналитические цифровые сервисы «Умного города».</a:t>
            </a:r>
          </a:p>
        </p:txBody>
      </p:sp>
      <p:sp>
        <p:nvSpPr>
          <p:cNvPr id="6" name="Скругленный прямоугольник 5"/>
          <p:cNvSpPr/>
          <p:nvPr/>
        </p:nvSpPr>
        <p:spPr>
          <a:xfrm>
            <a:off x="7041221" y="1339431"/>
            <a:ext cx="4807451" cy="698110"/>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994260" y="1339435"/>
            <a:ext cx="4807451" cy="698109"/>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62054" y="2068444"/>
            <a:ext cx="4639657" cy="2519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b="1" dirty="0" err="1" smtClean="0">
                <a:solidFill>
                  <a:schemeClr val="tx1"/>
                </a:solidFill>
              </a:rPr>
              <a:t>Цифровизация</a:t>
            </a:r>
            <a:r>
              <a:rPr lang="ru-RU" b="1" dirty="0" smtClean="0">
                <a:solidFill>
                  <a:schemeClr val="tx1"/>
                </a:solidFill>
              </a:rPr>
              <a:t> и поддержка в актуальном состоянии </a:t>
            </a:r>
            <a:r>
              <a:rPr lang="ru-RU" dirty="0" smtClean="0">
                <a:solidFill>
                  <a:schemeClr val="tx1"/>
                </a:solidFill>
              </a:rPr>
              <a:t>информации об имущественном фонде</a:t>
            </a:r>
          </a:p>
          <a:p>
            <a:pPr algn="just"/>
            <a:endParaRPr lang="ru-RU" sz="800" dirty="0">
              <a:solidFill>
                <a:schemeClr val="tx1"/>
              </a:solidFill>
            </a:endParaRPr>
          </a:p>
          <a:p>
            <a:pPr algn="just"/>
            <a:r>
              <a:rPr lang="ru-RU" b="1" dirty="0" smtClean="0">
                <a:solidFill>
                  <a:schemeClr val="tx1"/>
                </a:solidFill>
              </a:rPr>
              <a:t>Мониторинг</a:t>
            </a:r>
            <a:r>
              <a:rPr lang="ru-RU" dirty="0" smtClean="0">
                <a:solidFill>
                  <a:schemeClr val="tx1"/>
                </a:solidFill>
              </a:rPr>
              <a:t> зданий и сооружений, выявление объектов, не участвующих в налогообложении и ошибок в учете</a:t>
            </a:r>
          </a:p>
          <a:p>
            <a:pPr algn="just"/>
            <a:endParaRPr lang="ru-RU" sz="800" dirty="0">
              <a:solidFill>
                <a:schemeClr val="tx1"/>
              </a:solidFill>
            </a:endParaRPr>
          </a:p>
          <a:p>
            <a:pPr algn="just"/>
            <a:r>
              <a:rPr lang="ru-RU" b="1" dirty="0" smtClean="0">
                <a:solidFill>
                  <a:schemeClr val="tx1"/>
                </a:solidFill>
              </a:rPr>
              <a:t>Сервис </a:t>
            </a:r>
            <a:r>
              <a:rPr lang="ru-RU" dirty="0" smtClean="0">
                <a:solidFill>
                  <a:schemeClr val="tx1"/>
                </a:solidFill>
              </a:rPr>
              <a:t> эффективного управления имуществом. Поддержка принятия решений.</a:t>
            </a:r>
          </a:p>
        </p:txBody>
      </p:sp>
      <p:sp>
        <p:nvSpPr>
          <p:cNvPr id="9" name="Скругленный прямоугольник 8"/>
          <p:cNvSpPr/>
          <p:nvPr/>
        </p:nvSpPr>
        <p:spPr>
          <a:xfrm>
            <a:off x="952695" y="1474531"/>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Система управления имуществом</a:t>
            </a:r>
            <a:endParaRPr lang="ru-RU" sz="2000" b="1" dirty="0">
              <a:solidFill>
                <a:schemeClr val="bg1"/>
              </a:solidFill>
            </a:endParaRPr>
          </a:p>
        </p:txBody>
      </p:sp>
      <p:sp>
        <p:nvSpPr>
          <p:cNvPr id="11" name="Скругленный прямоугольник 10"/>
          <p:cNvSpPr/>
          <p:nvPr/>
        </p:nvSpPr>
        <p:spPr>
          <a:xfrm>
            <a:off x="7041217" y="1512137"/>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Система управления землепользованием</a:t>
            </a:r>
            <a:endParaRPr lang="ru-RU" sz="2000" b="1" dirty="0">
              <a:solidFill>
                <a:schemeClr val="bg1"/>
              </a:solidFill>
            </a:endParaRPr>
          </a:p>
        </p:txBody>
      </p:sp>
      <p:sp>
        <p:nvSpPr>
          <p:cNvPr id="13" name="Скругленный прямоугольник 12"/>
          <p:cNvSpPr/>
          <p:nvPr/>
        </p:nvSpPr>
        <p:spPr>
          <a:xfrm>
            <a:off x="6322739" y="4793659"/>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75779" y="4793662"/>
            <a:ext cx="5525932" cy="18668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1254747" y="4973880"/>
            <a:ext cx="4348652" cy="1646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20-40%  ПРИРОСТ </a:t>
            </a:r>
            <a:r>
              <a:rPr lang="ru-RU" sz="1600" b="1" dirty="0">
                <a:solidFill>
                  <a:srgbClr val="235889"/>
                </a:solidFill>
              </a:rPr>
              <a:t>ДОХОДОВ В БЮДЖЕТ </a:t>
            </a:r>
            <a:endParaRPr lang="ru-RU" sz="1600" b="1" dirty="0" smtClean="0">
              <a:solidFill>
                <a:srgbClr val="235889"/>
              </a:solidFill>
            </a:endParaRPr>
          </a:p>
          <a:p>
            <a:endParaRPr lang="ru-RU" sz="1050" b="1" dirty="0">
              <a:solidFill>
                <a:srgbClr val="235889"/>
              </a:solidFill>
            </a:endParaRPr>
          </a:p>
          <a:p>
            <a:r>
              <a:rPr lang="ru-RU" sz="1600" b="1" dirty="0" smtClean="0">
                <a:solidFill>
                  <a:srgbClr val="235889"/>
                </a:solidFill>
              </a:rPr>
              <a:t>10 -15 % СНИЖЕНИЕ ЗАТРАТ НА СОДЕРЖАНИЕ ИМУЩЕСТВА </a:t>
            </a:r>
          </a:p>
          <a:p>
            <a:endParaRPr lang="ru-RU" sz="1050" b="1" dirty="0">
              <a:solidFill>
                <a:srgbClr val="235889"/>
              </a:solidFill>
            </a:endParaRPr>
          </a:p>
          <a:p>
            <a:r>
              <a:rPr lang="ru-RU" sz="1600" b="1" dirty="0" smtClean="0">
                <a:solidFill>
                  <a:srgbClr val="235889"/>
                </a:solidFill>
              </a:rPr>
              <a:t>ПОВЫШЕНИЕ </a:t>
            </a:r>
            <a:r>
              <a:rPr lang="ru-RU" sz="1600" b="1" dirty="0">
                <a:solidFill>
                  <a:srgbClr val="235889"/>
                </a:solidFill>
              </a:rPr>
              <a:t>УРОВНЯ ДОСТОВЕРНОСТИ ИНФОРМАЦИИ </a:t>
            </a:r>
          </a:p>
        </p:txBody>
      </p:sp>
      <p:pic>
        <p:nvPicPr>
          <p:cNvPr id="16"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16490" y="499813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0242" y="622370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69673" y="507696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60807" y="5804357"/>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Скругленный прямоугольник 20"/>
          <p:cNvSpPr/>
          <p:nvPr/>
        </p:nvSpPr>
        <p:spPr>
          <a:xfrm>
            <a:off x="1145552" y="4654408"/>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22" name="Скругленный прямоугольник 21"/>
          <p:cNvSpPr/>
          <p:nvPr/>
        </p:nvSpPr>
        <p:spPr>
          <a:xfrm>
            <a:off x="7208376" y="4644432"/>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074" name="Picture 2" descr="https://www.shareicon.net/download/2016/01/04/698013_home_512x512.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35" y="1276997"/>
            <a:ext cx="822983" cy="8229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lipart-library.com/image_gallery/479399.png"/>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6515" y="1425868"/>
            <a:ext cx="854423" cy="539996"/>
          </a:xfrm>
          <a:prstGeom prst="rect">
            <a:avLst/>
          </a:prstGeom>
          <a:noFill/>
          <a:extLst>
            <a:ext uri="{909E8E84-426E-40DD-AFC4-6F175D3DCCD1}">
              <a14:hiddenFill xmlns:a14="http://schemas.microsoft.com/office/drawing/2010/main">
                <a:solidFill>
                  <a:srgbClr val="FFFFFF"/>
                </a:solidFill>
              </a14:hiddenFill>
            </a:ext>
          </a:extLst>
        </p:spPr>
      </p:pic>
      <p:sp>
        <p:nvSpPr>
          <p:cNvPr id="32" name="Прямоугольник 31"/>
          <p:cNvSpPr/>
          <p:nvPr/>
        </p:nvSpPr>
        <p:spPr>
          <a:xfrm>
            <a:off x="7236575" y="2106584"/>
            <a:ext cx="4612096" cy="2433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b="1" dirty="0" err="1" smtClean="0">
                <a:solidFill>
                  <a:schemeClr val="tx1"/>
                </a:solidFill>
              </a:rPr>
              <a:t>Цифровизация</a:t>
            </a:r>
            <a:r>
              <a:rPr lang="ru-RU" b="1" dirty="0" smtClean="0">
                <a:solidFill>
                  <a:schemeClr val="tx1"/>
                </a:solidFill>
              </a:rPr>
              <a:t> и поддержка в актуальном состоянии </a:t>
            </a:r>
            <a:r>
              <a:rPr lang="ru-RU" dirty="0" smtClean="0">
                <a:solidFill>
                  <a:schemeClr val="tx1"/>
                </a:solidFill>
              </a:rPr>
              <a:t>информации о использовании территории</a:t>
            </a:r>
          </a:p>
          <a:p>
            <a:pPr algn="just"/>
            <a:endParaRPr lang="ru-RU" sz="800" dirty="0" smtClean="0">
              <a:solidFill>
                <a:schemeClr val="tx1"/>
              </a:solidFill>
            </a:endParaRPr>
          </a:p>
          <a:p>
            <a:pPr algn="just"/>
            <a:endParaRPr lang="ru-RU" sz="800" dirty="0" smtClean="0">
              <a:solidFill>
                <a:schemeClr val="tx1"/>
              </a:solidFill>
            </a:endParaRPr>
          </a:p>
          <a:p>
            <a:pPr algn="just"/>
            <a:r>
              <a:rPr lang="ru-RU" b="1" dirty="0">
                <a:solidFill>
                  <a:schemeClr val="tx1"/>
                </a:solidFill>
              </a:rPr>
              <a:t>Мониторинг</a:t>
            </a:r>
            <a:r>
              <a:rPr lang="ru-RU" dirty="0">
                <a:solidFill>
                  <a:schemeClr val="tx1"/>
                </a:solidFill>
              </a:rPr>
              <a:t> состояния </a:t>
            </a:r>
            <a:r>
              <a:rPr lang="ru-RU" dirty="0" smtClean="0">
                <a:solidFill>
                  <a:schemeClr val="tx1"/>
                </a:solidFill>
              </a:rPr>
              <a:t>территорий и незаконного использования земель</a:t>
            </a:r>
            <a:endParaRPr lang="ru-RU" dirty="0">
              <a:solidFill>
                <a:schemeClr val="tx1"/>
              </a:solidFill>
            </a:endParaRPr>
          </a:p>
          <a:p>
            <a:pPr algn="just"/>
            <a:endParaRPr lang="ru-RU" sz="800" dirty="0" smtClean="0">
              <a:solidFill>
                <a:schemeClr val="tx1"/>
              </a:solidFill>
            </a:endParaRPr>
          </a:p>
          <a:p>
            <a:pPr algn="just"/>
            <a:r>
              <a:rPr lang="ru-RU" b="1" dirty="0" smtClean="0">
                <a:solidFill>
                  <a:schemeClr val="tx1"/>
                </a:solidFill>
              </a:rPr>
              <a:t>Сервис </a:t>
            </a:r>
            <a:r>
              <a:rPr lang="ru-RU" dirty="0" smtClean="0">
                <a:solidFill>
                  <a:schemeClr val="tx1"/>
                </a:solidFill>
              </a:rPr>
              <a:t> </a:t>
            </a:r>
            <a:r>
              <a:rPr lang="ru-RU" dirty="0">
                <a:solidFill>
                  <a:schemeClr val="tx1"/>
                </a:solidFill>
              </a:rPr>
              <a:t>эффективного управления </a:t>
            </a:r>
            <a:r>
              <a:rPr lang="ru-RU" dirty="0" smtClean="0">
                <a:solidFill>
                  <a:schemeClr val="tx1"/>
                </a:solidFill>
              </a:rPr>
              <a:t>земельным фондом</a:t>
            </a:r>
            <a:endParaRPr lang="ru-RU" dirty="0">
              <a:solidFill>
                <a:schemeClr val="tx1"/>
              </a:solidFill>
            </a:endParaRPr>
          </a:p>
        </p:txBody>
      </p:sp>
      <p:pic>
        <p:nvPicPr>
          <p:cNvPr id="1026" name="Picture 2" descr="https://www.shareicon.net/download/2015/11/23/676737_drawing_512x512.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503" y="2163370"/>
            <a:ext cx="590151" cy="7115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hareicon.net/data/2015/10/06/651693_draft_512x512.png"/>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4283" y="2147603"/>
            <a:ext cx="711535" cy="7115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4596" y="557649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s://www.rshosting.com/wp-content/uploads/2016/10/optimized-php-mysql.jpg"/>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673" y="3936703"/>
            <a:ext cx="608455" cy="6084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s://www.rshosting.com/wp-content/uploads/2016/10/optimized-php-mysql.jpg"/>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1291" y="3932023"/>
            <a:ext cx="608455" cy="608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oudcameraserver.eu/upload/media/iconmonstr-monitoring-5-icon.png"/>
          <p:cNvPicPr>
            <a:picLocks noChangeAspect="1" noChangeArrowheads="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1174" y="3096710"/>
            <a:ext cx="745401" cy="7454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www.cloudcameraserver.eu/upload/media/iconmonstr-monitoring-5-icon.png"/>
          <p:cNvPicPr>
            <a:picLocks noChangeAspect="1" noChangeArrowheads="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346" y="3123562"/>
            <a:ext cx="745401" cy="745401"/>
          </a:xfrm>
          <a:prstGeom prst="rect">
            <a:avLst/>
          </a:prstGeom>
          <a:noFill/>
          <a:extLst>
            <a:ext uri="{909E8E84-426E-40DD-AFC4-6F175D3DCCD1}">
              <a14:hiddenFill xmlns:a14="http://schemas.microsoft.com/office/drawing/2010/main">
                <a:solidFill>
                  <a:srgbClr val="FFFFFF"/>
                </a:solidFill>
              </a14:hiddenFill>
            </a:ext>
          </a:extLst>
        </p:spPr>
      </p:pic>
      <p:sp>
        <p:nvSpPr>
          <p:cNvPr id="34" name="Скругленный прямоугольник 33"/>
          <p:cNvSpPr/>
          <p:nvPr/>
        </p:nvSpPr>
        <p:spPr>
          <a:xfrm>
            <a:off x="7336735" y="4986948"/>
            <a:ext cx="4314727" cy="1646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5-10%  ПРИРОСТ </a:t>
            </a:r>
            <a:r>
              <a:rPr lang="ru-RU" sz="1600" b="1" dirty="0">
                <a:solidFill>
                  <a:srgbClr val="235889"/>
                </a:solidFill>
              </a:rPr>
              <a:t>ДОХОДОВ В БЮДЖЕТ </a:t>
            </a:r>
            <a:r>
              <a:rPr lang="ru-RU" sz="1600" b="1" dirty="0" smtClean="0">
                <a:solidFill>
                  <a:srgbClr val="235889"/>
                </a:solidFill>
              </a:rPr>
              <a:t> ЗА СЧЕТ УВЕЛИЧЕНИЯ НАЛОГОВОЙ БАЗЫ</a:t>
            </a:r>
          </a:p>
          <a:p>
            <a:endParaRPr lang="ru-RU" sz="1050" b="1" dirty="0">
              <a:solidFill>
                <a:srgbClr val="235889"/>
              </a:solidFill>
            </a:endParaRPr>
          </a:p>
          <a:p>
            <a:r>
              <a:rPr lang="ru-RU" sz="1600" b="1" dirty="0" smtClean="0">
                <a:solidFill>
                  <a:srgbClr val="235889"/>
                </a:solidFill>
              </a:rPr>
              <a:t>10 -20% </a:t>
            </a:r>
            <a:r>
              <a:rPr lang="ru-RU" sz="1600" b="1" dirty="0">
                <a:solidFill>
                  <a:srgbClr val="235889"/>
                </a:solidFill>
              </a:rPr>
              <a:t>ПРИРОСТ ДОХОДОВ В БЮДЖЕТ </a:t>
            </a:r>
            <a:r>
              <a:rPr lang="ru-RU" sz="1600" b="1" dirty="0" smtClean="0">
                <a:solidFill>
                  <a:srgbClr val="235889"/>
                </a:solidFill>
              </a:rPr>
              <a:t> ЗА СЧЕТ  ВЫЯВЛЕНИЯ НЕЦЕЛЕВОГО </a:t>
            </a:r>
            <a:r>
              <a:rPr lang="ru-RU" sz="1600" b="1" dirty="0">
                <a:solidFill>
                  <a:srgbClr val="235889"/>
                </a:solidFill>
              </a:rPr>
              <a:t>ИСПОЛЬЗОВАНИЯ  И НАРУШЕНИЙ ПРАВ СОБСТВЕННОСТИ</a:t>
            </a:r>
          </a:p>
          <a:p>
            <a:endParaRPr lang="ru-RU" sz="1050" b="1" dirty="0">
              <a:solidFill>
                <a:srgbClr val="235889"/>
              </a:solidFill>
            </a:endParaRPr>
          </a:p>
        </p:txBody>
      </p:sp>
    </p:spTree>
    <p:extLst>
      <p:ext uri="{BB962C8B-B14F-4D97-AF65-F5344CB8AC3E}">
        <p14:creationId xmlns:p14="http://schemas.microsoft.com/office/powerpoint/2010/main" val="189197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Сервисы мониторинга и управления объектами «Умного города».</a:t>
            </a:r>
          </a:p>
        </p:txBody>
      </p:sp>
      <p:sp>
        <p:nvSpPr>
          <p:cNvPr id="6" name="Скругленный прямоугольник 5"/>
          <p:cNvSpPr/>
          <p:nvPr/>
        </p:nvSpPr>
        <p:spPr>
          <a:xfrm>
            <a:off x="7081337" y="1321456"/>
            <a:ext cx="4807451" cy="704975"/>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7" name="Скругленный прямоугольник 6"/>
          <p:cNvSpPr/>
          <p:nvPr/>
        </p:nvSpPr>
        <p:spPr>
          <a:xfrm>
            <a:off x="994260" y="1317817"/>
            <a:ext cx="4807451" cy="670374"/>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1162977" y="5015376"/>
            <a:ext cx="4547315" cy="1549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ДО  75%     ЭКОНОМИИ  НА ПОТРЕБЛЕНИИ ЭЛЕКТРОЭНЕРГИИ</a:t>
            </a:r>
            <a:endParaRPr lang="ru-RU" sz="800" b="1" dirty="0" smtClean="0">
              <a:solidFill>
                <a:srgbClr val="235889"/>
              </a:solidFill>
            </a:endParaRPr>
          </a:p>
          <a:p>
            <a:endParaRPr lang="ru-RU" sz="1050" b="1" dirty="0" smtClean="0">
              <a:solidFill>
                <a:srgbClr val="235889"/>
              </a:solidFill>
            </a:endParaRPr>
          </a:p>
          <a:p>
            <a:r>
              <a:rPr lang="ru-RU" sz="1600" b="1" dirty="0" smtClean="0">
                <a:solidFill>
                  <a:srgbClr val="235889"/>
                </a:solidFill>
              </a:rPr>
              <a:t>ДО  45%     ЭКОНОМИИ НА ЭКСПЛУАТАЦИИ </a:t>
            </a:r>
            <a:endParaRPr lang="en-US" sz="1600" b="1" dirty="0" smtClean="0">
              <a:solidFill>
                <a:srgbClr val="235889"/>
              </a:solidFill>
            </a:endParaRPr>
          </a:p>
          <a:p>
            <a:endParaRPr lang="ru-RU" sz="1050" b="1" dirty="0">
              <a:solidFill>
                <a:srgbClr val="235889"/>
              </a:solidFill>
            </a:endParaRPr>
          </a:p>
          <a:p>
            <a:r>
              <a:rPr lang="ru-RU" sz="1600" b="1" dirty="0">
                <a:solidFill>
                  <a:srgbClr val="235889"/>
                </a:solidFill>
              </a:rPr>
              <a:t>ПОВЫШЕНИЕ УРОВНЯ </a:t>
            </a:r>
            <a:r>
              <a:rPr lang="ru-RU" sz="1600" b="1" dirty="0" smtClean="0">
                <a:solidFill>
                  <a:srgbClr val="235889"/>
                </a:solidFill>
              </a:rPr>
              <a:t>БЕЗОПАСНОСТИ</a:t>
            </a:r>
            <a:endParaRPr lang="ru-RU" sz="1600" b="1" dirty="0">
              <a:solidFill>
                <a:srgbClr val="235889"/>
              </a:solidFill>
            </a:endParaRPr>
          </a:p>
        </p:txBody>
      </p:sp>
      <p:sp>
        <p:nvSpPr>
          <p:cNvPr id="9" name="Прямоугольник 8"/>
          <p:cNvSpPr/>
          <p:nvPr/>
        </p:nvSpPr>
        <p:spPr>
          <a:xfrm>
            <a:off x="1162977" y="1968513"/>
            <a:ext cx="4813967" cy="2561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a:solidFill>
                  <a:schemeClr val="tx1"/>
                </a:solidFill>
              </a:rPr>
              <a:t>Онлайн-мониторинг всех параметров работы системы </a:t>
            </a:r>
            <a:r>
              <a:rPr lang="ru-RU" dirty="0" smtClean="0">
                <a:solidFill>
                  <a:schemeClr val="tx1"/>
                </a:solidFill>
              </a:rPr>
              <a:t>освещения</a:t>
            </a:r>
          </a:p>
          <a:p>
            <a:pPr algn="just"/>
            <a:endParaRPr lang="ru-RU" sz="800" dirty="0">
              <a:solidFill>
                <a:schemeClr val="tx1"/>
              </a:solidFill>
            </a:endParaRPr>
          </a:p>
          <a:p>
            <a:pPr algn="just"/>
            <a:r>
              <a:rPr lang="ru-RU" dirty="0">
                <a:solidFill>
                  <a:schemeClr val="tx1"/>
                </a:solidFill>
              </a:rPr>
              <a:t>Управление по группам или каждым </a:t>
            </a:r>
            <a:r>
              <a:rPr lang="ru-RU" dirty="0" smtClean="0">
                <a:solidFill>
                  <a:schemeClr val="tx1"/>
                </a:solidFill>
              </a:rPr>
              <a:t>светильником</a:t>
            </a:r>
          </a:p>
          <a:p>
            <a:pPr algn="just"/>
            <a:endParaRPr lang="ru-RU" sz="800" dirty="0">
              <a:solidFill>
                <a:schemeClr val="tx1"/>
              </a:solidFill>
            </a:endParaRPr>
          </a:p>
          <a:p>
            <a:pPr algn="just"/>
            <a:r>
              <a:rPr lang="ru-RU" dirty="0">
                <a:solidFill>
                  <a:schemeClr val="tx1"/>
                </a:solidFill>
              </a:rPr>
              <a:t>Своевременное выявление аварийных ситуаций на всех уровнях  </a:t>
            </a:r>
            <a:r>
              <a:rPr lang="ru-RU" dirty="0" smtClean="0">
                <a:solidFill>
                  <a:schemeClr val="tx1"/>
                </a:solidFill>
              </a:rPr>
              <a:t>системы</a:t>
            </a:r>
          </a:p>
          <a:p>
            <a:pPr algn="just"/>
            <a:endParaRPr lang="ru-RU" sz="800" dirty="0">
              <a:solidFill>
                <a:schemeClr val="tx1"/>
              </a:solidFill>
            </a:endParaRPr>
          </a:p>
          <a:p>
            <a:pPr algn="just"/>
            <a:r>
              <a:rPr lang="ru-RU" dirty="0">
                <a:solidFill>
                  <a:schemeClr val="tx1"/>
                </a:solidFill>
              </a:rPr>
              <a:t>Формирование визуальной среды  оператора системы (диспетчера)</a:t>
            </a:r>
          </a:p>
          <a:p>
            <a:pPr algn="just"/>
            <a:endParaRPr lang="ru-RU" dirty="0">
              <a:solidFill>
                <a:schemeClr val="tx1"/>
              </a:solidFill>
            </a:endParaRPr>
          </a:p>
          <a:p>
            <a:pPr algn="just"/>
            <a:endParaRPr lang="ru-RU" dirty="0" smtClean="0">
              <a:solidFill>
                <a:schemeClr val="tx1"/>
              </a:solidFill>
            </a:endParaRPr>
          </a:p>
        </p:txBody>
      </p:sp>
      <p:sp>
        <p:nvSpPr>
          <p:cNvPr id="10" name="Скругленный прямоугольник 9"/>
          <p:cNvSpPr/>
          <p:nvPr/>
        </p:nvSpPr>
        <p:spPr>
          <a:xfrm>
            <a:off x="1012115" y="1458670"/>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err="1">
                <a:solidFill>
                  <a:schemeClr val="bg1"/>
                </a:solidFill>
              </a:rPr>
              <a:t>Энергоэффективное</a:t>
            </a:r>
            <a:r>
              <a:rPr lang="ru-RU" sz="2000" b="1" dirty="0">
                <a:solidFill>
                  <a:schemeClr val="bg1"/>
                </a:solidFill>
              </a:rPr>
              <a:t> уличное  освещение</a:t>
            </a:r>
          </a:p>
        </p:txBody>
      </p:sp>
      <p:pic>
        <p:nvPicPr>
          <p:cNvPr id="11" name="Picture 28" descr="https://www.shareicon.net/download/2016/02/10/716760_light-bulb_512x512.png"/>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73000"/>
                    </a14:imgEffect>
                    <a14:imgEffect>
                      <a14:brightnessContrast bright="-100000" contrast="82000"/>
                    </a14:imgEffect>
                  </a14:imgLayer>
                </a14:imgProps>
              </a:ext>
              <a:ext uri="{28A0092B-C50C-407E-A947-70E740481C1C}">
                <a14:useLocalDpi xmlns:a14="http://schemas.microsoft.com/office/drawing/2010/main" val="0"/>
              </a:ext>
            </a:extLst>
          </a:blip>
          <a:srcRect/>
          <a:stretch>
            <a:fillRect/>
          </a:stretch>
        </p:blipFill>
        <p:spPr bwMode="auto">
          <a:xfrm>
            <a:off x="233156" y="1333587"/>
            <a:ext cx="543160" cy="670373"/>
          </a:xfrm>
          <a:prstGeom prst="rect">
            <a:avLst/>
          </a:prstGeom>
          <a:noFill/>
          <a:extLst>
            <a:ext uri="{909E8E84-426E-40DD-AFC4-6F175D3DCCD1}">
              <a14:hiddenFill xmlns:a14="http://schemas.microsoft.com/office/drawing/2010/main">
                <a:solidFill>
                  <a:srgbClr val="FFFFFF"/>
                </a:solidFill>
              </a14:hiddenFill>
            </a:ext>
          </a:extLst>
        </p:spPr>
      </p:pic>
      <p:sp>
        <p:nvSpPr>
          <p:cNvPr id="14" name="Скругленный прямоугольник 13"/>
          <p:cNvSpPr/>
          <p:nvPr/>
        </p:nvSpPr>
        <p:spPr>
          <a:xfrm>
            <a:off x="7076744" y="1458671"/>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Модернизация котельных</a:t>
            </a:r>
            <a:endParaRPr lang="ru-RU" sz="2000" b="1" dirty="0">
              <a:solidFill>
                <a:schemeClr val="bg1"/>
              </a:solidFill>
            </a:endParaRPr>
          </a:p>
        </p:txBody>
      </p:sp>
      <p:sp>
        <p:nvSpPr>
          <p:cNvPr id="16" name="Скругленный прямоугольник 15"/>
          <p:cNvSpPr/>
          <p:nvPr/>
        </p:nvSpPr>
        <p:spPr>
          <a:xfrm>
            <a:off x="285871" y="4809425"/>
            <a:ext cx="5525932" cy="1835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322739" y="4809425"/>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Picture 16" descr="http://icons.iconarchive.com/icons/icons8/ios7/512/Industry-Robot-icon.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472" y="2745528"/>
            <a:ext cx="401295" cy="40129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miankoutu.com/uploadfiles/2015-9-24/2015924153035661.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3748" y="2494979"/>
            <a:ext cx="501099" cy="5010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s://www.shareicon.net/download/2015/11/15/672412_computer_512x512.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9769" y="2075459"/>
            <a:ext cx="437323" cy="4373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http://www.clipartbest.com/cliparts/dc7/Lbd/dc7LbdMqi.jpg"/>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1517" y="3067288"/>
            <a:ext cx="401955" cy="401955"/>
          </a:xfrm>
          <a:prstGeom prst="rect">
            <a:avLst/>
          </a:prstGeom>
          <a:noFill/>
          <a:extLst>
            <a:ext uri="{909E8E84-426E-40DD-AFC4-6F175D3DCCD1}">
              <a14:hiddenFill xmlns:a14="http://schemas.microsoft.com/office/drawing/2010/main">
                <a:solidFill>
                  <a:srgbClr val="FFFFFF"/>
                </a:solidFill>
              </a14:hiddenFill>
            </a:ext>
          </a:extLst>
        </p:spPr>
      </p:pic>
      <p:sp>
        <p:nvSpPr>
          <p:cNvPr id="31" name="Скругленный прямоугольник 30"/>
          <p:cNvSpPr/>
          <p:nvPr/>
        </p:nvSpPr>
        <p:spPr>
          <a:xfrm>
            <a:off x="7208376" y="4660198"/>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32" name="Скругленный прямоугольник 31"/>
          <p:cNvSpPr/>
          <p:nvPr/>
        </p:nvSpPr>
        <p:spPr>
          <a:xfrm>
            <a:off x="1161415" y="4672418"/>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5" name="Picture 13"/>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9959" y="518093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3"/>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2325" y="573799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3"/>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3322" y="619181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3"/>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52114" y="516323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3"/>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4478" y="572029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3"/>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60109" y="622968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www.shareicon.net/data/2015/12/28/694538_industry_512x512.png"/>
          <p:cNvPicPr>
            <a:picLocks noChangeAspect="1" noChangeArrowheads="1"/>
          </p:cNvPicPr>
          <p:nvPr/>
        </p:nvPicPr>
        <p:blipFill>
          <a:blip r:embed="rId12">
            <a:duotone>
              <a:schemeClr val="accent5">
                <a:shade val="45000"/>
                <a:satMod val="135000"/>
              </a:schemeClr>
              <a:prstClr val="white"/>
            </a:duotone>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306442" y="1377005"/>
            <a:ext cx="606006" cy="606006"/>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7231791" y="2026431"/>
            <a:ext cx="4450457" cy="246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потребления энергоресурсов</a:t>
            </a:r>
          </a:p>
          <a:p>
            <a:pPr algn="just"/>
            <a:endParaRPr lang="ru-RU" sz="1050" dirty="0" smtClean="0">
              <a:solidFill>
                <a:schemeClr val="tx1"/>
              </a:solidFill>
            </a:endParaRPr>
          </a:p>
          <a:p>
            <a:r>
              <a:rPr lang="ru-RU" dirty="0">
                <a:solidFill>
                  <a:schemeClr val="tx1"/>
                </a:solidFill>
              </a:rPr>
              <a:t>Контроль всех параметров работы. </a:t>
            </a:r>
            <a:endParaRPr lang="ru-RU" dirty="0" smtClean="0">
              <a:solidFill>
                <a:schemeClr val="tx1"/>
              </a:solidFill>
            </a:endParaRPr>
          </a:p>
          <a:p>
            <a:endParaRPr lang="ru-RU" sz="1050" dirty="0">
              <a:solidFill>
                <a:schemeClr val="tx1"/>
              </a:solidFill>
            </a:endParaRPr>
          </a:p>
          <a:p>
            <a:r>
              <a:rPr lang="ru-RU" dirty="0" smtClean="0">
                <a:solidFill>
                  <a:schemeClr val="tx1"/>
                </a:solidFill>
              </a:rPr>
              <a:t>Своевременное </a:t>
            </a:r>
            <a:r>
              <a:rPr lang="ru-RU" dirty="0">
                <a:solidFill>
                  <a:schemeClr val="tx1"/>
                </a:solidFill>
              </a:rPr>
              <a:t>выявление аварийных ситуаций на всех уровнях  </a:t>
            </a:r>
            <a:r>
              <a:rPr lang="ru-RU" dirty="0" smtClean="0">
                <a:solidFill>
                  <a:schemeClr val="tx1"/>
                </a:solidFill>
              </a:rPr>
              <a:t>системы</a:t>
            </a:r>
          </a:p>
          <a:p>
            <a:endParaRPr lang="ru-RU" sz="1050" dirty="0" smtClean="0">
              <a:solidFill>
                <a:schemeClr val="tx1"/>
              </a:solidFill>
            </a:endParaRPr>
          </a:p>
          <a:p>
            <a:r>
              <a:rPr lang="ru-RU" dirty="0" smtClean="0">
                <a:solidFill>
                  <a:schemeClr val="tx1"/>
                </a:solidFill>
              </a:rPr>
              <a:t>Установка </a:t>
            </a:r>
            <a:r>
              <a:rPr lang="ru-RU" dirty="0" err="1" smtClean="0">
                <a:solidFill>
                  <a:schemeClr val="tx1"/>
                </a:solidFill>
              </a:rPr>
              <a:t>энергоэффективного</a:t>
            </a:r>
            <a:r>
              <a:rPr lang="ru-RU" dirty="0" smtClean="0">
                <a:solidFill>
                  <a:schemeClr val="tx1"/>
                </a:solidFill>
              </a:rPr>
              <a:t> </a:t>
            </a:r>
            <a:r>
              <a:rPr lang="ru-RU" dirty="0" smtClean="0">
                <a:solidFill>
                  <a:schemeClr val="tx1"/>
                </a:solidFill>
              </a:rPr>
              <a:t>оборудования с целью использования более экономичных энергоносителей</a:t>
            </a:r>
          </a:p>
        </p:txBody>
      </p:sp>
      <p:sp>
        <p:nvSpPr>
          <p:cNvPr id="34" name="Скругленный прямоугольник 33"/>
          <p:cNvSpPr/>
          <p:nvPr/>
        </p:nvSpPr>
        <p:spPr>
          <a:xfrm>
            <a:off x="7292083" y="4843643"/>
            <a:ext cx="4547315" cy="18928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ЭКОНОМИЯ ЗАТРАТ НА ТОПЛИВО ЗА СМЕНЫ ЭНЕРГОНОСИТЕЛЕЙ</a:t>
            </a:r>
          </a:p>
          <a:p>
            <a:endParaRPr lang="ru-RU" sz="1050" b="1" dirty="0" smtClean="0">
              <a:solidFill>
                <a:srgbClr val="235889"/>
              </a:solidFill>
            </a:endParaRPr>
          </a:p>
          <a:p>
            <a:r>
              <a:rPr lang="ru-RU" sz="1600" b="1" dirty="0">
                <a:solidFill>
                  <a:srgbClr val="235889"/>
                </a:solidFill>
              </a:rPr>
              <a:t>ЭКОНОМИЯ </a:t>
            </a:r>
            <a:r>
              <a:rPr lang="ru-RU" sz="1600" b="1" dirty="0" smtClean="0">
                <a:solidFill>
                  <a:srgbClr val="235889"/>
                </a:solidFill>
              </a:rPr>
              <a:t>НА ЭКСПЛУАТАЦИИ АЗ СЧЕТ АВТОМАТИЗАЦИИ</a:t>
            </a:r>
            <a:endParaRPr lang="ru-RU" sz="1600" b="1" dirty="0">
              <a:solidFill>
                <a:srgbClr val="235889"/>
              </a:solidFill>
            </a:endParaRPr>
          </a:p>
          <a:p>
            <a:endParaRPr lang="ru-RU" sz="1050" b="1" dirty="0">
              <a:solidFill>
                <a:srgbClr val="235889"/>
              </a:solidFill>
            </a:endParaRPr>
          </a:p>
          <a:p>
            <a:r>
              <a:rPr lang="ru-RU" sz="1600" b="1" dirty="0" smtClean="0">
                <a:solidFill>
                  <a:srgbClr val="235889"/>
                </a:solidFill>
              </a:rPr>
              <a:t>СНИЖЕНИЕ УРОВНЯ АВРИЙНОСТИ ЗА СЧЕТ ДИСПЕТЧИРЕЗАЦИИ</a:t>
            </a:r>
            <a:endParaRPr lang="ru-RU" sz="1600" b="1" dirty="0">
              <a:solidFill>
                <a:srgbClr val="235889"/>
              </a:solidFill>
            </a:endParaRPr>
          </a:p>
        </p:txBody>
      </p:sp>
      <p:pic>
        <p:nvPicPr>
          <p:cNvPr id="41" name="Picture 8" descr="http://2.bp.blogspot.com/-0DqjGkbJHa0/U8z4L-OV_1I/AAAAAAAC4os/1hH_65Q6fxo/w1200-h630-p-k-no-nu/Logo_1200x1200_Newsletter2.jpg"/>
          <p:cNvPicPr>
            <a:picLocks noChangeAspect="1" noChangeArrowheads="1"/>
          </p:cNvPicPr>
          <p:nvPr/>
        </p:nvPicPr>
        <p:blipFill>
          <a:blip r:embed="rId14" cstate="print">
            <a:duotone>
              <a:schemeClr val="accent3">
                <a:shade val="45000"/>
                <a:satMod val="135000"/>
              </a:schemeClr>
              <a:prstClr val="white"/>
            </a:duotone>
            <a:extLst>
              <a:ext uri="{BEBA8EAE-BF5A-486C-A8C5-ECC9F3942E4B}">
                <a14:imgProps xmlns:a14="http://schemas.microsoft.com/office/drawing/2010/main">
                  <a14:imgLayer r:embed="rId15">
                    <a14:imgEffect>
                      <a14:backgroundRemoval t="0" b="94762" l="18500" r="79583">
                        <a14:foregroundMark x1="34583" y1="28254" x2="34583" y2="28254"/>
                        <a14:foregroundMark x1="35750" y1="27302" x2="35750" y2="27302"/>
                        <a14:foregroundMark x1="27333" y1="32222" x2="27333" y2="32222"/>
                        <a14:foregroundMark x1="26500" y1="30635" x2="26500" y2="30635"/>
                        <a14:foregroundMark x1="33917" y1="34127" x2="33917" y2="34127"/>
                        <a14:foregroundMark x1="31167" y1="17778" x2="31167" y2="17778"/>
                        <a14:foregroundMark x1="37500" y1="8571" x2="37500" y2="8571"/>
                        <a14:foregroundMark x1="37500" y1="6508" x2="37500" y2="6508"/>
                        <a14:foregroundMark x1="45667" y1="3810" x2="45667" y2="3810"/>
                        <a14:foregroundMark x1="53833" y1="3651" x2="53833" y2="3651"/>
                        <a14:foregroundMark x1="61417" y1="6984" x2="61417" y2="6984"/>
                        <a14:foregroundMark x1="68000" y1="17302" x2="68000" y2="17302"/>
                        <a14:foregroundMark x1="73083" y1="30317" x2="73083" y2="30317"/>
                        <a14:foregroundMark x1="73833" y1="46349" x2="73833" y2="46349"/>
                        <a14:foregroundMark x1="73417" y1="62698" x2="73417" y2="62698"/>
                        <a14:foregroundMark x1="68417" y1="76825" x2="68417" y2="76825"/>
                        <a14:foregroundMark x1="62083" y1="87619" x2="62083" y2="87619"/>
                        <a14:foregroundMark x1="37417" y1="87460" x2="37417" y2="87460"/>
                        <a14:foregroundMark x1="30917" y1="77143" x2="30917" y2="77143"/>
                        <a14:foregroundMark x1="26167" y1="63016" x2="26167" y2="63016"/>
                        <a14:foregroundMark x1="26167" y1="46984" x2="26167" y2="46984"/>
                        <a14:foregroundMark x1="35750" y1="62381" x2="35750" y2="62381"/>
                        <a14:foregroundMark x1="38917" y1="73810" x2="38917" y2="73810"/>
                        <a14:foregroundMark x1="41083" y1="75556" x2="41083" y2="75556"/>
                        <a14:foregroundMark x1="60250" y1="19048" x2="60250" y2="19048"/>
                        <a14:foregroundMark x1="57917" y1="17460" x2="57917" y2="17460"/>
                        <a14:foregroundMark x1="53667" y1="15873" x2="53667" y2="15873"/>
                        <a14:foregroundMark x1="51000" y1="15397" x2="51000" y2="15397"/>
                        <a14:backgroundMark x1="59417" y1="44762" x2="59417" y2="44762"/>
                        <a14:backgroundMark x1="63750" y1="43492" x2="63750" y2="43492"/>
                        <a14:backgroundMark x1="60000" y1="52698" x2="60000" y2="52698"/>
                      </a14:backgroundRemoval>
                    </a14:imgEffect>
                    <a14:imgEffect>
                      <a14:artisticPhotocopy trans="57000" detail="10"/>
                    </a14:imgEffect>
                    <a14:imgEffect>
                      <a14:sharpenSoften amount="83000"/>
                    </a14:imgEffect>
                    <a14:imgEffect>
                      <a14:brightnessContrast bright="-16000" contrast="52000"/>
                    </a14:imgEffect>
                  </a14:imgLayer>
                </a14:imgProps>
              </a:ext>
              <a:ext uri="{28A0092B-C50C-407E-A947-70E740481C1C}">
                <a14:useLocalDpi xmlns:a14="http://schemas.microsoft.com/office/drawing/2010/main" val="0"/>
              </a:ext>
            </a:extLst>
          </a:blip>
          <a:srcRect/>
          <a:stretch>
            <a:fillRect/>
          </a:stretch>
        </p:blipFill>
        <p:spPr bwMode="auto">
          <a:xfrm>
            <a:off x="6382528" y="3823695"/>
            <a:ext cx="1059839" cy="5564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https://www.shareicon.net/download/2015/11/15/672412_computer_512x512.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092" y="2057539"/>
            <a:ext cx="437323" cy="43732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s://image.freepik.com/free-icon/no-translate-detected_318-46808.jpg"/>
          <p:cNvPicPr>
            <a:picLocks noChangeAspect="1" noChangeArrowheads="1"/>
          </p:cNvPicPr>
          <p:nvPr/>
        </p:nvPicPr>
        <p:blipFill>
          <a:blip r:embed="rId1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387" y="4054336"/>
            <a:ext cx="438096" cy="438096"/>
          </a:xfrm>
          <a:prstGeom prst="rect">
            <a:avLst/>
          </a:prstGeom>
          <a:noFill/>
          <a:extLst>
            <a:ext uri="{909E8E84-426E-40DD-AFC4-6F175D3DCCD1}">
              <a14:hiddenFill xmlns:a14="http://schemas.microsoft.com/office/drawing/2010/main">
                <a:solidFill>
                  <a:srgbClr val="FFFFFF"/>
                </a:solidFill>
              </a14:hiddenFill>
            </a:ext>
          </a:extLst>
        </p:spPr>
      </p:pic>
      <p:pic>
        <p:nvPicPr>
          <p:cNvPr id="44" name="Рисунок 43"/>
          <p:cNvPicPr>
            <a:picLocks noChangeAspect="1"/>
          </p:cNvPicPr>
          <p:nvPr/>
        </p:nvPicPr>
        <p:blipFill>
          <a:blip r:embed="rId17">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740227" y="3377248"/>
            <a:ext cx="446447" cy="446447"/>
          </a:xfrm>
          <a:prstGeom prst="rect">
            <a:avLst/>
          </a:prstGeom>
        </p:spPr>
      </p:pic>
    </p:spTree>
    <p:extLst>
      <p:ext uri="{BB962C8B-B14F-4D97-AF65-F5344CB8AC3E}">
        <p14:creationId xmlns:p14="http://schemas.microsoft.com/office/powerpoint/2010/main" val="356586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Сервисы мониторинга и управления объектами «Умного города».</a:t>
            </a:r>
          </a:p>
        </p:txBody>
      </p:sp>
      <p:sp>
        <p:nvSpPr>
          <p:cNvPr id="6" name="Скругленный прямоугольник 5"/>
          <p:cNvSpPr/>
          <p:nvPr/>
        </p:nvSpPr>
        <p:spPr>
          <a:xfrm>
            <a:off x="7081337" y="1321456"/>
            <a:ext cx="4807451" cy="704975"/>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7" name="Скругленный прямоугольник 6"/>
          <p:cNvSpPr/>
          <p:nvPr/>
        </p:nvSpPr>
        <p:spPr>
          <a:xfrm>
            <a:off x="994260" y="1333583"/>
            <a:ext cx="4807451" cy="670374"/>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012115" y="1288411"/>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a:solidFill>
                  <a:schemeClr val="bg1"/>
                </a:solidFill>
              </a:rPr>
              <a:t>Установка автоматизированных тепловых </a:t>
            </a:r>
            <a:r>
              <a:rPr lang="ru-RU" sz="2000" b="1" dirty="0" smtClean="0">
                <a:solidFill>
                  <a:schemeClr val="bg1"/>
                </a:solidFill>
              </a:rPr>
              <a:t>пунктов на здания социальной сферы</a:t>
            </a:r>
            <a:endParaRPr lang="ru-RU" sz="2000" b="1" dirty="0">
              <a:solidFill>
                <a:schemeClr val="bg1"/>
              </a:solidFill>
            </a:endParaRPr>
          </a:p>
        </p:txBody>
      </p:sp>
      <p:sp>
        <p:nvSpPr>
          <p:cNvPr id="12" name="Скругленный прямоугольник 11"/>
          <p:cNvSpPr/>
          <p:nvPr/>
        </p:nvSpPr>
        <p:spPr>
          <a:xfrm>
            <a:off x="7231117" y="4934544"/>
            <a:ext cx="4670031" cy="17366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ДО  55%     ЭКОНОМИИ  НА ПОТРЕБЛЕНИИ ЭЛЕКТРОЭНЕРГИИ И РЕСУРСОВ</a:t>
            </a:r>
          </a:p>
          <a:p>
            <a:pPr marL="993775" indent="-993775"/>
            <a:endParaRPr lang="ru-RU" sz="800" b="1" dirty="0" smtClean="0">
              <a:solidFill>
                <a:srgbClr val="235889"/>
              </a:solidFill>
            </a:endParaRPr>
          </a:p>
          <a:p>
            <a:r>
              <a:rPr lang="ru-RU" sz="1600" b="1" dirty="0" smtClean="0">
                <a:solidFill>
                  <a:srgbClr val="235889"/>
                </a:solidFill>
              </a:rPr>
              <a:t>ДО 15% ПОВЫШЕНИЕ </a:t>
            </a:r>
            <a:r>
              <a:rPr lang="ru-RU" sz="1600" b="1" dirty="0">
                <a:solidFill>
                  <a:srgbClr val="235889"/>
                </a:solidFill>
              </a:rPr>
              <a:t>СОБИРАЕМОСТИ </a:t>
            </a:r>
            <a:r>
              <a:rPr lang="ru-RU" sz="1600" b="1" dirty="0" smtClean="0">
                <a:solidFill>
                  <a:srgbClr val="235889"/>
                </a:solidFill>
              </a:rPr>
              <a:t>ПЛАТЕЖЕЙ</a:t>
            </a:r>
          </a:p>
          <a:p>
            <a:endParaRPr lang="ru-RU" sz="800" b="1" dirty="0">
              <a:solidFill>
                <a:srgbClr val="235889"/>
              </a:solidFill>
            </a:endParaRPr>
          </a:p>
          <a:p>
            <a:r>
              <a:rPr lang="ru-RU" sz="1600" b="1" dirty="0">
                <a:solidFill>
                  <a:srgbClr val="235889"/>
                </a:solidFill>
              </a:rPr>
              <a:t>ОПЕРАТИВНОЕ </a:t>
            </a:r>
            <a:r>
              <a:rPr lang="ru-RU" sz="1600" b="1" dirty="0" smtClean="0">
                <a:solidFill>
                  <a:srgbClr val="235889"/>
                </a:solidFill>
              </a:rPr>
              <a:t>РЕАГИРОВАНИЕ НА РАЗЛИЧНЫЕ ИНЦИДЕНТЫ </a:t>
            </a:r>
            <a:endParaRPr lang="ru-RU" sz="1600" b="1" dirty="0">
              <a:solidFill>
                <a:srgbClr val="235889"/>
              </a:solidFill>
            </a:endParaRPr>
          </a:p>
        </p:txBody>
      </p:sp>
      <p:sp>
        <p:nvSpPr>
          <p:cNvPr id="13" name="Прямоугольник 12"/>
          <p:cNvSpPr/>
          <p:nvPr/>
        </p:nvSpPr>
        <p:spPr>
          <a:xfrm>
            <a:off x="7231791" y="2170055"/>
            <a:ext cx="4616880" cy="2193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потребления ресурсов</a:t>
            </a:r>
          </a:p>
          <a:p>
            <a:pPr algn="just"/>
            <a:endParaRPr lang="ru-RU" sz="1050" dirty="0" smtClean="0">
              <a:solidFill>
                <a:schemeClr val="tx1"/>
              </a:solidFill>
            </a:endParaRPr>
          </a:p>
          <a:p>
            <a:r>
              <a:rPr lang="ru-RU" dirty="0">
                <a:solidFill>
                  <a:schemeClr val="tx1"/>
                </a:solidFill>
              </a:rPr>
              <a:t>Контроль всех параметров работы. </a:t>
            </a:r>
            <a:endParaRPr lang="ru-RU" dirty="0" smtClean="0">
              <a:solidFill>
                <a:schemeClr val="tx1"/>
              </a:solidFill>
            </a:endParaRPr>
          </a:p>
          <a:p>
            <a:endParaRPr lang="ru-RU" sz="1050" dirty="0">
              <a:solidFill>
                <a:schemeClr val="tx1"/>
              </a:solidFill>
            </a:endParaRPr>
          </a:p>
          <a:p>
            <a:r>
              <a:rPr lang="ru-RU" dirty="0" smtClean="0">
                <a:solidFill>
                  <a:schemeClr val="tx1"/>
                </a:solidFill>
              </a:rPr>
              <a:t>Своевременное </a:t>
            </a:r>
            <a:r>
              <a:rPr lang="ru-RU" dirty="0">
                <a:solidFill>
                  <a:schemeClr val="tx1"/>
                </a:solidFill>
              </a:rPr>
              <a:t>выявление аварийных ситуаций на всех уровнях  </a:t>
            </a:r>
            <a:r>
              <a:rPr lang="ru-RU" dirty="0" smtClean="0">
                <a:solidFill>
                  <a:schemeClr val="tx1"/>
                </a:solidFill>
              </a:rPr>
              <a:t>системы и фактов несанкционированного подключения </a:t>
            </a:r>
          </a:p>
          <a:p>
            <a:pPr algn="just"/>
            <a:endParaRPr lang="ru-RU" sz="1050" dirty="0" smtClean="0">
              <a:solidFill>
                <a:schemeClr val="tx1"/>
              </a:solidFill>
            </a:endParaRPr>
          </a:p>
          <a:p>
            <a:pPr algn="just"/>
            <a:r>
              <a:rPr lang="ru-RU" dirty="0" smtClean="0">
                <a:solidFill>
                  <a:schemeClr val="tx1"/>
                </a:solidFill>
              </a:rPr>
              <a:t>Онлайн доступ к данным и обратная связь</a:t>
            </a:r>
          </a:p>
          <a:p>
            <a:pPr algn="just"/>
            <a:endParaRPr lang="ru-RU" dirty="0" smtClean="0">
              <a:solidFill>
                <a:schemeClr val="tx1"/>
              </a:solidFill>
            </a:endParaRPr>
          </a:p>
        </p:txBody>
      </p:sp>
      <p:sp>
        <p:nvSpPr>
          <p:cNvPr id="14" name="Скругленный прямоугольник 13"/>
          <p:cNvSpPr/>
          <p:nvPr/>
        </p:nvSpPr>
        <p:spPr>
          <a:xfrm>
            <a:off x="7076744" y="1458671"/>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a:solidFill>
                  <a:schemeClr val="bg1"/>
                </a:solidFill>
              </a:rPr>
              <a:t>Установка </a:t>
            </a:r>
            <a:r>
              <a:rPr lang="ru-RU" sz="2000" b="1" dirty="0" smtClean="0">
                <a:solidFill>
                  <a:schemeClr val="bg1"/>
                </a:solidFill>
              </a:rPr>
              <a:t>общедомовых </a:t>
            </a:r>
            <a:r>
              <a:rPr lang="ru-RU" sz="2000" b="1" dirty="0">
                <a:solidFill>
                  <a:schemeClr val="bg1"/>
                </a:solidFill>
              </a:rPr>
              <a:t>приборов учета</a:t>
            </a:r>
          </a:p>
        </p:txBody>
      </p:sp>
      <p:pic>
        <p:nvPicPr>
          <p:cNvPr id="15" name="Picture 4" descr="https://news.anmkt.com.ua/wp-content/uploads/2017/02/9_02_17_utilities-1068x1068.jp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6259" y="1333583"/>
            <a:ext cx="692844" cy="692844"/>
          </a:xfrm>
          <a:prstGeom prst="rect">
            <a:avLst/>
          </a:prstGeom>
          <a:noFill/>
          <a:extLst>
            <a:ext uri="{909E8E84-426E-40DD-AFC4-6F175D3DCCD1}">
              <a14:hiddenFill xmlns:a14="http://schemas.microsoft.com/office/drawing/2010/main">
                <a:solidFill>
                  <a:srgbClr val="FFFFFF"/>
                </a:solidFill>
              </a14:hiddenFill>
            </a:ext>
          </a:extLst>
        </p:spPr>
      </p:pic>
      <p:sp>
        <p:nvSpPr>
          <p:cNvPr id="16" name="Скругленный прямоугольник 15"/>
          <p:cNvSpPr/>
          <p:nvPr/>
        </p:nvSpPr>
        <p:spPr>
          <a:xfrm>
            <a:off x="275779" y="4840960"/>
            <a:ext cx="5525932" cy="18668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322739" y="4825191"/>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2" descr="http://www.miankoutu.com/uploadfiles/2015-9-24/2015924153035661.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5644" y="2644850"/>
            <a:ext cx="501099" cy="5010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s://www.shareicon.net/download/2015/11/15/672412_computer_512x512.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348" y="2170453"/>
            <a:ext cx="437323" cy="4373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www.sunrisecleanwindows.com/wp-content/uploads/2016/02/hand-1416477166g4n8k.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3172" y="3941796"/>
            <a:ext cx="406739" cy="4218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http://www.clipartbest.com/cliparts/dc7/Lbd/dc7LbdMqi.jp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7716" y="3184595"/>
            <a:ext cx="401955" cy="401955"/>
          </a:xfrm>
          <a:prstGeom prst="rect">
            <a:avLst/>
          </a:prstGeom>
          <a:noFill/>
          <a:extLst>
            <a:ext uri="{909E8E84-426E-40DD-AFC4-6F175D3DCCD1}">
              <a14:hiddenFill xmlns:a14="http://schemas.microsoft.com/office/drawing/2010/main">
                <a:solidFill>
                  <a:srgbClr val="FFFFFF"/>
                </a:solidFill>
              </a14:hiddenFill>
            </a:ext>
          </a:extLst>
        </p:spPr>
      </p:pic>
      <p:sp>
        <p:nvSpPr>
          <p:cNvPr id="31" name="Скругленный прямоугольник 30"/>
          <p:cNvSpPr/>
          <p:nvPr/>
        </p:nvSpPr>
        <p:spPr>
          <a:xfrm>
            <a:off x="7208376" y="4675964"/>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32" name="Скругленный прямоугольник 31"/>
          <p:cNvSpPr/>
          <p:nvPr/>
        </p:nvSpPr>
        <p:spPr>
          <a:xfrm>
            <a:off x="1161415" y="4672418"/>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5" name="Picture 13"/>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9959" y="5023308"/>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3"/>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9960" y="5546213"/>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3"/>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4309" y="6185808"/>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3"/>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52114" y="5179000"/>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3"/>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4478" y="5736058"/>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3"/>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5474" y="6189877"/>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Скругленный прямоугольник 40"/>
          <p:cNvSpPr/>
          <p:nvPr/>
        </p:nvSpPr>
        <p:spPr>
          <a:xfrm>
            <a:off x="1240832" y="5001292"/>
            <a:ext cx="4570971" cy="1646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a:solidFill>
                  <a:srgbClr val="235889"/>
                </a:solidFill>
              </a:rPr>
              <a:t>ОПТИМИЗАЦИЯ РАСХОДОВ НА ЭКСПЛУАТАЦИЮ </a:t>
            </a:r>
          </a:p>
          <a:p>
            <a:endParaRPr lang="ru-RU" sz="1050" b="1" dirty="0">
              <a:solidFill>
                <a:srgbClr val="235889"/>
              </a:solidFill>
            </a:endParaRPr>
          </a:p>
          <a:p>
            <a:r>
              <a:rPr lang="ru-RU" sz="1600" b="1" dirty="0">
                <a:solidFill>
                  <a:srgbClr val="235889"/>
                </a:solidFill>
              </a:rPr>
              <a:t>ОПТИМИЗАЦИЯ РАСХОДОВ НА ОПЛАТУ ЭНЕРГОРЕСУРСОВ </a:t>
            </a:r>
          </a:p>
          <a:p>
            <a:endParaRPr lang="ru-RU" sz="1050" b="1" dirty="0">
              <a:solidFill>
                <a:srgbClr val="235889"/>
              </a:solidFill>
            </a:endParaRPr>
          </a:p>
          <a:p>
            <a:r>
              <a:rPr lang="ru-RU" sz="1600" b="1" dirty="0">
                <a:solidFill>
                  <a:srgbClr val="235889"/>
                </a:solidFill>
              </a:rPr>
              <a:t>УМЕНЬШЕНИЕ ВЫБРОСОВ C02  И МИНИМИЗАЦИЯ ВОЗДЕЙСТВИЯ НА ОКРУЖАЮЩУЮ </a:t>
            </a:r>
            <a:r>
              <a:rPr lang="ru-RU" sz="1600" b="1" dirty="0" smtClean="0">
                <a:solidFill>
                  <a:srgbClr val="235889"/>
                </a:solidFill>
              </a:rPr>
              <a:t>СРЕДУ </a:t>
            </a:r>
            <a:endParaRPr lang="ru-RU" sz="1600" b="1" dirty="0">
              <a:solidFill>
                <a:srgbClr val="235889"/>
              </a:solidFill>
            </a:endParaRPr>
          </a:p>
        </p:txBody>
      </p:sp>
      <p:pic>
        <p:nvPicPr>
          <p:cNvPr id="4" name="Picture 2" descr="http://more-cliparts.net/images/5TRKGAKpc.jpg"/>
          <p:cNvPicPr>
            <a:picLocks noChangeAspect="1" noChangeArrowheads="1"/>
          </p:cNvPicPr>
          <p:nvPr/>
        </p:nvPicPr>
        <p:blipFill>
          <a:blip r:embed="rId11">
            <a:duotone>
              <a:schemeClr val="accent5">
                <a:shade val="45000"/>
                <a:satMod val="135000"/>
              </a:schemeClr>
              <a:prstClr val="white"/>
            </a:duotone>
            <a:extLst>
              <a:ext uri="{BEBA8EAE-BF5A-486C-A8C5-ECC9F3942E4B}">
                <a14:imgProps xmlns:a14="http://schemas.microsoft.com/office/drawing/2010/main">
                  <a14:imgLayer r:embed="rId12">
                    <a14:imgEffect>
                      <a14:sharpenSoften amount="100000"/>
                    </a14:imgEffect>
                    <a14:imgEffect>
                      <a14:brightnessContrast contrast="-16000"/>
                    </a14:imgEffect>
                  </a14:imgLayer>
                </a14:imgProps>
              </a:ext>
              <a:ext uri="{28A0092B-C50C-407E-A947-70E740481C1C}">
                <a14:useLocalDpi xmlns:a14="http://schemas.microsoft.com/office/drawing/2010/main" val="0"/>
              </a:ext>
            </a:extLst>
          </a:blip>
          <a:srcRect/>
          <a:stretch>
            <a:fillRect/>
          </a:stretch>
        </p:blipFill>
        <p:spPr bwMode="auto">
          <a:xfrm>
            <a:off x="159340" y="1288411"/>
            <a:ext cx="803115" cy="803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hareicon.net/download/2015/12/08/684494_tools_512x512.png"/>
          <p:cNvPicPr>
            <a:picLocks noChangeAspect="1" noChangeArrowheads="1"/>
          </p:cNvPicPr>
          <p:nvPr/>
        </p:nvPicPr>
        <p:blipFill>
          <a:blip r:embed="rId13">
            <a:duotone>
              <a:schemeClr val="accent5">
                <a:shade val="45000"/>
                <a:satMod val="135000"/>
              </a:schemeClr>
              <a:prstClr val="white"/>
            </a:duotone>
            <a:extLst>
              <a:ext uri="{BEBA8EAE-BF5A-486C-A8C5-ECC9F3942E4B}">
                <a14:imgProps xmlns:a14="http://schemas.microsoft.com/office/drawing/2010/main">
                  <a14:imgLayer r:embed="rId14">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6069" y="1486628"/>
            <a:ext cx="487973" cy="487973"/>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1184831" y="2259555"/>
            <a:ext cx="4616880" cy="2252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регулирование и контроль потребления ресурсов</a:t>
            </a:r>
          </a:p>
          <a:p>
            <a:pPr algn="just"/>
            <a:endParaRPr lang="ru-RU" sz="1050" dirty="0" smtClean="0">
              <a:solidFill>
                <a:schemeClr val="tx1"/>
              </a:solidFill>
            </a:endParaRPr>
          </a:p>
          <a:p>
            <a:pPr algn="just"/>
            <a:endParaRPr lang="ru-RU" sz="1050" dirty="0" smtClean="0">
              <a:solidFill>
                <a:schemeClr val="tx1"/>
              </a:solidFill>
            </a:endParaRPr>
          </a:p>
          <a:p>
            <a:r>
              <a:rPr lang="ru-RU" dirty="0">
                <a:solidFill>
                  <a:schemeClr val="tx1"/>
                </a:solidFill>
              </a:rPr>
              <a:t>Контроль всех параметров работы. </a:t>
            </a:r>
            <a:endParaRPr lang="ru-RU" dirty="0" smtClean="0">
              <a:solidFill>
                <a:schemeClr val="tx1"/>
              </a:solidFill>
            </a:endParaRPr>
          </a:p>
          <a:p>
            <a:endParaRPr lang="ru-RU" sz="1050" dirty="0" smtClean="0">
              <a:solidFill>
                <a:schemeClr val="tx1"/>
              </a:solidFill>
            </a:endParaRPr>
          </a:p>
          <a:p>
            <a:endParaRPr lang="ru-RU" sz="1050" dirty="0">
              <a:solidFill>
                <a:schemeClr val="tx1"/>
              </a:solidFill>
            </a:endParaRPr>
          </a:p>
          <a:p>
            <a:r>
              <a:rPr lang="ru-RU" dirty="0" smtClean="0">
                <a:solidFill>
                  <a:schemeClr val="tx1"/>
                </a:solidFill>
              </a:rPr>
              <a:t>Создание комфортных условий пребывания и  управление микроклиматом</a:t>
            </a:r>
          </a:p>
        </p:txBody>
      </p:sp>
      <p:pic>
        <p:nvPicPr>
          <p:cNvPr id="5" name="Рисунок 4"/>
          <p:cNvPicPr>
            <a:picLocks noChangeAspect="1"/>
          </p:cNvPicPr>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566" y="2297125"/>
            <a:ext cx="491007" cy="491007"/>
          </a:xfrm>
          <a:prstGeom prst="rect">
            <a:avLst/>
          </a:prstGeom>
        </p:spPr>
      </p:pic>
      <p:pic>
        <p:nvPicPr>
          <p:cNvPr id="11" name="Рисунок 10"/>
          <p:cNvPicPr>
            <a:picLocks noChangeAspect="1"/>
          </p:cNvPicPr>
          <p:nvPr/>
        </p:nvPicPr>
        <p:blipFill>
          <a:blip r:embed="rId1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0385" y="3838588"/>
            <a:ext cx="496922" cy="496922"/>
          </a:xfrm>
          <a:prstGeom prst="rect">
            <a:avLst/>
          </a:prstGeom>
        </p:spPr>
      </p:pic>
      <p:pic>
        <p:nvPicPr>
          <p:cNvPr id="34" name="Picture 2" descr="https://image.freepik.com/free-icon/industry-worker_318-64320.png"/>
          <p:cNvPicPr>
            <a:picLocks noChangeAspect="1" noChangeArrowheads="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18">
                    <a14:imgEffect>
                      <a14:sharpenSoften amount="100000"/>
                    </a14:imgEffect>
                    <a14:imgEffect>
                      <a14:saturation sat="0"/>
                    </a14:imgEffect>
                    <a14:imgEffect>
                      <a14:brightnessContrast bright="13000" contrast="95000"/>
                    </a14:imgEffect>
                  </a14:imgLayer>
                </a14:imgProps>
              </a:ext>
              <a:ext uri="{28A0092B-C50C-407E-A947-70E740481C1C}">
                <a14:useLocalDpi xmlns:a14="http://schemas.microsoft.com/office/drawing/2010/main" val="0"/>
              </a:ext>
            </a:extLst>
          </a:blip>
          <a:srcRect/>
          <a:stretch>
            <a:fillRect/>
          </a:stretch>
        </p:blipFill>
        <p:spPr bwMode="auto">
          <a:xfrm>
            <a:off x="688652" y="3095179"/>
            <a:ext cx="490921" cy="49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4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Сервисы мониторинга и управления объектами «Умного города».</a:t>
            </a:r>
          </a:p>
        </p:txBody>
      </p:sp>
      <p:sp>
        <p:nvSpPr>
          <p:cNvPr id="6" name="Скругленный прямоугольник 5"/>
          <p:cNvSpPr/>
          <p:nvPr/>
        </p:nvSpPr>
        <p:spPr>
          <a:xfrm>
            <a:off x="7081337" y="1321456"/>
            <a:ext cx="4807451" cy="704975"/>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7" name="Скругленный прямоугольник 6"/>
          <p:cNvSpPr/>
          <p:nvPr/>
        </p:nvSpPr>
        <p:spPr>
          <a:xfrm>
            <a:off x="994260" y="1333583"/>
            <a:ext cx="4807451" cy="670374"/>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012115" y="1288411"/>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Мониторинг и устранение потерь энергоресурсов в зданиях и сооружениях</a:t>
            </a:r>
            <a:endParaRPr lang="ru-RU" sz="2000" b="1" dirty="0">
              <a:solidFill>
                <a:schemeClr val="bg1"/>
              </a:solidFill>
            </a:endParaRPr>
          </a:p>
        </p:txBody>
      </p:sp>
      <p:sp>
        <p:nvSpPr>
          <p:cNvPr id="13" name="Прямоугольник 12"/>
          <p:cNvSpPr/>
          <p:nvPr/>
        </p:nvSpPr>
        <p:spPr>
          <a:xfrm>
            <a:off x="7225592" y="2252302"/>
            <a:ext cx="4616880" cy="2341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потребления ресурсов</a:t>
            </a:r>
          </a:p>
          <a:p>
            <a:pPr algn="just"/>
            <a:endParaRPr lang="ru-RU" sz="1400" dirty="0" smtClean="0">
              <a:solidFill>
                <a:schemeClr val="tx1"/>
              </a:solidFill>
            </a:endParaRPr>
          </a:p>
          <a:p>
            <a:pPr algn="just"/>
            <a:r>
              <a:rPr lang="ru-RU" dirty="0" smtClean="0">
                <a:solidFill>
                  <a:schemeClr val="tx1"/>
                </a:solidFill>
              </a:rPr>
              <a:t>Контроль работы системы</a:t>
            </a:r>
          </a:p>
          <a:p>
            <a:pPr algn="just"/>
            <a:endParaRPr lang="ru-RU" sz="1200" dirty="0">
              <a:solidFill>
                <a:schemeClr val="tx1"/>
              </a:solidFill>
            </a:endParaRPr>
          </a:p>
          <a:p>
            <a:pPr algn="just"/>
            <a:r>
              <a:rPr lang="ru-RU" dirty="0" smtClean="0">
                <a:solidFill>
                  <a:schemeClr val="tx1"/>
                </a:solidFill>
              </a:rPr>
              <a:t>Своевременное выявление фактов несанкционированного подключения и аварий</a:t>
            </a:r>
          </a:p>
          <a:p>
            <a:pPr algn="just"/>
            <a:endParaRPr lang="ru-RU" sz="800" dirty="0" smtClean="0">
              <a:solidFill>
                <a:schemeClr val="tx1"/>
              </a:solidFill>
            </a:endParaRPr>
          </a:p>
          <a:p>
            <a:pPr algn="just"/>
            <a:r>
              <a:rPr lang="ru-RU" dirty="0" smtClean="0">
                <a:solidFill>
                  <a:schemeClr val="tx1"/>
                </a:solidFill>
              </a:rPr>
              <a:t>Онлайн доступ к данным и обратная связь</a:t>
            </a:r>
          </a:p>
          <a:p>
            <a:pPr algn="just"/>
            <a:endParaRPr lang="ru-RU" dirty="0" smtClean="0">
              <a:solidFill>
                <a:schemeClr val="tx1"/>
              </a:solidFill>
            </a:endParaRPr>
          </a:p>
        </p:txBody>
      </p:sp>
      <p:sp>
        <p:nvSpPr>
          <p:cNvPr id="14" name="Скругленный прямоугольник 13"/>
          <p:cNvSpPr/>
          <p:nvPr/>
        </p:nvSpPr>
        <p:spPr>
          <a:xfrm>
            <a:off x="7076744" y="1326066"/>
            <a:ext cx="4799688" cy="70788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Мониторинг </a:t>
            </a:r>
            <a:r>
              <a:rPr lang="ru-RU" sz="2000" b="1" dirty="0">
                <a:solidFill>
                  <a:schemeClr val="bg1"/>
                </a:solidFill>
              </a:rPr>
              <a:t>потерь энергоресурсов на </a:t>
            </a:r>
            <a:r>
              <a:rPr lang="ru-RU" sz="2000" b="1" dirty="0" smtClean="0">
                <a:solidFill>
                  <a:schemeClr val="bg1"/>
                </a:solidFill>
              </a:rPr>
              <a:t>протяженных объектах (трубопроводы ,...)</a:t>
            </a:r>
            <a:endParaRPr lang="ru-RU" sz="2000" b="1" dirty="0">
              <a:solidFill>
                <a:schemeClr val="bg1"/>
              </a:solidFill>
            </a:endParaRPr>
          </a:p>
        </p:txBody>
      </p:sp>
      <p:sp>
        <p:nvSpPr>
          <p:cNvPr id="16" name="Скругленный прямоугольник 15"/>
          <p:cNvSpPr/>
          <p:nvPr/>
        </p:nvSpPr>
        <p:spPr>
          <a:xfrm>
            <a:off x="275779" y="4809428"/>
            <a:ext cx="5525932" cy="18668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322739" y="4809425"/>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2" descr="http://www.miankoutu.com/uploadfiles/2015-9-24/2015924153035661.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8702" y="2677665"/>
            <a:ext cx="575567" cy="5755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www.sunrisecleanwindows.com/wp-content/uploads/2016/02/hand-1416477166g4n8k.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1172" y="4048815"/>
            <a:ext cx="406739" cy="4218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http://www.clipartbest.com/cliparts/dc7/Lbd/dc7LbdMqi.jp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8865" y="3264534"/>
            <a:ext cx="482471" cy="482471"/>
          </a:xfrm>
          <a:prstGeom prst="rect">
            <a:avLst/>
          </a:prstGeom>
          <a:noFill/>
          <a:extLst>
            <a:ext uri="{909E8E84-426E-40DD-AFC4-6F175D3DCCD1}">
              <a14:hiddenFill xmlns:a14="http://schemas.microsoft.com/office/drawing/2010/main">
                <a:solidFill>
                  <a:srgbClr val="FFFFFF"/>
                </a:solidFill>
              </a14:hiddenFill>
            </a:ext>
          </a:extLst>
        </p:spPr>
      </p:pic>
      <p:sp>
        <p:nvSpPr>
          <p:cNvPr id="31" name="Скругленный прямоугольник 30"/>
          <p:cNvSpPr/>
          <p:nvPr/>
        </p:nvSpPr>
        <p:spPr>
          <a:xfrm>
            <a:off x="7208376" y="4660198"/>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32" name="Скругленный прямоугольник 31"/>
          <p:cNvSpPr/>
          <p:nvPr/>
        </p:nvSpPr>
        <p:spPr>
          <a:xfrm>
            <a:off x="1161415" y="4672418"/>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5" name="Picture 13"/>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9959" y="5115970"/>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3"/>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2325" y="563547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3"/>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3322" y="619181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3"/>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52114" y="511593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3"/>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4478" y="567299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3"/>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5474" y="617411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s://image.freepik.com/free-icon/no-translate-detected_318-27645.jpg"/>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7823" y="1359220"/>
            <a:ext cx="644737" cy="6447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mage.freepik.com/free-icon/no-translate-detected_318-48298.jpg"/>
          <p:cNvPicPr>
            <a:picLocks noChangeAspect="1" noChangeArrowheads="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sharpenSoften amount="96000"/>
                    </a14:imgEffect>
                    <a14:imgEffect>
                      <a14:brightnessContrast bright="-1000" contrast="100000"/>
                    </a14:imgEffect>
                  </a14:imgLayer>
                </a14:imgProps>
              </a:ext>
              <a:ext uri="{28A0092B-C50C-407E-A947-70E740481C1C}">
                <a14:useLocalDpi xmlns:a14="http://schemas.microsoft.com/office/drawing/2010/main" val="0"/>
              </a:ext>
            </a:extLst>
          </a:blip>
          <a:srcRect/>
          <a:stretch>
            <a:fillRect/>
          </a:stretch>
        </p:blipFill>
        <p:spPr bwMode="auto">
          <a:xfrm>
            <a:off x="590899" y="2171271"/>
            <a:ext cx="563351" cy="4977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zoom-ec.ru/upload/iblock/7c9/7c93939596b99d99dcd2f1f573eeab55.png"/>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6973" y="2177322"/>
            <a:ext cx="521310" cy="52131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regenscotland.co.uk/wp-content/uploads/2016/10/Energy-House-495x400-768x666.jpg"/>
          <p:cNvPicPr>
            <a:picLocks noChangeAspect="1" noChangeArrowheads="1"/>
          </p:cNvPicPr>
          <p:nvPr/>
        </p:nvPicPr>
        <p:blipFill>
          <a:blip r:embed="rId13">
            <a:duotone>
              <a:schemeClr val="accent5">
                <a:shade val="45000"/>
                <a:satMod val="135000"/>
              </a:schemeClr>
              <a:prstClr val="white"/>
            </a:duotone>
            <a:extLst>
              <a:ext uri="{BEBA8EAE-BF5A-486C-A8C5-ECC9F3942E4B}">
                <a14:imgProps xmlns:a14="http://schemas.microsoft.com/office/drawing/2010/main">
                  <a14:imgLayer r:embed="rId14">
                    <a14:imgEffect>
                      <a14:sharpenSoften amount="91000"/>
                    </a14:imgEffect>
                    <a14:imgEffect>
                      <a14:brightnessContrast contrast="52000"/>
                    </a14:imgEffect>
                  </a14:imgLayer>
                </a14:imgProps>
              </a:ext>
              <a:ext uri="{28A0092B-C50C-407E-A947-70E740481C1C}">
                <a14:useLocalDpi xmlns:a14="http://schemas.microsoft.com/office/drawing/2010/main" val="0"/>
              </a:ext>
            </a:extLst>
          </a:blip>
          <a:srcRect/>
          <a:stretch>
            <a:fillRect/>
          </a:stretch>
        </p:blipFill>
        <p:spPr bwMode="auto">
          <a:xfrm>
            <a:off x="211502" y="1345940"/>
            <a:ext cx="758794" cy="658017"/>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ttp://nw-rent.ru/images/Household-Heating-Room-icon.png"/>
          <p:cNvPicPr>
            <a:picLocks noChangeAspect="1" noChangeArrowheads="1"/>
          </p:cNvPicPr>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9617" y="3963466"/>
            <a:ext cx="449517" cy="44951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www.miankoutu.com/uploadfiles/2015-9-24/2015924153035661.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239" y="3091046"/>
            <a:ext cx="575567" cy="575567"/>
          </a:xfrm>
          <a:prstGeom prst="rect">
            <a:avLst/>
          </a:prstGeom>
          <a:noFill/>
          <a:extLst>
            <a:ext uri="{909E8E84-426E-40DD-AFC4-6F175D3DCCD1}">
              <a14:hiddenFill xmlns:a14="http://schemas.microsoft.com/office/drawing/2010/main">
                <a:solidFill>
                  <a:srgbClr val="FFFFFF"/>
                </a:solidFill>
              </a14:hiddenFill>
            </a:ext>
          </a:extLst>
        </p:spPr>
      </p:pic>
      <p:sp>
        <p:nvSpPr>
          <p:cNvPr id="44" name="Прямоугольник 43"/>
          <p:cNvSpPr/>
          <p:nvPr/>
        </p:nvSpPr>
        <p:spPr>
          <a:xfrm>
            <a:off x="1184831" y="2171271"/>
            <a:ext cx="4616880" cy="2252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 регулирование и контроль потребления ресурсов. Устранение источника потерь.</a:t>
            </a:r>
          </a:p>
          <a:p>
            <a:pPr algn="just"/>
            <a:endParaRPr lang="ru-RU" sz="1050" dirty="0" smtClean="0">
              <a:solidFill>
                <a:schemeClr val="tx1"/>
              </a:solidFill>
            </a:endParaRPr>
          </a:p>
          <a:p>
            <a:r>
              <a:rPr lang="ru-RU" dirty="0" smtClean="0">
                <a:solidFill>
                  <a:schemeClr val="tx1"/>
                </a:solidFill>
              </a:rPr>
              <a:t>Контроль возможных источников потерь на объекте наблюдения. </a:t>
            </a:r>
          </a:p>
          <a:p>
            <a:endParaRPr lang="ru-RU" sz="1050" dirty="0" smtClean="0">
              <a:solidFill>
                <a:schemeClr val="tx1"/>
              </a:solidFill>
            </a:endParaRPr>
          </a:p>
          <a:p>
            <a:r>
              <a:rPr lang="ru-RU" dirty="0" smtClean="0">
                <a:solidFill>
                  <a:schemeClr val="tx1"/>
                </a:solidFill>
              </a:rPr>
              <a:t>Создание комфортных условий и  управление микроклиматом</a:t>
            </a:r>
          </a:p>
          <a:p>
            <a:endParaRPr lang="ru-RU" dirty="0">
              <a:solidFill>
                <a:schemeClr val="tx1"/>
              </a:solidFill>
            </a:endParaRPr>
          </a:p>
          <a:p>
            <a:endParaRPr lang="ru-RU" dirty="0" smtClean="0">
              <a:solidFill>
                <a:schemeClr val="tx1"/>
              </a:solidFill>
            </a:endParaRPr>
          </a:p>
        </p:txBody>
      </p:sp>
      <p:sp>
        <p:nvSpPr>
          <p:cNvPr id="45" name="Скругленный прямоугольник 44"/>
          <p:cNvSpPr/>
          <p:nvPr/>
        </p:nvSpPr>
        <p:spPr>
          <a:xfrm>
            <a:off x="1240832" y="5124403"/>
            <a:ext cx="4570971" cy="140038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a:solidFill>
                  <a:srgbClr val="235889"/>
                </a:solidFill>
              </a:rPr>
              <a:t>ОПТИМИЗАЦИЯ РАСХОДОВ НА ЭКСПЛУАТАЦИЮ </a:t>
            </a:r>
          </a:p>
          <a:p>
            <a:endParaRPr lang="ru-RU" sz="1050" b="1" dirty="0">
              <a:solidFill>
                <a:srgbClr val="235889"/>
              </a:solidFill>
            </a:endParaRPr>
          </a:p>
          <a:p>
            <a:r>
              <a:rPr lang="ru-RU" sz="1600" b="1" dirty="0">
                <a:solidFill>
                  <a:srgbClr val="235889"/>
                </a:solidFill>
              </a:rPr>
              <a:t>ОПТИМИЗАЦИЯ РАСХОДОВ НА ОПЛАТУ ЭНЕРГОРЕСУРСОВ </a:t>
            </a:r>
          </a:p>
          <a:p>
            <a:endParaRPr lang="ru-RU" sz="1050" b="1" dirty="0" smtClean="0">
              <a:solidFill>
                <a:srgbClr val="235889"/>
              </a:solidFill>
            </a:endParaRPr>
          </a:p>
          <a:p>
            <a:r>
              <a:rPr lang="ru-RU" sz="1600" b="1" dirty="0" smtClean="0">
                <a:solidFill>
                  <a:srgbClr val="235889"/>
                </a:solidFill>
              </a:rPr>
              <a:t>УСТРАНЕНИЕ ИСТОЧНИКОВ ЭНЕРГОПОТЕРЬ</a:t>
            </a:r>
            <a:endParaRPr lang="ru-RU" sz="1600" b="1" dirty="0">
              <a:solidFill>
                <a:srgbClr val="235889"/>
              </a:solidFill>
            </a:endParaRPr>
          </a:p>
        </p:txBody>
      </p:sp>
      <p:sp>
        <p:nvSpPr>
          <p:cNvPr id="46" name="Скругленный прямоугольник 45"/>
          <p:cNvSpPr/>
          <p:nvPr/>
        </p:nvSpPr>
        <p:spPr>
          <a:xfrm>
            <a:off x="7331075" y="4865920"/>
            <a:ext cx="4511397" cy="18543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ДО  65%     ЭКОНОМИИ  НА ПОТРЕБЛЕНИИ РЕСУРСОВ</a:t>
            </a:r>
          </a:p>
          <a:p>
            <a:endParaRPr lang="ru-RU" sz="800" b="1" dirty="0">
              <a:solidFill>
                <a:srgbClr val="235889"/>
              </a:solidFill>
            </a:endParaRPr>
          </a:p>
          <a:p>
            <a:r>
              <a:rPr lang="ru-RU" sz="1600" b="1" dirty="0">
                <a:solidFill>
                  <a:srgbClr val="235889"/>
                </a:solidFill>
              </a:rPr>
              <a:t>ОПЕРАТИВНОЕ </a:t>
            </a:r>
            <a:r>
              <a:rPr lang="ru-RU" sz="1600" b="1" dirty="0" smtClean="0">
                <a:solidFill>
                  <a:srgbClr val="235889"/>
                </a:solidFill>
              </a:rPr>
              <a:t>РЕАГИРОВАНИЕ НА РАЗЛИЧНЫЕ ИНЦИДЕНТЫ </a:t>
            </a:r>
          </a:p>
          <a:p>
            <a:endParaRPr lang="ru-RU" sz="800" b="1" dirty="0">
              <a:solidFill>
                <a:srgbClr val="235889"/>
              </a:solidFill>
            </a:endParaRPr>
          </a:p>
          <a:p>
            <a:r>
              <a:rPr lang="ru-RU" sz="1600" b="1" dirty="0" smtClean="0">
                <a:solidFill>
                  <a:srgbClr val="235889"/>
                </a:solidFill>
              </a:rPr>
              <a:t>ОПТИМИЗАЦИЯ РАСХОДОВ НА ЭКСПЛУАТАЦИЮ ЗА СЧЕТ ОПЕРАТИВНОГО РЕАГИРОВАНИЯ</a:t>
            </a:r>
            <a:endParaRPr lang="ru-RU" sz="1600" b="1" dirty="0">
              <a:solidFill>
                <a:srgbClr val="235889"/>
              </a:solidFill>
            </a:endParaRPr>
          </a:p>
        </p:txBody>
      </p:sp>
    </p:spTree>
    <p:extLst>
      <p:ext uri="{BB962C8B-B14F-4D97-AF65-F5344CB8AC3E}">
        <p14:creationId xmlns:p14="http://schemas.microsoft.com/office/powerpoint/2010/main" val="5359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Сервисы мониторинга и управления объектами «Умного города».</a:t>
            </a:r>
          </a:p>
        </p:txBody>
      </p:sp>
      <p:sp>
        <p:nvSpPr>
          <p:cNvPr id="6" name="Скругленный прямоугольник 5"/>
          <p:cNvSpPr/>
          <p:nvPr/>
        </p:nvSpPr>
        <p:spPr>
          <a:xfrm>
            <a:off x="7081337" y="1321456"/>
            <a:ext cx="4807451" cy="704975"/>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7" name="Скругленный прямоугольник 6"/>
          <p:cNvSpPr/>
          <p:nvPr/>
        </p:nvSpPr>
        <p:spPr>
          <a:xfrm>
            <a:off x="994260" y="1333583"/>
            <a:ext cx="4807451" cy="670374"/>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012115" y="1288411"/>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Мониторинг и учет расхода воды  в системах ЖКХ . «Цифровой водоканал».</a:t>
            </a:r>
            <a:endParaRPr lang="ru-RU" sz="2000" b="1" dirty="0">
              <a:solidFill>
                <a:schemeClr val="bg1"/>
              </a:solidFill>
            </a:endParaRPr>
          </a:p>
        </p:txBody>
      </p:sp>
      <p:sp>
        <p:nvSpPr>
          <p:cNvPr id="12" name="Скругленный прямоугольник 11"/>
          <p:cNvSpPr/>
          <p:nvPr/>
        </p:nvSpPr>
        <p:spPr>
          <a:xfrm>
            <a:off x="7331075" y="4840689"/>
            <a:ext cx="4570073" cy="18928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СНИЖЕНИЕ УДЕЛЬНЫХ РАСХОДОВ В СЕБЕСТОИМОСТИ ВОДЫ И СТОКОВ</a:t>
            </a:r>
          </a:p>
          <a:p>
            <a:endParaRPr lang="ru-RU" sz="1050" b="1" dirty="0" smtClean="0">
              <a:solidFill>
                <a:srgbClr val="235889"/>
              </a:solidFill>
            </a:endParaRPr>
          </a:p>
          <a:p>
            <a:r>
              <a:rPr lang="ru-RU" sz="1600" b="1" dirty="0" smtClean="0">
                <a:solidFill>
                  <a:srgbClr val="235889"/>
                </a:solidFill>
              </a:rPr>
              <a:t>СНЯТИЕ ИНФРАСТРУКТУРНЫХ ОГРАНИЧЕНИЙ ДЛЯ РАЗВИТИЯ СТРОИТЕЛЬСТВА В ГОРОДЕ</a:t>
            </a:r>
          </a:p>
          <a:p>
            <a:endParaRPr lang="ru-RU" sz="1050" b="1" dirty="0">
              <a:solidFill>
                <a:srgbClr val="235889"/>
              </a:solidFill>
            </a:endParaRPr>
          </a:p>
          <a:p>
            <a:r>
              <a:rPr lang="ru-RU" sz="1600" b="1" dirty="0" smtClean="0">
                <a:solidFill>
                  <a:srgbClr val="235889"/>
                </a:solidFill>
              </a:rPr>
              <a:t>СОКРАЩЕНИЕ НЕГАТИВНОГО ВОЗДЕЙСТВИЯ НА ОКРУЖАЮЩУЮ СРЕДУ</a:t>
            </a:r>
            <a:endParaRPr lang="ru-RU" sz="1600" b="1" dirty="0">
              <a:solidFill>
                <a:srgbClr val="235889"/>
              </a:solidFill>
            </a:endParaRPr>
          </a:p>
        </p:txBody>
      </p:sp>
      <p:sp>
        <p:nvSpPr>
          <p:cNvPr id="13" name="Прямоугольник 12"/>
          <p:cNvSpPr/>
          <p:nvPr/>
        </p:nvSpPr>
        <p:spPr>
          <a:xfrm>
            <a:off x="7231791" y="2107497"/>
            <a:ext cx="4616880" cy="235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a:solidFill>
                  <a:schemeClr val="tx1"/>
                </a:solidFill>
              </a:rPr>
              <a:t>Управление </a:t>
            </a:r>
            <a:r>
              <a:rPr lang="ru-RU" dirty="0" smtClean="0">
                <a:solidFill>
                  <a:schemeClr val="tx1"/>
                </a:solidFill>
              </a:rPr>
              <a:t>данными , событиями и оборудованием</a:t>
            </a:r>
          </a:p>
          <a:p>
            <a:pPr algn="just"/>
            <a:endParaRPr lang="ru-RU" sz="1050" dirty="0">
              <a:solidFill>
                <a:schemeClr val="tx1"/>
              </a:solidFill>
            </a:endParaRPr>
          </a:p>
          <a:p>
            <a:pPr algn="just"/>
            <a:r>
              <a:rPr lang="ru-RU" dirty="0" smtClean="0">
                <a:solidFill>
                  <a:schemeClr val="tx1"/>
                </a:solidFill>
              </a:rPr>
              <a:t>Передача данных в смежные информационные ресурсы</a:t>
            </a:r>
          </a:p>
          <a:p>
            <a:pPr algn="just"/>
            <a:endParaRPr lang="ru-RU" sz="1050" dirty="0">
              <a:solidFill>
                <a:schemeClr val="tx1"/>
              </a:solidFill>
            </a:endParaRPr>
          </a:p>
          <a:p>
            <a:pPr algn="just"/>
            <a:r>
              <a:rPr lang="ru-RU" dirty="0" smtClean="0">
                <a:solidFill>
                  <a:schemeClr val="tx1"/>
                </a:solidFill>
              </a:rPr>
              <a:t>Визуализация данных</a:t>
            </a:r>
          </a:p>
          <a:p>
            <a:pPr algn="just"/>
            <a:r>
              <a:rPr lang="ru-RU" sz="1100" dirty="0" smtClean="0">
                <a:solidFill>
                  <a:schemeClr val="tx1"/>
                </a:solidFill>
              </a:rPr>
              <a:t>	</a:t>
            </a:r>
            <a:endParaRPr lang="ru-RU" sz="1100" dirty="0">
              <a:solidFill>
                <a:schemeClr val="tx1"/>
              </a:solidFill>
            </a:endParaRPr>
          </a:p>
          <a:p>
            <a:pPr algn="just"/>
            <a:r>
              <a:rPr lang="ru-RU" dirty="0" smtClean="0">
                <a:solidFill>
                  <a:schemeClr val="tx1"/>
                </a:solidFill>
              </a:rPr>
              <a:t>Построение прогнозов</a:t>
            </a:r>
            <a:endParaRPr lang="ru-RU" dirty="0">
              <a:solidFill>
                <a:schemeClr val="tx1"/>
              </a:solidFill>
            </a:endParaRPr>
          </a:p>
        </p:txBody>
      </p:sp>
      <p:sp>
        <p:nvSpPr>
          <p:cNvPr id="14" name="Скругленный прямоугольник 13"/>
          <p:cNvSpPr/>
          <p:nvPr/>
        </p:nvSpPr>
        <p:spPr>
          <a:xfrm>
            <a:off x="7076744" y="1288412"/>
            <a:ext cx="4968112"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a:solidFill>
                  <a:schemeClr val="bg1"/>
                </a:solidFill>
              </a:rPr>
              <a:t>Ситуационный анализ сетей </a:t>
            </a:r>
            <a:r>
              <a:rPr lang="ru-RU" sz="2000" b="1" dirty="0" smtClean="0">
                <a:solidFill>
                  <a:schemeClr val="bg1"/>
                </a:solidFill>
              </a:rPr>
              <a:t>водо- , тепло – снабжения и канализации</a:t>
            </a:r>
            <a:endParaRPr lang="ru-RU" sz="2000" b="1" dirty="0">
              <a:solidFill>
                <a:schemeClr val="bg1"/>
              </a:solidFill>
            </a:endParaRPr>
          </a:p>
        </p:txBody>
      </p:sp>
      <p:sp>
        <p:nvSpPr>
          <p:cNvPr id="16" name="Скругленный прямоугольник 15"/>
          <p:cNvSpPr/>
          <p:nvPr/>
        </p:nvSpPr>
        <p:spPr>
          <a:xfrm>
            <a:off x="275779" y="4825194"/>
            <a:ext cx="5525932" cy="18668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322739" y="4809425"/>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2" descr="http://www.miankoutu.com/uploadfiles/2015-9-24/2015924153035661.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092" y="2711068"/>
            <a:ext cx="501099" cy="5010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s://www.shareicon.net/download/2015/11/15/672412_computer_512x512.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092" y="2185415"/>
            <a:ext cx="437323" cy="4373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www.sunrisecleanwindows.com/wp-content/uploads/2016/02/hand-1416477166g4n8k.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920" y="4039808"/>
            <a:ext cx="406739" cy="4218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http://www.clipartbest.com/cliparts/dc7/Lbd/dc7LbdMqi.jp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3663" y="3298209"/>
            <a:ext cx="401955" cy="401955"/>
          </a:xfrm>
          <a:prstGeom prst="rect">
            <a:avLst/>
          </a:prstGeom>
          <a:noFill/>
          <a:extLst>
            <a:ext uri="{909E8E84-426E-40DD-AFC4-6F175D3DCCD1}">
              <a14:hiddenFill xmlns:a14="http://schemas.microsoft.com/office/drawing/2010/main">
                <a:solidFill>
                  <a:srgbClr val="FFFFFF"/>
                </a:solidFill>
              </a14:hiddenFill>
            </a:ext>
          </a:extLst>
        </p:spPr>
      </p:pic>
      <p:sp>
        <p:nvSpPr>
          <p:cNvPr id="31" name="Скругленный прямоугольник 30"/>
          <p:cNvSpPr/>
          <p:nvPr/>
        </p:nvSpPr>
        <p:spPr>
          <a:xfrm>
            <a:off x="7208376" y="4660198"/>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32" name="Скругленный прямоугольник 31"/>
          <p:cNvSpPr/>
          <p:nvPr/>
        </p:nvSpPr>
        <p:spPr>
          <a:xfrm>
            <a:off x="1161415" y="4656652"/>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5" name="Picture 13"/>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9959" y="502327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3"/>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2325" y="558033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3"/>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3322" y="6176045"/>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3"/>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52114" y="505287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3"/>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4478" y="5657228"/>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3"/>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5474" y="6268707"/>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Скругленный прямоугольник 40"/>
          <p:cNvSpPr/>
          <p:nvPr/>
        </p:nvSpPr>
        <p:spPr>
          <a:xfrm>
            <a:off x="1225192" y="5005707"/>
            <a:ext cx="4586612" cy="1646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ДО 25% СОКРАЩЕНИЕ ОПЕРАЦИОННЫХ РАСХОДОВ</a:t>
            </a:r>
          </a:p>
          <a:p>
            <a:endParaRPr lang="ru-RU" sz="1050" b="1" dirty="0">
              <a:solidFill>
                <a:srgbClr val="235889"/>
              </a:solidFill>
            </a:endParaRPr>
          </a:p>
          <a:p>
            <a:r>
              <a:rPr lang="ru-RU" sz="1600" b="1" dirty="0" smtClean="0">
                <a:solidFill>
                  <a:srgbClr val="235889"/>
                </a:solidFill>
              </a:rPr>
              <a:t>ДО 30% СНИЖЕНИЕ ПОТЕРЬ ВОДЫ И ПОТРЕБЛЕНИЯ ЭЛЕКТРОЭНЕРГИИ </a:t>
            </a:r>
          </a:p>
          <a:p>
            <a:endParaRPr lang="ru-RU" sz="1050" b="1" dirty="0" smtClean="0">
              <a:solidFill>
                <a:srgbClr val="235889"/>
              </a:solidFill>
            </a:endParaRPr>
          </a:p>
          <a:p>
            <a:r>
              <a:rPr lang="ru-RU" sz="1600" b="1" dirty="0" smtClean="0">
                <a:solidFill>
                  <a:srgbClr val="235889"/>
                </a:solidFill>
              </a:rPr>
              <a:t>ДО 40% СНИЖЕНИЕ АВАРИЙНОСТИ И ПЕРЕБОЕВ В  ВОДО- СНАБЖЕНИИ И ОТВЕДЕНИИ ПОТРЕБИТЕЛЕЙ </a:t>
            </a:r>
            <a:endParaRPr lang="ru-RU" sz="1600" b="1" dirty="0">
              <a:solidFill>
                <a:srgbClr val="235889"/>
              </a:solidFill>
            </a:endParaRPr>
          </a:p>
        </p:txBody>
      </p:sp>
      <p:pic>
        <p:nvPicPr>
          <p:cNvPr id="2050" name="Picture 2" descr="http://www.houngsheng.com.tw/content/images/all/02.png"/>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12185" y="7184344"/>
            <a:ext cx="510687" cy="510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freepik.com/free-icon/poor-water-supply_318-44107.jpg"/>
          <p:cNvPicPr>
            <a:picLocks noChangeAspect="1" noChangeArrowheads="1"/>
          </p:cNvPicPr>
          <p:nvPr/>
        </p:nvPicPr>
        <p:blipFill>
          <a:blip r:embed="rId11">
            <a:duotone>
              <a:schemeClr val="accent5">
                <a:shade val="45000"/>
                <a:satMod val="135000"/>
              </a:schemeClr>
              <a:prstClr val="white"/>
            </a:duotone>
            <a:extLst>
              <a:ext uri="{BEBA8EAE-BF5A-486C-A8C5-ECC9F3942E4B}">
                <a14:imgProps xmlns:a14="http://schemas.microsoft.com/office/drawing/2010/main">
                  <a14:imgLayer r:embed="rId12">
                    <a14:imgEffect>
                      <a14:sharpenSoften amount="100000"/>
                    </a14:imgEffect>
                    <a14:imgEffect>
                      <a14:brightnessContrast bright="-4000" contrast="100000"/>
                    </a14:imgEffect>
                  </a14:imgLayer>
                </a14:imgProps>
              </a:ext>
              <a:ext uri="{28A0092B-C50C-407E-A947-70E740481C1C}">
                <a14:useLocalDpi xmlns:a14="http://schemas.microsoft.com/office/drawing/2010/main" val="0"/>
              </a:ext>
            </a:extLst>
          </a:blip>
          <a:srcRect/>
          <a:stretch>
            <a:fillRect/>
          </a:stretch>
        </p:blipFill>
        <p:spPr bwMode="auto">
          <a:xfrm>
            <a:off x="204717" y="1343170"/>
            <a:ext cx="624279" cy="6242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freepik.com/free-icon/no-translate-detected_318-60936.jpg"/>
          <p:cNvPicPr>
            <a:picLocks noChangeAspect="1" noChangeArrowheads="1"/>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5912" y="1338263"/>
            <a:ext cx="633526" cy="633526"/>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1181645" y="2026431"/>
            <a:ext cx="4616880" cy="2435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водопотребления и водоотведения.</a:t>
            </a:r>
          </a:p>
          <a:p>
            <a:pPr algn="just"/>
            <a:endParaRPr lang="ru-RU" sz="1050" dirty="0" smtClean="0">
              <a:solidFill>
                <a:schemeClr val="tx1"/>
              </a:solidFill>
            </a:endParaRPr>
          </a:p>
          <a:p>
            <a:r>
              <a:rPr lang="ru-RU" dirty="0">
                <a:solidFill>
                  <a:schemeClr val="tx1"/>
                </a:solidFill>
              </a:rPr>
              <a:t>Контроль всех параметров </a:t>
            </a:r>
            <a:r>
              <a:rPr lang="ru-RU" dirty="0" smtClean="0">
                <a:solidFill>
                  <a:schemeClr val="tx1"/>
                </a:solidFill>
              </a:rPr>
              <a:t>работы системы.</a:t>
            </a:r>
          </a:p>
          <a:p>
            <a:endParaRPr lang="ru-RU" sz="1050" dirty="0">
              <a:solidFill>
                <a:schemeClr val="tx1"/>
              </a:solidFill>
            </a:endParaRPr>
          </a:p>
          <a:p>
            <a:r>
              <a:rPr lang="ru-RU" dirty="0" smtClean="0">
                <a:solidFill>
                  <a:schemeClr val="tx1"/>
                </a:solidFill>
              </a:rPr>
              <a:t>Своевременное </a:t>
            </a:r>
            <a:r>
              <a:rPr lang="ru-RU" dirty="0">
                <a:solidFill>
                  <a:schemeClr val="tx1"/>
                </a:solidFill>
              </a:rPr>
              <a:t>выявление аварийных ситуаций на всех уровнях  </a:t>
            </a:r>
            <a:r>
              <a:rPr lang="ru-RU" dirty="0" smtClean="0">
                <a:solidFill>
                  <a:schemeClr val="tx1"/>
                </a:solidFill>
              </a:rPr>
              <a:t>системы и фактов несанкционированного подключения </a:t>
            </a:r>
          </a:p>
          <a:p>
            <a:pPr algn="just"/>
            <a:endParaRPr lang="ru-RU" sz="1050" dirty="0" smtClean="0">
              <a:solidFill>
                <a:schemeClr val="tx1"/>
              </a:solidFill>
            </a:endParaRPr>
          </a:p>
          <a:p>
            <a:pPr algn="just"/>
            <a:r>
              <a:rPr lang="ru-RU" dirty="0" smtClean="0">
                <a:solidFill>
                  <a:schemeClr val="tx1"/>
                </a:solidFill>
              </a:rPr>
              <a:t>Онлайн доступ к данным и обратная связь</a:t>
            </a:r>
          </a:p>
          <a:p>
            <a:pPr algn="just"/>
            <a:endParaRPr lang="ru-RU" dirty="0" smtClean="0">
              <a:solidFill>
                <a:schemeClr val="tx1"/>
              </a:solidFill>
            </a:endParaRPr>
          </a:p>
        </p:txBody>
      </p:sp>
      <p:pic>
        <p:nvPicPr>
          <p:cNvPr id="1026" name="Picture 2" descr="https://image.freepik.com/free-icon/no-translate-detected_318-51694.jpg"/>
          <p:cNvPicPr>
            <a:picLocks noChangeAspect="1" noChangeArrowheads="1"/>
          </p:cNvPicPr>
          <p:nvPr/>
        </p:nvPicPr>
        <p:blipFill>
          <a:blip r:embed="rId1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7047" y="2908514"/>
            <a:ext cx="435119" cy="435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0-tub-ru.yandex.net/i?id=71e0d038af7517ffeca7242a16146959&amp;n=13"/>
          <p:cNvPicPr>
            <a:picLocks noChangeAspect="1" noChangeArrowheads="1"/>
          </p:cNvPicPr>
          <p:nvPr/>
        </p:nvPicPr>
        <p:blipFill>
          <a:blip r:embed="rId15">
            <a:grayscl/>
            <a:extLst>
              <a:ext uri="{BEBA8EAE-BF5A-486C-A8C5-ECC9F3942E4B}">
                <a14:imgProps xmlns:a14="http://schemas.microsoft.com/office/drawing/2010/main">
                  <a14:imgLayer r:embed="rId16">
                    <a14:imgEffect>
                      <a14:backgroundRemoval t="10000" b="90000" l="1250" r="100000">
                        <a14:foregroundMark x1="72500" y1="38125" x2="72500" y2="38125"/>
                        <a14:foregroundMark x1="53750" y1="34375" x2="53750" y2="34375"/>
                        <a14:foregroundMark x1="28438" y1="37188" x2="28438" y2="37188"/>
                        <a14:foregroundMark x1="34688" y1="28750" x2="34688" y2="28750"/>
                        <a14:foregroundMark x1="39375" y1="49063" x2="39375" y2="49063"/>
                        <a14:foregroundMark x1="38750" y1="45313" x2="38750" y2="45313"/>
                        <a14:foregroundMark x1="25000" y1="45938" x2="25000" y2="45938"/>
                        <a14:foregroundMark x1="38438" y1="68750" x2="38438" y2="68750"/>
                      </a14:backgroundRemoval>
                    </a14:imgEffect>
                  </a14:imgLayer>
                </a14:imgProps>
              </a:ext>
              <a:ext uri="{28A0092B-C50C-407E-A947-70E740481C1C}">
                <a14:useLocalDpi xmlns:a14="http://schemas.microsoft.com/office/drawing/2010/main" val="0"/>
              </a:ext>
            </a:extLst>
          </a:blip>
          <a:srcRect/>
          <a:stretch>
            <a:fillRect/>
          </a:stretch>
        </p:blipFill>
        <p:spPr bwMode="auto">
          <a:xfrm>
            <a:off x="6577024" y="2019853"/>
            <a:ext cx="710114" cy="710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freepik.com/free-icon/no-translate-detected_318-46808.jpg"/>
          <p:cNvPicPr>
            <a:picLocks noChangeAspect="1" noChangeArrowheads="1"/>
          </p:cNvPicPr>
          <p:nvPr/>
        </p:nvPicPr>
        <p:blipFill>
          <a:blip r:embed="rId1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0695" y="3499186"/>
            <a:ext cx="438096" cy="438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ypicsforfun.com/wp-content/uploads/vizualizaciya-dannyh-i-primery-analiza-konkretnyh-proektov-1024x662.png"/>
          <p:cNvPicPr>
            <a:picLocks noChangeAspect="1" noChangeArrowheads="1"/>
          </p:cNvPicPr>
          <p:nvPr/>
        </p:nvPicPr>
        <p:blipFill>
          <a:blip r:embed="rId18">
            <a:grayscl/>
            <a:extLst>
              <a:ext uri="{28A0092B-C50C-407E-A947-70E740481C1C}">
                <a14:useLocalDpi xmlns:a14="http://schemas.microsoft.com/office/drawing/2010/main" val="0"/>
              </a:ext>
            </a:extLst>
          </a:blip>
          <a:srcRect/>
          <a:stretch>
            <a:fillRect/>
          </a:stretch>
        </p:blipFill>
        <p:spPr bwMode="auto">
          <a:xfrm>
            <a:off x="6472903" y="3937282"/>
            <a:ext cx="814235" cy="52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23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830997"/>
          </a:xfrm>
          <a:prstGeom prst="rect">
            <a:avLst/>
          </a:prstGeom>
        </p:spPr>
        <p:txBody>
          <a:bodyPr wrap="square">
            <a:spAutoFit/>
          </a:bodyPr>
          <a:lstStyle/>
          <a:p>
            <a:r>
              <a:rPr lang="ru-RU" sz="2400" dirty="0" smtClean="0">
                <a:solidFill>
                  <a:schemeClr val="bg1"/>
                </a:solidFill>
                <a:latin typeface="Proxima Nova"/>
              </a:rPr>
              <a:t>Интеллектуальные сервисы управления инфраструктурными объектами «Умного города»</a:t>
            </a:r>
            <a:endParaRPr lang="ru-RU" sz="2400" dirty="0"/>
          </a:p>
        </p:txBody>
      </p:sp>
      <p:sp>
        <p:nvSpPr>
          <p:cNvPr id="7" name="Скругленный прямоугольник 6"/>
          <p:cNvSpPr/>
          <p:nvPr/>
        </p:nvSpPr>
        <p:spPr>
          <a:xfrm>
            <a:off x="994260" y="1355201"/>
            <a:ext cx="4807451" cy="698109"/>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93584" y="2024615"/>
            <a:ext cx="4558799" cy="2522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Организация зеленой волны на </a:t>
            </a:r>
            <a:r>
              <a:rPr lang="ru-RU" dirty="0" smtClean="0">
                <a:solidFill>
                  <a:schemeClr val="tx1"/>
                </a:solidFill>
              </a:rPr>
              <a:t>магистралях города</a:t>
            </a:r>
            <a:endParaRPr lang="ru-RU" dirty="0" smtClean="0">
              <a:solidFill>
                <a:schemeClr val="tx1"/>
              </a:solidFill>
            </a:endParaRPr>
          </a:p>
          <a:p>
            <a:pPr algn="just"/>
            <a:endParaRPr lang="ru-RU" sz="1050" dirty="0" smtClean="0">
              <a:solidFill>
                <a:schemeClr val="tx1"/>
              </a:solidFill>
            </a:endParaRPr>
          </a:p>
          <a:p>
            <a:pPr algn="just"/>
            <a:r>
              <a:rPr lang="ru-RU" dirty="0" smtClean="0">
                <a:solidFill>
                  <a:schemeClr val="tx1"/>
                </a:solidFill>
              </a:rPr>
              <a:t>Разгрузка центра города от транспортных потоков</a:t>
            </a:r>
          </a:p>
          <a:p>
            <a:pPr algn="just"/>
            <a:endParaRPr lang="ru-RU" sz="1050" dirty="0" smtClean="0">
              <a:solidFill>
                <a:schemeClr val="tx1"/>
              </a:solidFill>
            </a:endParaRPr>
          </a:p>
          <a:p>
            <a:pPr algn="just"/>
            <a:r>
              <a:rPr lang="ru-RU" dirty="0" smtClean="0">
                <a:solidFill>
                  <a:schemeClr val="tx1"/>
                </a:solidFill>
              </a:rPr>
              <a:t>Пропуск спец транспорта</a:t>
            </a:r>
          </a:p>
          <a:p>
            <a:pPr algn="just"/>
            <a:endParaRPr lang="ru-RU" sz="1050" dirty="0" smtClean="0">
              <a:solidFill>
                <a:schemeClr val="tx1"/>
              </a:solidFill>
            </a:endParaRPr>
          </a:p>
          <a:p>
            <a:pPr algn="just"/>
            <a:r>
              <a:rPr lang="ru-RU" dirty="0" smtClean="0">
                <a:solidFill>
                  <a:schemeClr val="tx1"/>
                </a:solidFill>
              </a:rPr>
              <a:t>Организация движения общественного транспорта</a:t>
            </a:r>
          </a:p>
          <a:p>
            <a:pPr marL="285750" indent="-285750" algn="just">
              <a:buFontTx/>
              <a:buChar char="-"/>
            </a:pPr>
            <a:endParaRPr lang="ru-RU" dirty="0">
              <a:solidFill>
                <a:schemeClr val="tx1"/>
              </a:solidFill>
            </a:endParaRPr>
          </a:p>
          <a:p>
            <a:pPr algn="just"/>
            <a:endParaRPr lang="ru-RU" dirty="0" smtClean="0">
              <a:solidFill>
                <a:schemeClr val="tx1"/>
              </a:solidFill>
            </a:endParaRPr>
          </a:p>
          <a:p>
            <a:pPr algn="just"/>
            <a:endParaRPr lang="ru-RU" dirty="0" smtClean="0">
              <a:solidFill>
                <a:schemeClr val="tx1"/>
              </a:solidFill>
            </a:endParaRPr>
          </a:p>
        </p:txBody>
      </p:sp>
      <p:sp>
        <p:nvSpPr>
          <p:cNvPr id="9" name="Скругленный прямоугольник 8"/>
          <p:cNvSpPr/>
          <p:nvPr/>
        </p:nvSpPr>
        <p:spPr>
          <a:xfrm>
            <a:off x="952695" y="1320040"/>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Система управления транспортными потоками</a:t>
            </a:r>
            <a:endParaRPr lang="ru-RU" sz="2000" b="1" dirty="0">
              <a:solidFill>
                <a:schemeClr val="bg1"/>
              </a:solidFill>
            </a:endParaRPr>
          </a:p>
        </p:txBody>
      </p:sp>
      <p:sp>
        <p:nvSpPr>
          <p:cNvPr id="14" name="Скругленный прямоугольник 13"/>
          <p:cNvSpPr/>
          <p:nvPr/>
        </p:nvSpPr>
        <p:spPr>
          <a:xfrm>
            <a:off x="275779" y="4777896"/>
            <a:ext cx="5525932" cy="1875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2567" y="499912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55929" y="609865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Скругленный прямоугольник 20"/>
          <p:cNvSpPr/>
          <p:nvPr/>
        </p:nvSpPr>
        <p:spPr>
          <a:xfrm>
            <a:off x="1145552" y="4638642"/>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2"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1765" y="5635103"/>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Прямоугольник 32"/>
          <p:cNvSpPr/>
          <p:nvPr/>
        </p:nvSpPr>
        <p:spPr>
          <a:xfrm>
            <a:off x="7231117" y="2202684"/>
            <a:ext cx="4558799" cy="2087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Мониторинг и управление работами различных подразделений, выявление рассогласований по времени и месту.</a:t>
            </a:r>
            <a:endParaRPr lang="ru-RU" dirty="0">
              <a:solidFill>
                <a:schemeClr val="tx1"/>
              </a:solidFill>
            </a:endParaRPr>
          </a:p>
          <a:p>
            <a:pPr algn="just"/>
            <a:endParaRPr lang="ru-RU" sz="1050" dirty="0" smtClean="0">
              <a:solidFill>
                <a:schemeClr val="tx1"/>
              </a:solidFill>
            </a:endParaRPr>
          </a:p>
          <a:p>
            <a:pPr algn="just"/>
            <a:r>
              <a:rPr lang="ru-RU" dirty="0" smtClean="0">
                <a:solidFill>
                  <a:schemeClr val="tx1"/>
                </a:solidFill>
              </a:rPr>
              <a:t>Автоматизация и синхронизация бизнес процессов</a:t>
            </a:r>
          </a:p>
          <a:p>
            <a:pPr algn="just"/>
            <a:endParaRPr lang="ru-RU" sz="1050" dirty="0" smtClean="0">
              <a:solidFill>
                <a:schemeClr val="tx1"/>
              </a:solidFill>
            </a:endParaRPr>
          </a:p>
          <a:p>
            <a:pPr algn="just"/>
            <a:r>
              <a:rPr lang="ru-RU" dirty="0" smtClean="0">
                <a:solidFill>
                  <a:schemeClr val="tx1"/>
                </a:solidFill>
              </a:rPr>
              <a:t>Поддержка принятия решений</a:t>
            </a:r>
            <a:endParaRPr lang="ru-RU" dirty="0">
              <a:solidFill>
                <a:schemeClr val="tx1"/>
              </a:solidFill>
            </a:endParaRPr>
          </a:p>
        </p:txBody>
      </p:sp>
      <p:sp>
        <p:nvSpPr>
          <p:cNvPr id="24" name="Скругленный прямоугольник 23"/>
          <p:cNvSpPr/>
          <p:nvPr/>
        </p:nvSpPr>
        <p:spPr>
          <a:xfrm>
            <a:off x="7081337" y="1321456"/>
            <a:ext cx="4807451" cy="704975"/>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25" name="Скругленный прямоугольник 24"/>
          <p:cNvSpPr/>
          <p:nvPr/>
        </p:nvSpPr>
        <p:spPr>
          <a:xfrm>
            <a:off x="7231117" y="4708474"/>
            <a:ext cx="4670031" cy="2094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a:solidFill>
                  <a:srgbClr val="235889"/>
                </a:solidFill>
              </a:rPr>
              <a:t>ДО  55%     ЭКОНОМИИ  БЮДЖЕТА НА ЭКПЛУАТАЦИОННЫХ РАБОТАХ</a:t>
            </a:r>
          </a:p>
          <a:p>
            <a:endParaRPr lang="ru-RU" sz="1050" b="1" dirty="0">
              <a:solidFill>
                <a:srgbClr val="235889"/>
              </a:solidFill>
            </a:endParaRPr>
          </a:p>
          <a:p>
            <a:r>
              <a:rPr lang="ru-RU" sz="1600" b="1" dirty="0">
                <a:solidFill>
                  <a:srgbClr val="235889"/>
                </a:solidFill>
              </a:rPr>
              <a:t>ОПЕРАТИВНОЕ РЕАГИРОВАНИЕ НА РАЗЛИЧНЫЕ ИНЦИДЕНТЫ </a:t>
            </a:r>
          </a:p>
          <a:p>
            <a:endParaRPr lang="ru-RU" sz="1050" b="1" dirty="0">
              <a:solidFill>
                <a:srgbClr val="235889"/>
              </a:solidFill>
            </a:endParaRPr>
          </a:p>
          <a:p>
            <a:r>
              <a:rPr lang="ru-RU" sz="1600" b="1" dirty="0">
                <a:solidFill>
                  <a:srgbClr val="235889"/>
                </a:solidFill>
              </a:rPr>
              <a:t>СОКРАЩЕНИЕ ВРЕМЕНИ ПРОВЕДЕНИЯ РАБОТ, ПОВЫШЕНИЕ КАЧЕСТВА РАБОТ</a:t>
            </a:r>
          </a:p>
        </p:txBody>
      </p:sp>
      <p:sp>
        <p:nvSpPr>
          <p:cNvPr id="28" name="Скругленный прямоугольник 27"/>
          <p:cNvSpPr/>
          <p:nvPr/>
        </p:nvSpPr>
        <p:spPr>
          <a:xfrm>
            <a:off x="7076744" y="1288412"/>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Система синхронизации проведения работ</a:t>
            </a:r>
            <a:endParaRPr lang="ru-RU" sz="2000" b="1" dirty="0">
              <a:solidFill>
                <a:schemeClr val="bg1"/>
              </a:solidFill>
            </a:endParaRPr>
          </a:p>
        </p:txBody>
      </p:sp>
      <p:sp>
        <p:nvSpPr>
          <p:cNvPr id="30" name="Скругленный прямоугольник 29"/>
          <p:cNvSpPr/>
          <p:nvPr/>
        </p:nvSpPr>
        <p:spPr>
          <a:xfrm>
            <a:off x="6322739" y="4762127"/>
            <a:ext cx="5525932" cy="18909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кругленный прямоугольник 36"/>
          <p:cNvSpPr/>
          <p:nvPr/>
        </p:nvSpPr>
        <p:spPr>
          <a:xfrm>
            <a:off x="7208376" y="4612900"/>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38"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52114" y="500557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4478" y="559416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5474" y="6221409"/>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6" descr="https://www.shareicon.net/download/2015/11/15/672412_computer_512x512.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8032" y="2332408"/>
            <a:ext cx="437323" cy="43732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6451641" y="3891361"/>
            <a:ext cx="873827" cy="655370"/>
          </a:xfrm>
          <a:prstGeom prst="rect">
            <a:avLst/>
          </a:prstGeom>
        </p:spPr>
      </p:pic>
      <p:pic>
        <p:nvPicPr>
          <p:cNvPr id="42" name="Рисунок 41"/>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84522" y="3177062"/>
            <a:ext cx="505682" cy="505682"/>
          </a:xfrm>
          <a:prstGeom prst="rect">
            <a:avLst/>
          </a:prstGeom>
        </p:spPr>
      </p:pic>
      <p:pic>
        <p:nvPicPr>
          <p:cNvPr id="43" name="Рисунок 42"/>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0" r="100000">
                        <a14:foregroundMark x1="53125" y1="53125" x2="53125" y2="53125"/>
                      </a14:backgroundRemoval>
                    </a14:imgEffect>
                  </a14:imgLayer>
                </a14:imgProps>
              </a:ext>
              <a:ext uri="{28A0092B-C50C-407E-A947-70E740481C1C}">
                <a14:useLocalDpi xmlns:a14="http://schemas.microsoft.com/office/drawing/2010/main" val="0"/>
              </a:ext>
            </a:extLst>
          </a:blip>
          <a:stretch>
            <a:fillRect/>
          </a:stretch>
        </p:blipFill>
        <p:spPr>
          <a:xfrm>
            <a:off x="6659731" y="3267752"/>
            <a:ext cx="355264" cy="355264"/>
          </a:xfrm>
          <a:prstGeom prst="rect">
            <a:avLst/>
          </a:prstGeom>
        </p:spPr>
      </p:pic>
      <p:pic>
        <p:nvPicPr>
          <p:cNvPr id="45" name="Рисунок 44"/>
          <p:cNvPicPr>
            <a:picLocks noChangeAspect="1"/>
          </p:cNvPicPr>
          <p:nvPr/>
        </p:nvPicPr>
        <p:blipFill>
          <a:blip r:embed="rId11">
            <a:duotone>
              <a:schemeClr val="accent5">
                <a:shade val="45000"/>
                <a:satMod val="135000"/>
              </a:schemeClr>
              <a:prstClr val="white"/>
            </a:duoton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6400797" y="1402948"/>
            <a:ext cx="609992" cy="609992"/>
          </a:xfrm>
          <a:prstGeom prst="rect">
            <a:avLst/>
          </a:prstGeom>
        </p:spPr>
      </p:pic>
      <p:pic>
        <p:nvPicPr>
          <p:cNvPr id="34" name="Picture 1"/>
          <p:cNvPicPr>
            <a:picLocks noChangeAspect="1" noChangeArrowheads="1"/>
          </p:cNvPicPr>
          <p:nvPr/>
        </p:nvPicPr>
        <p:blipFill>
          <a:blip r:embed="rId13">
            <a:duotone>
              <a:schemeClr val="accent5">
                <a:shade val="45000"/>
                <a:satMod val="135000"/>
              </a:schemeClr>
              <a:prstClr val="white"/>
            </a:duotone>
            <a:extLst>
              <a:ext uri="{BEBA8EAE-BF5A-486C-A8C5-ECC9F3942E4B}">
                <a14:imgProps xmlns:a14="http://schemas.microsoft.com/office/drawing/2010/main">
                  <a14:imgLayer r:embed="rId14">
                    <a14:imgEffect>
                      <a14:backgroundRemoval t="0" b="98413" l="0" r="100000">
                        <a14:foregroundMark x1="34434" y1="75397" x2="34434" y2="75397"/>
                      </a14:backgroundRemoval>
                    </a14:imgEffect>
                    <a14:imgEffect>
                      <a14:artisticPhotocopy trans="0" detail="0"/>
                    </a14:imgEffect>
                    <a14:imgEffect>
                      <a14:sharpenSoften amount="87000"/>
                    </a14:imgEffect>
                    <a14:imgEffect>
                      <a14:brightnessContrast bright="-70000" contrast="73000"/>
                    </a14:imgEffect>
                  </a14:imgLayer>
                </a14:imgProps>
              </a:ext>
              <a:ext uri="{28A0092B-C50C-407E-A947-70E740481C1C}">
                <a14:useLocalDpi xmlns:a14="http://schemas.microsoft.com/office/drawing/2010/main" val="0"/>
              </a:ext>
            </a:extLst>
          </a:blip>
          <a:srcRect/>
          <a:stretch>
            <a:fillRect/>
          </a:stretch>
        </p:blipFill>
        <p:spPr bwMode="auto">
          <a:xfrm>
            <a:off x="18748" y="1288412"/>
            <a:ext cx="928650" cy="70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Скругленный прямоугольник 30"/>
          <p:cNvSpPr/>
          <p:nvPr/>
        </p:nvSpPr>
        <p:spPr>
          <a:xfrm>
            <a:off x="1243012" y="4948476"/>
            <a:ext cx="4670031" cy="1608133"/>
          </a:xfrm>
          <a:prstGeom prst="roundRect">
            <a:avLst>
              <a:gd name="adj" fmla="val 6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РЕАЛИЗАЦИЯ ВОЗМОЖНОСТИ ОПЕРАТИВНОГО РЕАГИРОВАНИЯ </a:t>
            </a:r>
            <a:r>
              <a:rPr lang="ru-RU" sz="1600" b="1" dirty="0">
                <a:solidFill>
                  <a:srgbClr val="235889"/>
                </a:solidFill>
              </a:rPr>
              <a:t>НА РАЗЛИЧНЫЕ ИНЦИДЕНТЫ </a:t>
            </a:r>
            <a:endParaRPr lang="ru-RU" sz="1600" b="1" dirty="0" smtClean="0">
              <a:solidFill>
                <a:srgbClr val="235889"/>
              </a:solidFill>
            </a:endParaRPr>
          </a:p>
          <a:p>
            <a:endParaRPr lang="ru-RU" sz="1050" b="1" dirty="0">
              <a:solidFill>
                <a:srgbClr val="235889"/>
              </a:solidFill>
            </a:endParaRPr>
          </a:p>
          <a:p>
            <a:r>
              <a:rPr lang="ru-RU" sz="1600" b="1" dirty="0" smtClean="0">
                <a:solidFill>
                  <a:srgbClr val="235889"/>
                </a:solidFill>
              </a:rPr>
              <a:t>ПОВЫШЕНИЕ </a:t>
            </a:r>
            <a:r>
              <a:rPr lang="ru-RU" sz="1600" b="1" dirty="0">
                <a:solidFill>
                  <a:srgbClr val="235889"/>
                </a:solidFill>
              </a:rPr>
              <a:t>УРОВНЯ БЕЗОПАСНОСТИ</a:t>
            </a:r>
          </a:p>
          <a:p>
            <a:endParaRPr lang="ru-RU" sz="800" b="1" dirty="0">
              <a:solidFill>
                <a:srgbClr val="235889"/>
              </a:solidFill>
            </a:endParaRPr>
          </a:p>
          <a:p>
            <a:r>
              <a:rPr lang="ru-RU" sz="1600" b="1" dirty="0">
                <a:solidFill>
                  <a:srgbClr val="235889"/>
                </a:solidFill>
              </a:rPr>
              <a:t>УВЕЛИЧЕНИЕ ПРОПУСКНОЙ СПОСОБНОСТИ ТРАНСПОРТНОЙ ИНФРАСТРУКТУРЫ</a:t>
            </a:r>
          </a:p>
        </p:txBody>
      </p:sp>
      <p:pic>
        <p:nvPicPr>
          <p:cNvPr id="35" name="Picture 6" descr="https://lh4.ggpht.com/c-3dGgbWbkNnP9A_R8gxZFpU56lS992Ldnst6uThzjftP4HK8n2BBzx4mRb4P8LCbz4=h400"/>
          <p:cNvPicPr>
            <a:picLocks noChangeAspect="1" noChangeArrowheads="1"/>
          </p:cNvPicPr>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083" y="2052789"/>
            <a:ext cx="602663" cy="6026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au.org/wp-content/uploads/2017/03/icon_12638-768x768.png"/>
          <p:cNvPicPr>
            <a:picLocks noChangeAspect="1" noChangeArrowheads="1"/>
          </p:cNvPicPr>
          <p:nvPr/>
        </p:nvPicPr>
        <p:blipFill>
          <a:blip r:embed="rId1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507" y="2769730"/>
            <a:ext cx="478045" cy="4780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orod-plus.tv/uploads/a-bus_318-2038.jpg"/>
          <p:cNvPicPr>
            <a:picLocks noChangeAspect="1" noChangeArrowheads="1"/>
          </p:cNvPicPr>
          <p:nvPr/>
        </p:nvPicPr>
        <p:blipFill>
          <a:blip r:embed="rId1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929" y="3891361"/>
            <a:ext cx="530710" cy="5583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nterior-stickers.ru/7461-large_default/policeyskaja-mashina.jpg"/>
          <p:cNvPicPr>
            <a:picLocks noChangeAspect="1" noChangeArrowheads="1"/>
          </p:cNvPicPr>
          <p:nvPr/>
        </p:nvPicPr>
        <p:blipFill>
          <a:blip r:embed="rId1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1733" y="3379497"/>
            <a:ext cx="487038" cy="48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0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830997"/>
          </a:xfrm>
          <a:prstGeom prst="rect">
            <a:avLst/>
          </a:prstGeom>
        </p:spPr>
        <p:txBody>
          <a:bodyPr wrap="square">
            <a:spAutoFit/>
          </a:bodyPr>
          <a:lstStyle/>
          <a:p>
            <a:r>
              <a:rPr lang="ru-RU" sz="2400" dirty="0">
                <a:solidFill>
                  <a:schemeClr val="bg1"/>
                </a:solidFill>
                <a:latin typeface="Proxima Nova"/>
              </a:rPr>
              <a:t>Инициативы ПАО «Ростелеком» </a:t>
            </a:r>
            <a:r>
              <a:rPr lang="ru-RU" sz="2400" dirty="0" smtClean="0">
                <a:solidFill>
                  <a:schemeClr val="bg1"/>
                </a:solidFill>
                <a:latin typeface="Proxima Nova"/>
              </a:rPr>
              <a:t>при </a:t>
            </a:r>
            <a:r>
              <a:rPr lang="ru-RU" sz="2400" dirty="0">
                <a:solidFill>
                  <a:schemeClr val="bg1"/>
                </a:solidFill>
                <a:latin typeface="Proxima Nova"/>
              </a:rPr>
              <a:t>формировании </a:t>
            </a:r>
            <a:r>
              <a:rPr lang="ru-RU" sz="2400" dirty="0" smtClean="0">
                <a:solidFill>
                  <a:schemeClr val="bg1"/>
                </a:solidFill>
                <a:latin typeface="Proxima Nova"/>
              </a:rPr>
              <a:t>«</a:t>
            </a:r>
            <a:r>
              <a:rPr lang="ru-RU" sz="2400" dirty="0">
                <a:solidFill>
                  <a:schemeClr val="bg1"/>
                </a:solidFill>
                <a:latin typeface="Proxima Nova"/>
              </a:rPr>
              <a:t>Умных городов</a:t>
            </a:r>
            <a:r>
              <a:rPr lang="ru-RU" sz="2400" dirty="0" smtClean="0">
                <a:solidFill>
                  <a:schemeClr val="bg1"/>
                </a:solidFill>
                <a:latin typeface="Proxima Nova"/>
              </a:rPr>
              <a:t>».</a:t>
            </a:r>
          </a:p>
          <a:p>
            <a:r>
              <a:rPr lang="ru-RU" sz="2400" dirty="0" smtClean="0">
                <a:solidFill>
                  <a:schemeClr val="bg1"/>
                </a:solidFill>
              </a:rPr>
              <a:t>Элементы «умного города»</a:t>
            </a:r>
            <a:endParaRPr lang="ru-RU" sz="2400" dirty="0"/>
          </a:p>
        </p:txBody>
      </p:sp>
      <p:sp>
        <p:nvSpPr>
          <p:cNvPr id="6" name="Скругленный прямоугольник 5"/>
          <p:cNvSpPr/>
          <p:nvPr/>
        </p:nvSpPr>
        <p:spPr>
          <a:xfrm>
            <a:off x="1064964" y="1304063"/>
            <a:ext cx="4807451" cy="698110"/>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1064960" y="1306512"/>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Контроль состояния канализационных люков и ливневых стоков.</a:t>
            </a:r>
            <a:endParaRPr lang="ru-RU" sz="2000" b="1" dirty="0">
              <a:solidFill>
                <a:schemeClr val="bg1"/>
              </a:solidFill>
            </a:endParaRPr>
          </a:p>
        </p:txBody>
      </p:sp>
      <p:sp>
        <p:nvSpPr>
          <p:cNvPr id="14" name="Скругленный прямоугольник 13"/>
          <p:cNvSpPr/>
          <p:nvPr/>
        </p:nvSpPr>
        <p:spPr>
          <a:xfrm>
            <a:off x="346482" y="4816846"/>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5621" y="5107327"/>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70265" y="6070358"/>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Скругленный прямоугольник 23"/>
          <p:cNvSpPr/>
          <p:nvPr/>
        </p:nvSpPr>
        <p:spPr>
          <a:xfrm>
            <a:off x="1232119" y="4667619"/>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29" name="Прямоугольник 28"/>
          <p:cNvSpPr/>
          <p:nvPr/>
        </p:nvSpPr>
        <p:spPr>
          <a:xfrm>
            <a:off x="1232119" y="4965419"/>
            <a:ext cx="4597264"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ПОЛУЧЕНИЕ ЭКОНОМИЧЕСКОГО ЭФФЕКТА В РЕЗУЛЬТАТЕ ПРЕДОТВРАЩЕНИЯ ЗАТОПЛЕНИЙ ТЕРРИТОРИЙ</a:t>
            </a:r>
          </a:p>
          <a:p>
            <a:endParaRPr lang="ru-RU" sz="1600" b="1" dirty="0">
              <a:solidFill>
                <a:srgbClr val="235889"/>
              </a:solidFill>
            </a:endParaRPr>
          </a:p>
          <a:p>
            <a:r>
              <a:rPr lang="ru-RU" sz="1600" b="1" dirty="0" smtClean="0">
                <a:solidFill>
                  <a:srgbClr val="235889"/>
                </a:solidFill>
              </a:rPr>
              <a:t>ПОВЫШЕНИЕ УРОВНЯ КОМФОРТА И БЕЗОПАСНОСТИ</a:t>
            </a:r>
            <a:endParaRPr lang="ru-RU" sz="1600" b="1" dirty="0">
              <a:solidFill>
                <a:srgbClr val="235889"/>
              </a:solidFill>
            </a:endParaRPr>
          </a:p>
        </p:txBody>
      </p:sp>
      <p:sp>
        <p:nvSpPr>
          <p:cNvPr id="4" name="AutoShape 2" descr="http://&amp;ucy;&amp;mcy;&amp;tscy;&amp;gcy;&amp;ocy;&amp;chcy;&amp;scy;&amp;acy;&amp;dcy;&amp;ycy;&amp;gcy;&amp;iecy;&amp;yacy;.&amp;rcy;&amp;fcy;/images/fir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amp;ucy;&amp;mcy;&amp;tscy;&amp;gcy;&amp;ocy;&amp;chcy;&amp;scy;&amp;acy;&amp;dcy;&amp;ycy;&amp;gcy;&amp;iecy;&amp;yacy;.&amp;rcy;&amp;fcy;/images/fir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amp;ucy;&amp;mcy;&amp;tscy;&amp;gcy;&amp;ocy;&amp;chcy;&amp;scy;&amp;acy;&amp;dcy;&amp;ycy;&amp;gcy;&amp;iecy;&amp;yacy;.&amp;rcy;&amp;fcy;/images/fire.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amp;ucy;&amp;mcy;&amp;tscy;&amp;gcy;&amp;ocy;&amp;chcy;&amp;scy;&amp;acy;&amp;dcy;&amp;ycy;&amp;gcy;&amp;iecy;&amp;yacy;.&amp;rcy;&amp;fcy;/images/fire.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0" descr="http://&amp;dcy;&amp;iecy;&amp;tcy;&amp;iecy;&amp;jcy;&amp;lcy;&amp;icy;&amp;ncy;&amp;gcy;&amp;tscy;&amp;iecy;&amp;ncy;&amp;tcy;&amp;rcy;.&amp;ucy;&amp;kcy;&amp;rcy;/img/features/5.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2" name="Picture 2" descr="http://icons.iconarchive.com/icons/icons8/ios7/512/Industry-Sewer-Cover-icon.png"/>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65955" y="1328601"/>
            <a:ext cx="649034" cy="649034"/>
          </a:xfrm>
          <a:prstGeom prst="rect">
            <a:avLst/>
          </a:prstGeom>
          <a:noFill/>
          <a:extLst>
            <a:ext uri="{909E8E84-426E-40DD-AFC4-6F175D3DCCD1}">
              <a14:hiddenFill xmlns:a14="http://schemas.microsoft.com/office/drawing/2010/main">
                <a:solidFill>
                  <a:srgbClr val="FFFFFF"/>
                </a:solidFill>
              </a14:hiddenFill>
            </a:ext>
          </a:extLst>
        </p:spPr>
      </p:pic>
      <p:sp>
        <p:nvSpPr>
          <p:cNvPr id="30" name="Скругленный прямоугольник 29"/>
          <p:cNvSpPr/>
          <p:nvPr/>
        </p:nvSpPr>
        <p:spPr>
          <a:xfrm>
            <a:off x="7041221" y="1336616"/>
            <a:ext cx="4807451" cy="698110"/>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7272464" y="2122258"/>
            <a:ext cx="4554539" cy="2267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b="1" dirty="0" smtClean="0">
                <a:solidFill>
                  <a:schemeClr val="tx1"/>
                </a:solidFill>
              </a:rPr>
              <a:t>Мониторинг и  контроль </a:t>
            </a:r>
            <a:r>
              <a:rPr lang="ru-RU" dirty="0" smtClean="0">
                <a:solidFill>
                  <a:schemeClr val="tx1"/>
                </a:solidFill>
              </a:rPr>
              <a:t>за проведением работ по вывозу и утилизации ТБО</a:t>
            </a:r>
          </a:p>
          <a:p>
            <a:pPr algn="just"/>
            <a:endParaRPr lang="ru-RU" sz="800" dirty="0">
              <a:solidFill>
                <a:schemeClr val="tx1"/>
              </a:solidFill>
            </a:endParaRPr>
          </a:p>
          <a:p>
            <a:pPr algn="just"/>
            <a:r>
              <a:rPr lang="ru-RU" b="1" dirty="0" smtClean="0">
                <a:solidFill>
                  <a:schemeClr val="tx1"/>
                </a:solidFill>
              </a:rPr>
              <a:t>Мониторинг </a:t>
            </a:r>
            <a:r>
              <a:rPr lang="ru-RU" dirty="0" smtClean="0">
                <a:solidFill>
                  <a:schemeClr val="tx1"/>
                </a:solidFill>
              </a:rPr>
              <a:t>инфраструктуры раздельного сбора и вторичной переработки мусора</a:t>
            </a:r>
          </a:p>
          <a:p>
            <a:pPr algn="just"/>
            <a:endParaRPr lang="ru-RU" sz="800" dirty="0" smtClean="0">
              <a:solidFill>
                <a:schemeClr val="tx1"/>
              </a:solidFill>
            </a:endParaRPr>
          </a:p>
          <a:p>
            <a:pPr algn="just"/>
            <a:r>
              <a:rPr lang="ru-RU" b="1" dirty="0" smtClean="0">
                <a:solidFill>
                  <a:schemeClr val="tx1"/>
                </a:solidFill>
              </a:rPr>
              <a:t>Сервис предиктивной аналитики </a:t>
            </a:r>
            <a:r>
              <a:rPr lang="ru-RU" dirty="0" smtClean="0">
                <a:solidFill>
                  <a:schemeClr val="tx1"/>
                </a:solidFill>
              </a:rPr>
              <a:t>по возникновению потребностей в  дополнительных  мощностях</a:t>
            </a:r>
            <a:endParaRPr lang="ru-RU" b="1" dirty="0" smtClean="0">
              <a:solidFill>
                <a:schemeClr val="tx1"/>
              </a:solidFill>
            </a:endParaRPr>
          </a:p>
        </p:txBody>
      </p:sp>
      <p:sp>
        <p:nvSpPr>
          <p:cNvPr id="32" name="Скругленный прямоугольник 31"/>
          <p:cNvSpPr/>
          <p:nvPr/>
        </p:nvSpPr>
        <p:spPr>
          <a:xfrm>
            <a:off x="7041217" y="1339064"/>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Система мониторинга вывоза и утилизации ТБО</a:t>
            </a:r>
            <a:endParaRPr lang="ru-RU" sz="2000" b="1" dirty="0">
              <a:solidFill>
                <a:schemeClr val="bg1"/>
              </a:solidFill>
            </a:endParaRPr>
          </a:p>
        </p:txBody>
      </p:sp>
      <p:sp>
        <p:nvSpPr>
          <p:cNvPr id="33" name="Скругленный прямоугольник 32"/>
          <p:cNvSpPr/>
          <p:nvPr/>
        </p:nvSpPr>
        <p:spPr>
          <a:xfrm>
            <a:off x="6322739" y="4832510"/>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69673" y="511581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Скругленный прямоугольник 34"/>
          <p:cNvSpPr/>
          <p:nvPr/>
        </p:nvSpPr>
        <p:spPr>
          <a:xfrm>
            <a:off x="7208376" y="4683283"/>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36" name="Скругленный прямоугольник 35"/>
          <p:cNvSpPr/>
          <p:nvPr/>
        </p:nvSpPr>
        <p:spPr>
          <a:xfrm>
            <a:off x="7360855" y="4944944"/>
            <a:ext cx="4480052" cy="1396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ПОВЫШЕНИЕ УРОВНЯ  ЭКОЛОГИЧЕСКОЙ БЕЗОПАСНОСТИ</a:t>
            </a:r>
          </a:p>
          <a:p>
            <a:endParaRPr lang="ru-RU" sz="1200" b="1" dirty="0" smtClean="0">
              <a:solidFill>
                <a:srgbClr val="235889"/>
              </a:solidFill>
            </a:endParaRPr>
          </a:p>
          <a:p>
            <a:r>
              <a:rPr lang="ru-RU" sz="1600" b="1" dirty="0">
                <a:solidFill>
                  <a:srgbClr val="235889"/>
                </a:solidFill>
              </a:rPr>
              <a:t>СОЗДАНИЕ </a:t>
            </a:r>
            <a:r>
              <a:rPr lang="ru-RU" sz="1600" b="1" dirty="0" smtClean="0">
                <a:solidFill>
                  <a:srgbClr val="235889"/>
                </a:solidFill>
              </a:rPr>
              <a:t>БЛАГОПРИЯТНЫХ </a:t>
            </a:r>
            <a:r>
              <a:rPr lang="ru-RU" sz="1600" b="1" dirty="0">
                <a:solidFill>
                  <a:srgbClr val="235889"/>
                </a:solidFill>
              </a:rPr>
              <a:t>УСЛОВИЙ  ПРОЖИВАНИЯ</a:t>
            </a:r>
            <a:endParaRPr lang="ru-RU" sz="1600" b="1" dirty="0" smtClean="0">
              <a:solidFill>
                <a:srgbClr val="235889"/>
              </a:solidFill>
            </a:endParaRPr>
          </a:p>
        </p:txBody>
      </p:sp>
      <p:pic>
        <p:nvPicPr>
          <p:cNvPr id="37" name="Picture 4" descr="http://rezkaalmaz.ru/wp-content/uploads/2017/03/333.png"/>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16867" y="1307529"/>
            <a:ext cx="792820" cy="7928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www.cloudcameraserver.eu/upload/media/iconmonstr-monitoring-5-icon.png"/>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3467" y="3588228"/>
            <a:ext cx="831824" cy="8318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www.sacberc.org/PublishingImages/icons/trash42.png"/>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9959" y="2904950"/>
            <a:ext cx="548912" cy="54891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s://www.shareicon.net/data/512x512/2015/10/22/659983_trash_512x512.png"/>
          <p:cNvPicPr>
            <a:picLocks noChangeAspect="1" noChangeArrowheads="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6588" y="2217656"/>
            <a:ext cx="462285" cy="462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95945" y="580425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image.freepik.com/free-icon/industry-worker_318-64320.png"/>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621" y="3068554"/>
            <a:ext cx="519674" cy="519674"/>
          </a:xfrm>
          <a:prstGeom prst="rect">
            <a:avLst/>
          </a:prstGeom>
          <a:noFill/>
          <a:extLst>
            <a:ext uri="{909E8E84-426E-40DD-AFC4-6F175D3DCCD1}">
              <a14:hiddenFill xmlns:a14="http://schemas.microsoft.com/office/drawing/2010/main">
                <a:solidFill>
                  <a:srgbClr val="FFFFFF"/>
                </a:solidFill>
              </a14:hiddenFill>
            </a:ext>
          </a:extLst>
        </p:spPr>
      </p:pic>
      <p:sp>
        <p:nvSpPr>
          <p:cNvPr id="40" name="Прямоугольник 39"/>
          <p:cNvSpPr/>
          <p:nvPr/>
        </p:nvSpPr>
        <p:spPr>
          <a:xfrm>
            <a:off x="1193584" y="2002173"/>
            <a:ext cx="4558799" cy="2557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Оснащение люков датчиками открытия- закрытия и систем ливневых стоков системами мониторинга</a:t>
            </a:r>
            <a:endParaRPr lang="ru-RU" dirty="0">
              <a:solidFill>
                <a:schemeClr val="tx1"/>
              </a:solidFill>
            </a:endParaRPr>
          </a:p>
          <a:p>
            <a:pPr algn="just"/>
            <a:endParaRPr lang="ru-RU" sz="1050" dirty="0" smtClean="0">
              <a:solidFill>
                <a:schemeClr val="tx1"/>
              </a:solidFill>
            </a:endParaRPr>
          </a:p>
          <a:p>
            <a:pPr algn="just"/>
            <a:r>
              <a:rPr lang="ru-RU" dirty="0" smtClean="0">
                <a:solidFill>
                  <a:schemeClr val="tx1"/>
                </a:solidFill>
              </a:rPr>
              <a:t>Мониторинг и информирование о состоянии колодцев и ливневых стоков, открывании и закрывании люков.</a:t>
            </a:r>
          </a:p>
          <a:p>
            <a:pPr algn="just"/>
            <a:endParaRPr lang="ru-RU" sz="800" dirty="0" smtClean="0">
              <a:solidFill>
                <a:schemeClr val="tx1"/>
              </a:solidFill>
            </a:endParaRPr>
          </a:p>
          <a:p>
            <a:pPr algn="just"/>
            <a:r>
              <a:rPr lang="ru-RU" dirty="0" smtClean="0">
                <a:solidFill>
                  <a:schemeClr val="tx1"/>
                </a:solidFill>
              </a:rPr>
              <a:t>Автоматизированное управление мобильными бригадами </a:t>
            </a:r>
          </a:p>
          <a:p>
            <a:pPr algn="just"/>
            <a:endParaRPr lang="ru-RU" dirty="0" smtClean="0">
              <a:solidFill>
                <a:schemeClr val="tx1"/>
              </a:solidFill>
            </a:endParaRPr>
          </a:p>
        </p:txBody>
      </p:sp>
      <p:pic>
        <p:nvPicPr>
          <p:cNvPr id="5122" name="Picture 2" descr="http://duwerz.ru/files/sites/duwerz.ru/shop_products/1636520/img/konsultatsionnaya-firma-novtrudkonsultatsiya-v-soltsah.jpg"/>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670265" y="3789363"/>
            <a:ext cx="542545" cy="5366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houngsheng.com.tw/content/images/all/02.png"/>
          <p:cNvPicPr>
            <a:picLocks noChangeAspect="1" noChangeArrowheads="1"/>
          </p:cNvPicPr>
          <p:nvPr/>
        </p:nvPicPr>
        <p:blipFill>
          <a:blip r:embed="rId14">
            <a:duotone>
              <a:schemeClr val="accent3">
                <a:shade val="45000"/>
                <a:satMod val="135000"/>
              </a:schemeClr>
              <a:prstClr val="white"/>
            </a:duotone>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91691" y="2132690"/>
            <a:ext cx="606011" cy="60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88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18" descr="http://www.newdesignfile.com/postpic/2009/12/cartoon-city-skyline_7740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28" b="100000" l="684" r="100000">
                        <a14:foregroundMark x1="59473" y1="40197" x2="59473" y2="40197"/>
                        <a14:foregroundMark x1="70117" y1="35120" x2="70117" y2="35120"/>
                        <a14:foregroundMark x1="83008" y1="39069" x2="83008" y2="39069"/>
                        <a14:foregroundMark x1="69336" y1="31171" x2="69336" y2="31171"/>
                        <a14:foregroundMark x1="32520" y1="50353" x2="32520" y2="50353"/>
                        <a14:foregroundMark x1="27832" y1="52609" x2="27832" y2="52609"/>
                        <a14:foregroundMark x1="23828" y1="52609" x2="23828" y2="52609"/>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273" y="5098363"/>
            <a:ext cx="2597609" cy="173306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5"/>
          <a:stretch>
            <a:fillRect/>
          </a:stretch>
        </p:blipFill>
        <p:spPr>
          <a:xfrm>
            <a:off x="10560439" y="26285"/>
            <a:ext cx="1586405" cy="889496"/>
          </a:xfrm>
          <a:prstGeom prst="rect">
            <a:avLst/>
          </a:prstGeom>
        </p:spPr>
      </p:pic>
      <p:sp>
        <p:nvSpPr>
          <p:cNvPr id="3" name="Прямоугольник 2"/>
          <p:cNvSpPr/>
          <p:nvPr/>
        </p:nvSpPr>
        <p:spPr>
          <a:xfrm>
            <a:off x="192088" y="42395"/>
            <a:ext cx="10355720" cy="461665"/>
          </a:xfrm>
          <a:prstGeom prst="rect">
            <a:avLst/>
          </a:prstGeom>
        </p:spPr>
        <p:txBody>
          <a:bodyPr wrap="square">
            <a:spAutoFit/>
          </a:bodyPr>
          <a:lstStyle/>
          <a:p>
            <a:r>
              <a:rPr lang="ru-RU" sz="2400" dirty="0">
                <a:solidFill>
                  <a:schemeClr val="bg1"/>
                </a:solidFill>
                <a:latin typeface="Proxima Nova"/>
              </a:rPr>
              <a:t>«Умный город</a:t>
            </a:r>
            <a:r>
              <a:rPr lang="ru-RU" sz="2400" dirty="0" smtClean="0">
                <a:solidFill>
                  <a:schemeClr val="bg1"/>
                </a:solidFill>
                <a:latin typeface="Proxima Nova"/>
              </a:rPr>
              <a:t>» - это...</a:t>
            </a:r>
          </a:p>
        </p:txBody>
      </p:sp>
      <p:sp>
        <p:nvSpPr>
          <p:cNvPr id="37" name="Прямоугольник 36"/>
          <p:cNvSpPr/>
          <p:nvPr/>
        </p:nvSpPr>
        <p:spPr>
          <a:xfrm>
            <a:off x="192087" y="1154633"/>
            <a:ext cx="11763352" cy="1569660"/>
          </a:xfrm>
          <a:prstGeom prst="rect">
            <a:avLst/>
          </a:prstGeom>
        </p:spPr>
        <p:txBody>
          <a:bodyPr wrap="square">
            <a:spAutoFit/>
          </a:bodyPr>
          <a:lstStyle/>
          <a:p>
            <a:pPr algn="just">
              <a:lnSpc>
                <a:spcPct val="150000"/>
              </a:lnSpc>
            </a:pPr>
            <a:r>
              <a:rPr lang="ru-RU" sz="1600" b="1" dirty="0">
                <a:solidFill>
                  <a:schemeClr val="accent1">
                    <a:lumMod val="50000"/>
                  </a:schemeClr>
                </a:solidFill>
              </a:rPr>
              <a:t>«Умный город» </a:t>
            </a:r>
            <a:r>
              <a:rPr lang="ru-RU" sz="1600" b="1" dirty="0" smtClean="0"/>
              <a:t>- </a:t>
            </a:r>
            <a:r>
              <a:rPr lang="ru-RU" sz="1600" dirty="0" smtClean="0"/>
              <a:t>это инновационный город, </a:t>
            </a:r>
            <a:r>
              <a:rPr lang="ru-RU" sz="1600" dirty="0" smtClean="0"/>
              <a:t>в котором  внедрена (внедряются)    </a:t>
            </a:r>
            <a:r>
              <a:rPr lang="ru-RU" sz="1600" u="sng" dirty="0" smtClean="0"/>
              <a:t>комплексы  </a:t>
            </a:r>
            <a:r>
              <a:rPr lang="ru-RU" sz="1600" u="sng" dirty="0" smtClean="0"/>
              <a:t>технических   решений </a:t>
            </a:r>
            <a:r>
              <a:rPr lang="ru-RU" sz="1600" dirty="0" smtClean="0"/>
              <a:t>и       </a:t>
            </a:r>
            <a:r>
              <a:rPr lang="ru-RU" sz="1600" u="sng" dirty="0" smtClean="0"/>
              <a:t>организационных мероприятий</a:t>
            </a:r>
            <a:r>
              <a:rPr lang="ru-RU" sz="1600" dirty="0" smtClean="0"/>
              <a:t>,    направленных на достижение максимально возможного в настоящее время </a:t>
            </a:r>
            <a:r>
              <a:rPr lang="ru-RU" sz="1600" u="sng" dirty="0" smtClean="0"/>
              <a:t>качества управления ресурсами и предоставления услуг</a:t>
            </a:r>
            <a:r>
              <a:rPr lang="ru-RU" sz="1600" dirty="0" smtClean="0"/>
              <a:t>, в целях создания устойчивых благоприятных условий проживания и </a:t>
            </a:r>
            <a:r>
              <a:rPr lang="ru-RU" sz="1600" dirty="0" smtClean="0"/>
              <a:t>пребывания граждан, </a:t>
            </a:r>
            <a:r>
              <a:rPr lang="ru-RU" sz="1600" dirty="0" smtClean="0"/>
              <a:t>деловой активности нынешнего и будущих поколений. </a:t>
            </a:r>
            <a:endParaRPr lang="ru-RU" sz="1600" dirty="0"/>
          </a:p>
        </p:txBody>
      </p:sp>
      <p:pic>
        <p:nvPicPr>
          <p:cNvPr id="81" name="Picture 18" descr="http://www.newdesignfile.com/postpic/2009/12/cartoon-city-skyline_77400.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128" b="100000" l="684" r="100000">
                        <a14:foregroundMark x1="59473" y1="40197" x2="59473" y2="40197"/>
                        <a14:foregroundMark x1="70117" y1="35120" x2="70117" y2="35120"/>
                        <a14:foregroundMark x1="83008" y1="39069" x2="83008" y2="39069"/>
                        <a14:foregroundMark x1="69336" y1="31171" x2="69336" y2="31171"/>
                        <a14:foregroundMark x1="32520" y1="50353" x2="32520" y2="50353"/>
                        <a14:foregroundMark x1="27832" y1="52609" x2="27832" y2="52609"/>
                        <a14:foregroundMark x1="23828" y1="52609" x2="23828" y2="52609"/>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635131" y="4129819"/>
            <a:ext cx="4049308" cy="270160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9" descr="http://www.gmir.ru/files/images/Wi-Fi-PNG-Imag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473" y="5767231"/>
            <a:ext cx="319803" cy="31220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http://www.gmir.ru/files/images/Wi-Fi-PNG-Imag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3289" y="5456282"/>
            <a:ext cx="319803" cy="31220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9" descr="http://www.gmir.ru/files/images/Wi-Fi-PNG-Imag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6145" y="4945884"/>
            <a:ext cx="319803" cy="31220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9" descr="http://www.gmir.ru/files/images/Wi-Fi-PNG-Imag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5992" y="6073276"/>
            <a:ext cx="319803" cy="31220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9" descr="http://www.gmir.ru/files/images/Wi-Fi-PNG-Imag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47376" y="5777602"/>
            <a:ext cx="319803" cy="31220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9" descr="http://www.gmir.ru/files/images/Wi-Fi-PNG-Imag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2577" y="5200235"/>
            <a:ext cx="319803" cy="312203"/>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Группа 87"/>
          <p:cNvGrpSpPr/>
          <p:nvPr/>
        </p:nvGrpSpPr>
        <p:grpSpPr>
          <a:xfrm>
            <a:off x="10720158" y="2801105"/>
            <a:ext cx="966516" cy="761866"/>
            <a:chOff x="10706925" y="1228341"/>
            <a:chExt cx="966516" cy="761866"/>
          </a:xfrm>
        </p:grpSpPr>
        <p:sp>
          <p:nvSpPr>
            <p:cNvPr id="139" name="Прямоугольник 138"/>
            <p:cNvSpPr/>
            <p:nvPr/>
          </p:nvSpPr>
          <p:spPr>
            <a:xfrm>
              <a:off x="10706925" y="1723560"/>
              <a:ext cx="966516" cy="266647"/>
            </a:xfrm>
            <a:prstGeom prst="rect">
              <a:avLst/>
            </a:prstGeom>
          </p:spPr>
          <p:txBody>
            <a:bodyPr lIns="0" tIns="0" rIns="0" bIns="0">
              <a:noAutofit/>
            </a:bodyPr>
            <a:lstStyle/>
            <a:p>
              <a:pPr indent="0" algn="ctr"/>
              <a:r>
                <a:rPr lang="ru" sz="1000" b="1" dirty="0">
                  <a:solidFill>
                    <a:schemeClr val="accent1">
                      <a:lumMod val="50000"/>
                    </a:schemeClr>
                  </a:solidFill>
                </a:rPr>
                <a:t>Электронное</a:t>
              </a:r>
            </a:p>
            <a:p>
              <a:pPr indent="0" algn="ctr"/>
              <a:r>
                <a:rPr lang="ru" sz="1000" b="1" dirty="0">
                  <a:solidFill>
                    <a:schemeClr val="accent1">
                      <a:lumMod val="50000"/>
                    </a:schemeClr>
                  </a:solidFill>
                </a:rPr>
                <a:t>правительство</a:t>
              </a:r>
            </a:p>
          </p:txBody>
        </p:sp>
        <p:pic>
          <p:nvPicPr>
            <p:cNvPr id="140" name="Picture 4" descr="http://storage-95942-2.cs.clodoserver.ru/upload-7e58937604dd7d3cda0599ac072e5165/iblock/fb3/%D0%91%D0%B5%D0%B7%D1%8B%D0%BC%D1%8F%D0%BD%D0%BD%D1%8B%D0%B9.jpg"/>
            <p:cNvPicPr>
              <a:picLocks noChangeAspect="1" noChangeArrowheads="1"/>
            </p:cNvPicPr>
            <p:nvPr/>
          </p:nvPicPr>
          <p:blipFill>
            <a:blip r:embed="rId9" cstate="print">
              <a:duotone>
                <a:schemeClr val="accent5">
                  <a:shade val="45000"/>
                  <a:satMod val="135000"/>
                </a:schemeClr>
                <a:prstClr val="white"/>
              </a:duotone>
              <a:extLst>
                <a:ext uri="{BEBA8EAE-BF5A-486C-A8C5-ECC9F3942E4B}">
                  <a14:imgProps xmlns:a14="http://schemas.microsoft.com/office/drawing/2010/main">
                    <a14:imgLayer r:embed="rId10">
                      <a14:imgEffect>
                        <a14:backgroundRemoval t="0" b="100000" l="0" r="100000">
                          <a14:foregroundMark x1="35833" y1="43038" x2="35833" y2="43038"/>
                          <a14:foregroundMark x1="39583" y1="33755" x2="39583" y2="33755"/>
                          <a14:foregroundMark x1="48333" y1="29958" x2="48333" y2="29958"/>
                          <a14:foregroundMark x1="60417" y1="35865" x2="60417" y2="35865"/>
                          <a14:foregroundMark x1="10417" y1="31646" x2="10417" y2="31646"/>
                          <a14:foregroundMark x1="33750" y1="10970" x2="33750" y2="10970"/>
                        </a14:backgroundRemoval>
                      </a14:imgEffect>
                    </a14:imgLayer>
                  </a14:imgProps>
                </a:ext>
                <a:ext uri="{28A0092B-C50C-407E-A947-70E740481C1C}">
                  <a14:useLocalDpi xmlns:a14="http://schemas.microsoft.com/office/drawing/2010/main" val="0"/>
                </a:ext>
              </a:extLst>
            </a:blip>
            <a:srcRect/>
            <a:stretch>
              <a:fillRect/>
            </a:stretch>
          </p:blipFill>
          <p:spPr bwMode="auto">
            <a:xfrm>
              <a:off x="10942621" y="1228341"/>
              <a:ext cx="460728" cy="4549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Группа 88"/>
          <p:cNvGrpSpPr/>
          <p:nvPr/>
        </p:nvGrpSpPr>
        <p:grpSpPr>
          <a:xfrm>
            <a:off x="9260744" y="2951686"/>
            <a:ext cx="1017089" cy="1126187"/>
            <a:chOff x="9381298" y="1852229"/>
            <a:chExt cx="1017089" cy="1126187"/>
          </a:xfrm>
        </p:grpSpPr>
        <p:sp>
          <p:nvSpPr>
            <p:cNvPr id="137" name="Прямоугольник 136"/>
            <p:cNvSpPr/>
            <p:nvPr/>
          </p:nvSpPr>
          <p:spPr>
            <a:xfrm>
              <a:off x="9381298" y="2304824"/>
              <a:ext cx="1017089" cy="673592"/>
            </a:xfrm>
            <a:prstGeom prst="rect">
              <a:avLst/>
            </a:prstGeom>
          </p:spPr>
          <p:txBody>
            <a:bodyPr lIns="0" tIns="0" rIns="0" bIns="0">
              <a:noAutofit/>
            </a:bodyPr>
            <a:lstStyle/>
            <a:p>
              <a:pPr algn="ctr"/>
              <a:r>
                <a:rPr lang="ru" sz="1000" b="1" dirty="0">
                  <a:solidFill>
                    <a:schemeClr val="accent1">
                      <a:lumMod val="50000"/>
                    </a:schemeClr>
                  </a:solidFill>
                </a:rPr>
                <a:t>Системы</a:t>
              </a:r>
            </a:p>
            <a:p>
              <a:pPr algn="ctr"/>
              <a:r>
                <a:rPr lang="ru" sz="1000" b="1" dirty="0">
                  <a:solidFill>
                    <a:schemeClr val="accent1">
                      <a:lumMod val="50000"/>
                    </a:schemeClr>
                  </a:solidFill>
                </a:rPr>
                <a:t>экстренного</a:t>
              </a:r>
            </a:p>
            <a:p>
              <a:pPr algn="ctr"/>
              <a:r>
                <a:rPr lang="ru" sz="1000" b="1" dirty="0">
                  <a:solidFill>
                    <a:schemeClr val="accent1">
                      <a:lumMod val="50000"/>
                    </a:schemeClr>
                  </a:solidFill>
                </a:rPr>
                <a:t>оповещения</a:t>
              </a:r>
            </a:p>
            <a:p>
              <a:pPr algn="ctr"/>
              <a:r>
                <a:rPr lang="ru" sz="1000" b="1" dirty="0">
                  <a:solidFill>
                    <a:schemeClr val="accent1">
                      <a:lumMod val="50000"/>
                    </a:schemeClr>
                  </a:solidFill>
                </a:rPr>
                <a:t>населения</a:t>
              </a:r>
            </a:p>
          </p:txBody>
        </p:sp>
        <p:pic>
          <p:nvPicPr>
            <p:cNvPr id="138" name="Picture 10" descr="https://www.shareicon.net/download/2015/10/20/659160_music_512x512.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77369" y="1852229"/>
              <a:ext cx="424945" cy="4249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Группа 89"/>
          <p:cNvGrpSpPr/>
          <p:nvPr/>
        </p:nvGrpSpPr>
        <p:grpSpPr>
          <a:xfrm>
            <a:off x="11538436" y="4259206"/>
            <a:ext cx="538656" cy="682234"/>
            <a:chOff x="11480004" y="3298703"/>
            <a:chExt cx="538656" cy="682234"/>
          </a:xfrm>
        </p:grpSpPr>
        <p:sp>
          <p:nvSpPr>
            <p:cNvPr id="135" name="Прямоугольник 134"/>
            <p:cNvSpPr/>
            <p:nvPr/>
          </p:nvSpPr>
          <p:spPr>
            <a:xfrm>
              <a:off x="11480004" y="3785762"/>
              <a:ext cx="538656" cy="195175"/>
            </a:xfrm>
            <a:prstGeom prst="rect">
              <a:avLst/>
            </a:prstGeom>
          </p:spPr>
          <p:txBody>
            <a:bodyPr wrap="none" lIns="0" tIns="0" rIns="0" bIns="0">
              <a:noAutofit/>
            </a:bodyPr>
            <a:lstStyle/>
            <a:p>
              <a:pPr indent="0">
                <a:lnSpc>
                  <a:spcPts val="1310"/>
                </a:lnSpc>
              </a:pPr>
              <a:r>
                <a:rPr lang="ru" sz="1000" b="1" dirty="0">
                  <a:solidFill>
                    <a:schemeClr val="accent1">
                      <a:lumMod val="50000"/>
                    </a:schemeClr>
                  </a:solidFill>
                </a:rPr>
                <a:t>Экология</a:t>
              </a:r>
            </a:p>
          </p:txBody>
        </p:sp>
        <p:pic>
          <p:nvPicPr>
            <p:cNvPr id="136" name="Picture 2" descr="https://www.shareicon.net/data/2015/11/18/674164_earth_512x512.png"/>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83604" y="3298703"/>
              <a:ext cx="440249" cy="4402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Группа 90"/>
          <p:cNvGrpSpPr/>
          <p:nvPr/>
        </p:nvGrpSpPr>
        <p:grpSpPr>
          <a:xfrm>
            <a:off x="7703531" y="2915725"/>
            <a:ext cx="1307880" cy="878533"/>
            <a:chOff x="8675593" y="1185943"/>
            <a:chExt cx="1307880" cy="878533"/>
          </a:xfrm>
        </p:grpSpPr>
        <p:sp>
          <p:nvSpPr>
            <p:cNvPr id="133" name="Прямоугольник 132"/>
            <p:cNvSpPr/>
            <p:nvPr/>
          </p:nvSpPr>
          <p:spPr>
            <a:xfrm>
              <a:off x="8675593" y="1708160"/>
              <a:ext cx="1307880" cy="356316"/>
            </a:xfrm>
            <a:prstGeom prst="rect">
              <a:avLst/>
            </a:prstGeom>
          </p:spPr>
          <p:txBody>
            <a:bodyPr lIns="0" tIns="0" rIns="0" bIns="0">
              <a:noAutofit/>
            </a:bodyPr>
            <a:lstStyle/>
            <a:p>
              <a:pPr algn="ctr">
                <a:tabLst>
                  <a:tab pos="88900" algn="l"/>
                </a:tabLst>
              </a:pPr>
              <a:r>
                <a:rPr lang="ru" sz="1000" b="1" dirty="0">
                  <a:solidFill>
                    <a:schemeClr val="accent1">
                      <a:lumMod val="50000"/>
                    </a:schemeClr>
                  </a:solidFill>
                </a:rPr>
                <a:t>Городское</a:t>
              </a:r>
            </a:p>
            <a:p>
              <a:pPr indent="0" algn="ctr"/>
              <a:r>
                <a:rPr lang="ru" sz="1000" b="1" dirty="0">
                  <a:solidFill>
                    <a:schemeClr val="accent1">
                      <a:lumMod val="50000"/>
                    </a:schemeClr>
                  </a:solidFill>
                </a:rPr>
                <a:t>видеонаблюдение</a:t>
              </a:r>
            </a:p>
          </p:txBody>
        </p:sp>
        <p:pic>
          <p:nvPicPr>
            <p:cNvPr id="134" name="Picture 2" descr="https://www.shareicon.net/data/2015/11/06/667745_camera_512x512.png"/>
            <p:cNvPicPr>
              <a:picLocks noChangeAspect="1" noChangeArrowheads="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65980" y="1185943"/>
              <a:ext cx="441433" cy="539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Группа 91"/>
          <p:cNvGrpSpPr/>
          <p:nvPr/>
        </p:nvGrpSpPr>
        <p:grpSpPr>
          <a:xfrm>
            <a:off x="608724" y="3049080"/>
            <a:ext cx="580397" cy="764122"/>
            <a:chOff x="115636" y="3640297"/>
            <a:chExt cx="580397" cy="764122"/>
          </a:xfrm>
        </p:grpSpPr>
        <p:sp>
          <p:nvSpPr>
            <p:cNvPr id="131" name="Прямоугольник 130"/>
            <p:cNvSpPr/>
            <p:nvPr/>
          </p:nvSpPr>
          <p:spPr>
            <a:xfrm>
              <a:off x="115636" y="4053142"/>
              <a:ext cx="580397" cy="351277"/>
            </a:xfrm>
            <a:prstGeom prst="rect">
              <a:avLst/>
            </a:prstGeom>
          </p:spPr>
          <p:txBody>
            <a:bodyPr wrap="none" lIns="0" tIns="0" rIns="0" bIns="0">
              <a:noAutofit/>
            </a:bodyPr>
            <a:lstStyle/>
            <a:p>
              <a:pPr indent="0" algn="ctr">
                <a:lnSpc>
                  <a:spcPts val="1310"/>
                </a:lnSpc>
              </a:pPr>
              <a:r>
                <a:rPr lang="ru" sz="1000" b="1" dirty="0">
                  <a:solidFill>
                    <a:schemeClr val="accent1">
                      <a:lumMod val="50000"/>
                    </a:schemeClr>
                  </a:solidFill>
                </a:rPr>
                <a:t>Безопасные </a:t>
              </a:r>
            </a:p>
            <a:p>
              <a:pPr indent="0" algn="ctr">
                <a:lnSpc>
                  <a:spcPts val="1310"/>
                </a:lnSpc>
              </a:pPr>
              <a:r>
                <a:rPr lang="ru" sz="1000" b="1" dirty="0">
                  <a:solidFill>
                    <a:schemeClr val="accent1">
                      <a:lumMod val="50000"/>
                    </a:schemeClr>
                  </a:solidFill>
                </a:rPr>
                <a:t>дороги</a:t>
              </a:r>
            </a:p>
          </p:txBody>
        </p:sp>
        <p:pic>
          <p:nvPicPr>
            <p:cNvPr id="132" name="Picture 2" descr="https://www.shareicon.net/download/2015/12/24/692520_shapes_512x512.png"/>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4717" y="3640297"/>
              <a:ext cx="403882" cy="4038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Группа 92"/>
          <p:cNvGrpSpPr/>
          <p:nvPr/>
        </p:nvGrpSpPr>
        <p:grpSpPr>
          <a:xfrm>
            <a:off x="6512487" y="3039680"/>
            <a:ext cx="967020" cy="736040"/>
            <a:chOff x="7404347" y="1312063"/>
            <a:chExt cx="967020" cy="736040"/>
          </a:xfrm>
        </p:grpSpPr>
        <p:sp>
          <p:nvSpPr>
            <p:cNvPr id="129" name="Прямоугольник 128"/>
            <p:cNvSpPr/>
            <p:nvPr/>
          </p:nvSpPr>
          <p:spPr>
            <a:xfrm>
              <a:off x="7404347" y="1804932"/>
              <a:ext cx="967020" cy="243171"/>
            </a:xfrm>
            <a:prstGeom prst="rect">
              <a:avLst/>
            </a:prstGeom>
          </p:spPr>
          <p:txBody>
            <a:bodyPr wrap="none" lIns="0" tIns="0" rIns="0" bIns="0">
              <a:noAutofit/>
            </a:bodyPr>
            <a:lstStyle/>
            <a:p>
              <a:pPr indent="0" algn="ctr">
                <a:lnSpc>
                  <a:spcPts val="1310"/>
                </a:lnSpc>
              </a:pPr>
              <a:r>
                <a:rPr lang="ru" sz="1000" b="1" dirty="0">
                  <a:solidFill>
                    <a:schemeClr val="accent1">
                      <a:lumMod val="50000"/>
                    </a:schemeClr>
                  </a:solidFill>
                </a:rPr>
                <a:t>Система  112</a:t>
              </a:r>
            </a:p>
          </p:txBody>
        </p:sp>
        <p:pic>
          <p:nvPicPr>
            <p:cNvPr id="130" name="Picture 10" descr="http://www.expert-stroy71.ru/template/img/phone-ic-blck.jpg"/>
            <p:cNvPicPr>
              <a:picLocks noChangeAspect="1" noChangeArrowheads="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2233" y="1312063"/>
              <a:ext cx="371247" cy="3712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Группа 93"/>
          <p:cNvGrpSpPr/>
          <p:nvPr/>
        </p:nvGrpSpPr>
        <p:grpSpPr>
          <a:xfrm>
            <a:off x="5523622" y="4012388"/>
            <a:ext cx="761143" cy="791044"/>
            <a:chOff x="5954594" y="1304356"/>
            <a:chExt cx="761143" cy="791044"/>
          </a:xfrm>
        </p:grpSpPr>
        <p:sp>
          <p:nvSpPr>
            <p:cNvPr id="127" name="Прямоугольник 126"/>
            <p:cNvSpPr/>
            <p:nvPr/>
          </p:nvSpPr>
          <p:spPr>
            <a:xfrm>
              <a:off x="5954594" y="1852229"/>
              <a:ext cx="761143" cy="243171"/>
            </a:xfrm>
            <a:prstGeom prst="rect">
              <a:avLst/>
            </a:prstGeom>
          </p:spPr>
          <p:txBody>
            <a:bodyPr wrap="none" lIns="0" tIns="0" rIns="0" bIns="0">
              <a:noAutofit/>
            </a:bodyPr>
            <a:lstStyle/>
            <a:p>
              <a:pPr indent="0" algn="ctr">
                <a:lnSpc>
                  <a:spcPts val="1310"/>
                </a:lnSpc>
              </a:pPr>
              <a:r>
                <a:rPr lang="ru" sz="1000" b="1" dirty="0">
                  <a:solidFill>
                    <a:schemeClr val="accent1">
                      <a:lumMod val="50000"/>
                    </a:schemeClr>
                  </a:solidFill>
                </a:rPr>
                <a:t>Медицина</a:t>
              </a:r>
            </a:p>
          </p:txBody>
        </p:sp>
        <p:pic>
          <p:nvPicPr>
            <p:cNvPr id="128" name="Picture 6" descr="http://freevector.co/wp-content/uploads/2010/06/63796-heart-with-electrocardiogram.png"/>
            <p:cNvPicPr>
              <a:picLocks noChangeAspect="1" noChangeArrowheads="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7455" y="1304356"/>
              <a:ext cx="482878" cy="4828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Группа 94"/>
          <p:cNvGrpSpPr/>
          <p:nvPr/>
        </p:nvGrpSpPr>
        <p:grpSpPr>
          <a:xfrm>
            <a:off x="4140115" y="4838614"/>
            <a:ext cx="1199541" cy="849350"/>
            <a:chOff x="4276442" y="1357006"/>
            <a:chExt cx="1199541" cy="849350"/>
          </a:xfrm>
        </p:grpSpPr>
        <p:sp>
          <p:nvSpPr>
            <p:cNvPr id="125" name="Прямоугольник 124"/>
            <p:cNvSpPr/>
            <p:nvPr/>
          </p:nvSpPr>
          <p:spPr>
            <a:xfrm>
              <a:off x="4276442" y="1852229"/>
              <a:ext cx="1199541" cy="354127"/>
            </a:xfrm>
            <a:prstGeom prst="rect">
              <a:avLst/>
            </a:prstGeom>
          </p:spPr>
          <p:txBody>
            <a:bodyPr lIns="0" tIns="0" rIns="0" bIns="0">
              <a:noAutofit/>
            </a:bodyPr>
            <a:lstStyle/>
            <a:p>
              <a:pPr indent="0" algn="ctr"/>
              <a:r>
                <a:rPr lang="ru" sz="1000" b="1" dirty="0">
                  <a:solidFill>
                    <a:schemeClr val="accent1">
                      <a:lumMod val="50000"/>
                    </a:schemeClr>
                  </a:solidFill>
                </a:rPr>
                <a:t>Электронное</a:t>
              </a:r>
            </a:p>
            <a:p>
              <a:pPr indent="0" algn="ctr"/>
              <a:r>
                <a:rPr lang="ru" sz="1000" b="1" dirty="0">
                  <a:solidFill>
                    <a:schemeClr val="accent1">
                      <a:lumMod val="50000"/>
                    </a:schemeClr>
                  </a:solidFill>
                </a:rPr>
                <a:t>образование</a:t>
              </a:r>
            </a:p>
          </p:txBody>
        </p:sp>
        <p:pic>
          <p:nvPicPr>
            <p:cNvPr id="126" name="Picture 8" descr="https://www.shareicon.net/data/512x512/2015/11/04/666986_hat_512x512.png"/>
            <p:cNvPicPr>
              <a:picLocks noChangeAspect="1" noChangeArrowheads="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7580" y="1357006"/>
              <a:ext cx="549968" cy="5499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Группа 95"/>
          <p:cNvGrpSpPr/>
          <p:nvPr/>
        </p:nvGrpSpPr>
        <p:grpSpPr>
          <a:xfrm>
            <a:off x="77239" y="4046969"/>
            <a:ext cx="840805" cy="683530"/>
            <a:chOff x="1082588" y="3677406"/>
            <a:chExt cx="840805" cy="683530"/>
          </a:xfrm>
        </p:grpSpPr>
        <p:pic>
          <p:nvPicPr>
            <p:cNvPr id="123" name="Picture 14" descr="https://image.flaticon.com/icons/png/512/75/75905.png"/>
            <p:cNvPicPr>
              <a:picLocks noChangeAspect="1" noChangeArrowheads="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3471" y="3677406"/>
              <a:ext cx="335390" cy="335390"/>
            </a:xfrm>
            <a:prstGeom prst="rect">
              <a:avLst/>
            </a:prstGeom>
            <a:noFill/>
            <a:extLst>
              <a:ext uri="{909E8E84-426E-40DD-AFC4-6F175D3DCCD1}">
                <a14:hiddenFill xmlns:a14="http://schemas.microsoft.com/office/drawing/2010/main">
                  <a:solidFill>
                    <a:srgbClr val="FFFFFF"/>
                  </a:solidFill>
                </a14:hiddenFill>
              </a:ext>
            </a:extLst>
          </p:spPr>
        </p:pic>
        <p:sp>
          <p:nvSpPr>
            <p:cNvPr id="124" name="Прямоугольник 123"/>
            <p:cNvSpPr/>
            <p:nvPr/>
          </p:nvSpPr>
          <p:spPr>
            <a:xfrm>
              <a:off x="1082588" y="4021743"/>
              <a:ext cx="840805" cy="339193"/>
            </a:xfrm>
            <a:prstGeom prst="rect">
              <a:avLst/>
            </a:prstGeom>
          </p:spPr>
          <p:txBody>
            <a:bodyPr wrap="none" lIns="0" tIns="0" rIns="0" bIns="0">
              <a:noAutofit/>
            </a:bodyPr>
            <a:lstStyle/>
            <a:p>
              <a:pPr indent="0" algn="ctr">
                <a:lnSpc>
                  <a:spcPts val="1310"/>
                </a:lnSpc>
              </a:pPr>
              <a:r>
                <a:rPr lang="ru" sz="1000" b="1" dirty="0">
                  <a:solidFill>
                    <a:schemeClr val="accent1">
                      <a:lumMod val="50000"/>
                    </a:schemeClr>
                  </a:solidFill>
                </a:rPr>
                <a:t>Умные </a:t>
              </a:r>
            </a:p>
            <a:p>
              <a:pPr indent="0" algn="ctr">
                <a:lnSpc>
                  <a:spcPts val="1310"/>
                </a:lnSpc>
              </a:pPr>
              <a:r>
                <a:rPr lang="ru" sz="1000" b="1" dirty="0">
                  <a:solidFill>
                    <a:schemeClr val="accent1">
                      <a:lumMod val="50000"/>
                    </a:schemeClr>
                  </a:solidFill>
                </a:rPr>
                <a:t>парковки</a:t>
              </a:r>
            </a:p>
          </p:txBody>
        </p:sp>
      </p:grpSp>
      <p:grpSp>
        <p:nvGrpSpPr>
          <p:cNvPr id="97" name="Группа 96"/>
          <p:cNvGrpSpPr/>
          <p:nvPr/>
        </p:nvGrpSpPr>
        <p:grpSpPr>
          <a:xfrm>
            <a:off x="1454625" y="4260866"/>
            <a:ext cx="858921" cy="1206671"/>
            <a:chOff x="65415" y="2318926"/>
            <a:chExt cx="858921" cy="1206671"/>
          </a:xfrm>
        </p:grpSpPr>
        <p:sp>
          <p:nvSpPr>
            <p:cNvPr id="121" name="Прямоугольник 120"/>
            <p:cNvSpPr/>
            <p:nvPr/>
          </p:nvSpPr>
          <p:spPr>
            <a:xfrm>
              <a:off x="83531" y="2964812"/>
              <a:ext cx="840805" cy="560785"/>
            </a:xfrm>
            <a:prstGeom prst="rect">
              <a:avLst/>
            </a:prstGeom>
          </p:spPr>
          <p:txBody>
            <a:bodyPr wrap="none" lIns="0" tIns="0" rIns="0" bIns="0">
              <a:noAutofit/>
            </a:bodyPr>
            <a:lstStyle/>
            <a:p>
              <a:pPr indent="0" algn="ctr">
                <a:lnSpc>
                  <a:spcPts val="1310"/>
                </a:lnSpc>
              </a:pPr>
              <a:r>
                <a:rPr lang="ru" sz="1000" b="1" dirty="0">
                  <a:solidFill>
                    <a:schemeClr val="accent1">
                      <a:lumMod val="50000"/>
                    </a:schemeClr>
                  </a:solidFill>
                </a:rPr>
                <a:t>Управление </a:t>
              </a:r>
            </a:p>
            <a:p>
              <a:pPr indent="0" algn="ctr">
                <a:lnSpc>
                  <a:spcPts val="1310"/>
                </a:lnSpc>
              </a:pPr>
              <a:r>
                <a:rPr lang="ru" sz="1000" b="1" dirty="0">
                  <a:solidFill>
                    <a:schemeClr val="accent1">
                      <a:lumMod val="50000"/>
                    </a:schemeClr>
                  </a:solidFill>
                </a:rPr>
                <a:t>транспортными </a:t>
              </a:r>
            </a:p>
            <a:p>
              <a:pPr indent="0" algn="ctr">
                <a:lnSpc>
                  <a:spcPts val="1310"/>
                </a:lnSpc>
              </a:pPr>
              <a:r>
                <a:rPr lang="ru" sz="1000" b="1" dirty="0">
                  <a:solidFill>
                    <a:schemeClr val="accent1">
                      <a:lumMod val="50000"/>
                    </a:schemeClr>
                  </a:solidFill>
                </a:rPr>
                <a:t>потоками</a:t>
              </a:r>
            </a:p>
          </p:txBody>
        </p:sp>
        <p:pic>
          <p:nvPicPr>
            <p:cNvPr id="122" name="Picture 1"/>
            <p:cNvPicPr>
              <a:picLocks noChangeAspect="1" noChangeArrowheads="1"/>
            </p:cNvPicPr>
            <p:nvPr/>
          </p:nvPicPr>
          <p:blipFill>
            <a:blip r:embed="rId19">
              <a:duotone>
                <a:schemeClr val="accent5">
                  <a:shade val="45000"/>
                  <a:satMod val="135000"/>
                </a:schemeClr>
                <a:prstClr val="white"/>
              </a:duotone>
              <a:extLst>
                <a:ext uri="{BEBA8EAE-BF5A-486C-A8C5-ECC9F3942E4B}">
                  <a14:imgProps xmlns:a14="http://schemas.microsoft.com/office/drawing/2010/main">
                    <a14:imgLayer r:embed="rId20">
                      <a14:imgEffect>
                        <a14:backgroundRemoval t="0" b="98413" l="0" r="100000">
                          <a14:foregroundMark x1="34434" y1="75397" x2="34434" y2="75397"/>
                        </a14:backgroundRemoval>
                      </a14:imgEffect>
                      <a14:imgEffect>
                        <a14:artisticPhotocopy trans="0" detail="4"/>
                      </a14:imgEffect>
                    </a14:imgLayer>
                  </a14:imgProps>
                </a:ext>
                <a:ext uri="{28A0092B-C50C-407E-A947-70E740481C1C}">
                  <a14:useLocalDpi xmlns:a14="http://schemas.microsoft.com/office/drawing/2010/main" val="0"/>
                </a:ext>
              </a:extLst>
            </a:blip>
            <a:srcRect/>
            <a:stretch>
              <a:fillRect/>
            </a:stretch>
          </p:blipFill>
          <p:spPr bwMode="auto">
            <a:xfrm>
              <a:off x="65415" y="2318926"/>
              <a:ext cx="781239" cy="591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8" name="Группа 97"/>
          <p:cNvGrpSpPr/>
          <p:nvPr/>
        </p:nvGrpSpPr>
        <p:grpSpPr>
          <a:xfrm>
            <a:off x="1895152" y="2937295"/>
            <a:ext cx="1291021" cy="947269"/>
            <a:chOff x="1525080" y="2778383"/>
            <a:chExt cx="1291021" cy="947269"/>
          </a:xfrm>
        </p:grpSpPr>
        <p:pic>
          <p:nvPicPr>
            <p:cNvPr id="119" name="Picture 36" descr="https://www.shareicon.net/download/2016/06/17/595867_map_512x512.png"/>
            <p:cNvPicPr>
              <a:picLocks noChangeAspect="1" noChangeArrowheads="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6349" y="2778383"/>
              <a:ext cx="466821" cy="466821"/>
            </a:xfrm>
            <a:prstGeom prst="rect">
              <a:avLst/>
            </a:prstGeom>
            <a:noFill/>
            <a:extLst>
              <a:ext uri="{909E8E84-426E-40DD-AFC4-6F175D3DCCD1}">
                <a14:hiddenFill xmlns:a14="http://schemas.microsoft.com/office/drawing/2010/main">
                  <a:solidFill>
                    <a:srgbClr val="FFFFFF"/>
                  </a:solidFill>
                </a14:hiddenFill>
              </a:ext>
            </a:extLst>
          </p:spPr>
        </p:pic>
        <p:sp>
          <p:nvSpPr>
            <p:cNvPr id="120" name="Прямоугольник 119"/>
            <p:cNvSpPr/>
            <p:nvPr/>
          </p:nvSpPr>
          <p:spPr>
            <a:xfrm>
              <a:off x="1525080" y="3325542"/>
              <a:ext cx="1291021" cy="400110"/>
            </a:xfrm>
            <a:prstGeom prst="rect">
              <a:avLst/>
            </a:prstGeom>
          </p:spPr>
          <p:txBody>
            <a:bodyPr wrap="square">
              <a:spAutoFit/>
            </a:bodyPr>
            <a:lstStyle/>
            <a:p>
              <a:pPr algn="ctr">
                <a:buSzPct val="25000"/>
              </a:pPr>
              <a:r>
                <a:rPr lang="ru-RU" sz="1000" b="1" dirty="0">
                  <a:solidFill>
                    <a:schemeClr val="accent1">
                      <a:lumMod val="50000"/>
                    </a:schemeClr>
                  </a:solidFill>
                  <a:ea typeface="Arial"/>
                  <a:cs typeface="Geometria"/>
                  <a:sym typeface="Arial"/>
                </a:rPr>
                <a:t>Территории и землепользование</a:t>
              </a:r>
            </a:p>
          </p:txBody>
        </p:sp>
      </p:grpSp>
      <p:grpSp>
        <p:nvGrpSpPr>
          <p:cNvPr id="99" name="Группа 98"/>
          <p:cNvGrpSpPr/>
          <p:nvPr/>
        </p:nvGrpSpPr>
        <p:grpSpPr>
          <a:xfrm>
            <a:off x="3057116" y="2980900"/>
            <a:ext cx="1291021" cy="977147"/>
            <a:chOff x="369575" y="1316988"/>
            <a:chExt cx="1291021" cy="977147"/>
          </a:xfrm>
        </p:grpSpPr>
        <p:pic>
          <p:nvPicPr>
            <p:cNvPr id="117" name="Picture 12" descr="http://www.johncoconstruction.com/img/icons/construction.png"/>
            <p:cNvPicPr>
              <a:picLocks noChangeAspect="1" noChangeArrowheads="1"/>
            </p:cNvPicPr>
            <p:nvPr/>
          </p:nvPicPr>
          <p:blipFill>
            <a:blip r:embed="rId22" cstate="print">
              <a:duotone>
                <a:schemeClr val="accent1">
                  <a:shade val="45000"/>
                  <a:satMod val="135000"/>
                </a:schemeClr>
                <a:prstClr val="white"/>
              </a:duotone>
              <a:extLst>
                <a:ext uri="{BEBA8EAE-BF5A-486C-A8C5-ECC9F3942E4B}">
                  <a14:imgProps xmlns:a14="http://schemas.microsoft.com/office/drawing/2010/main">
                    <a14:imgLayer r:embed="rId23">
                      <a14:imgEffect>
                        <a14:sharpenSoften amount="-59000"/>
                      </a14:imgEffect>
                      <a14:imgEffect>
                        <a14:brightnessContrast bright="-2000" contrast="-44000"/>
                      </a14:imgEffect>
                    </a14:imgLayer>
                  </a14:imgProps>
                </a:ext>
                <a:ext uri="{28A0092B-C50C-407E-A947-70E740481C1C}">
                  <a14:useLocalDpi xmlns:a14="http://schemas.microsoft.com/office/drawing/2010/main" val="0"/>
                </a:ext>
              </a:extLst>
            </a:blip>
            <a:srcRect/>
            <a:stretch>
              <a:fillRect/>
            </a:stretch>
          </p:blipFill>
          <p:spPr bwMode="auto">
            <a:xfrm>
              <a:off x="799356" y="1316988"/>
              <a:ext cx="431460" cy="431460"/>
            </a:xfrm>
            <a:prstGeom prst="rect">
              <a:avLst/>
            </a:prstGeom>
            <a:noFill/>
            <a:extLst>
              <a:ext uri="{909E8E84-426E-40DD-AFC4-6F175D3DCCD1}">
                <a14:hiddenFill xmlns:a14="http://schemas.microsoft.com/office/drawing/2010/main">
                  <a:solidFill>
                    <a:srgbClr val="FFFFFF"/>
                  </a:solidFill>
                </a14:hiddenFill>
              </a:ext>
            </a:extLst>
          </p:spPr>
        </p:pic>
        <p:sp>
          <p:nvSpPr>
            <p:cNvPr id="118" name="Прямоугольник 117"/>
            <p:cNvSpPr/>
            <p:nvPr/>
          </p:nvSpPr>
          <p:spPr>
            <a:xfrm>
              <a:off x="369575" y="1740137"/>
              <a:ext cx="1291021" cy="553998"/>
            </a:xfrm>
            <a:prstGeom prst="rect">
              <a:avLst/>
            </a:prstGeom>
          </p:spPr>
          <p:txBody>
            <a:bodyPr wrap="square">
              <a:spAutoFit/>
            </a:bodyPr>
            <a:lstStyle/>
            <a:p>
              <a:pPr algn="ctr">
                <a:buSzPct val="25000"/>
              </a:pPr>
              <a:r>
                <a:rPr lang="ru-RU" sz="1000" b="1" dirty="0">
                  <a:solidFill>
                    <a:schemeClr val="accent1">
                      <a:lumMod val="50000"/>
                    </a:schemeClr>
                  </a:solidFill>
                  <a:ea typeface="Arial"/>
                  <a:cs typeface="Geometria"/>
                  <a:sym typeface="Arial"/>
                </a:rPr>
                <a:t>Строительство </a:t>
              </a:r>
              <a:br>
                <a:rPr lang="ru-RU" sz="1000" b="1" dirty="0">
                  <a:solidFill>
                    <a:schemeClr val="accent1">
                      <a:lumMod val="50000"/>
                    </a:schemeClr>
                  </a:solidFill>
                  <a:ea typeface="Arial"/>
                  <a:cs typeface="Geometria"/>
                  <a:sym typeface="Arial"/>
                </a:rPr>
              </a:br>
              <a:r>
                <a:rPr lang="ru-RU" sz="1000" b="1" dirty="0">
                  <a:solidFill>
                    <a:schemeClr val="accent1">
                      <a:lumMod val="50000"/>
                    </a:schemeClr>
                  </a:solidFill>
                  <a:ea typeface="Arial"/>
                  <a:cs typeface="Geometria"/>
                  <a:sym typeface="Arial"/>
                </a:rPr>
                <a:t>и управление недвижимостью </a:t>
              </a:r>
            </a:p>
          </p:txBody>
        </p:sp>
      </p:grpSp>
      <p:grpSp>
        <p:nvGrpSpPr>
          <p:cNvPr id="100" name="Группа 99"/>
          <p:cNvGrpSpPr/>
          <p:nvPr/>
        </p:nvGrpSpPr>
        <p:grpSpPr>
          <a:xfrm>
            <a:off x="4327867" y="2944851"/>
            <a:ext cx="1126895" cy="1014318"/>
            <a:chOff x="2620968" y="1228341"/>
            <a:chExt cx="1126894" cy="1014318"/>
          </a:xfrm>
        </p:grpSpPr>
        <p:sp>
          <p:nvSpPr>
            <p:cNvPr id="115" name="Прямоугольник 114"/>
            <p:cNvSpPr/>
            <p:nvPr/>
          </p:nvSpPr>
          <p:spPr>
            <a:xfrm>
              <a:off x="2620968" y="1791613"/>
              <a:ext cx="1126894" cy="451046"/>
            </a:xfrm>
            <a:prstGeom prst="rect">
              <a:avLst/>
            </a:prstGeom>
          </p:spPr>
          <p:txBody>
            <a:bodyPr wrap="none" lIns="0" tIns="0" rIns="0" bIns="0">
              <a:noAutofit/>
            </a:bodyPr>
            <a:lstStyle/>
            <a:p>
              <a:pPr indent="0" algn="ctr">
                <a:lnSpc>
                  <a:spcPts val="1310"/>
                </a:lnSpc>
              </a:pPr>
              <a:r>
                <a:rPr lang="ru" sz="1000" b="1" dirty="0">
                  <a:solidFill>
                    <a:schemeClr val="accent1">
                      <a:lumMod val="50000"/>
                    </a:schemeClr>
                  </a:solidFill>
                </a:rPr>
                <a:t>Энерго-</a:t>
              </a:r>
            </a:p>
            <a:p>
              <a:pPr indent="0" algn="ctr">
                <a:lnSpc>
                  <a:spcPts val="1310"/>
                </a:lnSpc>
              </a:pPr>
              <a:r>
                <a:rPr lang="ru" sz="1000" b="1" dirty="0">
                  <a:solidFill>
                    <a:schemeClr val="accent1">
                      <a:lumMod val="50000"/>
                    </a:schemeClr>
                  </a:solidFill>
                </a:rPr>
                <a:t>эффективность</a:t>
              </a:r>
            </a:p>
          </p:txBody>
        </p:sp>
        <p:pic>
          <p:nvPicPr>
            <p:cNvPr id="116" name="Picture 2" descr="http://download.seaicons.com/icons/iconsmind/outline/512/Factory-2-icon.png"/>
            <p:cNvPicPr>
              <a:picLocks noChangeAspect="1" noChangeArrowheads="1"/>
            </p:cNvPicPr>
            <p:nvPr/>
          </p:nvPicPr>
          <p:blipFill>
            <a:blip r:embed="rId2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8235" y="1228341"/>
              <a:ext cx="420072" cy="42007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1" name="Соединительная линия уступом 100"/>
          <p:cNvCxnSpPr>
            <a:stCxn id="131" idx="2"/>
            <a:endCxn id="82" idx="0"/>
          </p:cNvCxnSpPr>
          <p:nvPr/>
        </p:nvCxnSpPr>
        <p:spPr>
          <a:xfrm rot="16200000" flipH="1">
            <a:off x="-76362" y="4788490"/>
            <a:ext cx="1954025" cy="3451"/>
          </a:xfrm>
          <a:prstGeom prst="bentConnector3">
            <a:avLst>
              <a:gd name="adj1" fmla="val 50000"/>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Соединительная линия уступом 101"/>
          <p:cNvCxnSpPr>
            <a:stCxn id="122" idx="1"/>
            <a:endCxn id="82" idx="0"/>
          </p:cNvCxnSpPr>
          <p:nvPr/>
        </p:nvCxnSpPr>
        <p:spPr>
          <a:xfrm rot="10800000" flipV="1">
            <a:off x="902377" y="4556705"/>
            <a:ext cx="552249" cy="1210525"/>
          </a:xfrm>
          <a:prstGeom prst="bentConnector2">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Соединительная линия уступом 102"/>
          <p:cNvCxnSpPr>
            <a:stCxn id="115" idx="2"/>
            <a:endCxn id="83" idx="0"/>
          </p:cNvCxnSpPr>
          <p:nvPr/>
        </p:nvCxnSpPr>
        <p:spPr>
          <a:xfrm rot="5400000">
            <a:off x="3358700" y="3923664"/>
            <a:ext cx="1497109" cy="1568123"/>
          </a:xfrm>
          <a:prstGeom prst="bentConnector3">
            <a:avLst>
              <a:gd name="adj1" fmla="val 21567"/>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Соединительная линия уступом 103"/>
          <p:cNvCxnSpPr>
            <a:stCxn id="123" idx="3"/>
            <a:endCxn id="82" idx="0"/>
          </p:cNvCxnSpPr>
          <p:nvPr/>
        </p:nvCxnSpPr>
        <p:spPr>
          <a:xfrm>
            <a:off x="643513" y="4214668"/>
            <a:ext cx="258863" cy="1552563"/>
          </a:xfrm>
          <a:prstGeom prst="bentConnector2">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Соединительная линия уступом 104"/>
          <p:cNvCxnSpPr>
            <a:stCxn id="120" idx="2"/>
            <a:endCxn id="83" idx="0"/>
          </p:cNvCxnSpPr>
          <p:nvPr/>
        </p:nvCxnSpPr>
        <p:spPr>
          <a:xfrm rot="16200000" flipH="1">
            <a:off x="2146068" y="4279159"/>
            <a:ext cx="1571718" cy="782528"/>
          </a:xfrm>
          <a:prstGeom prst="bentConnector3">
            <a:avLst>
              <a:gd name="adj1" fmla="val 50000"/>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Соединительная линия уступом 105"/>
          <p:cNvCxnSpPr>
            <a:stCxn id="118" idx="2"/>
            <a:endCxn id="83" idx="0"/>
          </p:cNvCxnSpPr>
          <p:nvPr/>
        </p:nvCxnSpPr>
        <p:spPr>
          <a:xfrm rot="5400000">
            <a:off x="2763792" y="4517446"/>
            <a:ext cx="1498235" cy="379436"/>
          </a:xfrm>
          <a:prstGeom prst="bentConnector3">
            <a:avLst>
              <a:gd name="adj1" fmla="val 50000"/>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Соединительная линия уступом 106"/>
          <p:cNvCxnSpPr>
            <a:stCxn id="125" idx="2"/>
            <a:endCxn id="85" idx="0"/>
          </p:cNvCxnSpPr>
          <p:nvPr/>
        </p:nvCxnSpPr>
        <p:spPr>
          <a:xfrm rot="5400000">
            <a:off x="4545235" y="5878627"/>
            <a:ext cx="385308" cy="3991"/>
          </a:xfrm>
          <a:prstGeom prst="bentConnector3">
            <a:avLst>
              <a:gd name="adj1" fmla="val 50000"/>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Соединительная линия уступом 107"/>
          <p:cNvCxnSpPr>
            <a:stCxn id="127" idx="2"/>
            <a:endCxn id="87" idx="0"/>
          </p:cNvCxnSpPr>
          <p:nvPr/>
        </p:nvCxnSpPr>
        <p:spPr>
          <a:xfrm rot="5400000">
            <a:off x="5704939" y="5000975"/>
            <a:ext cx="396799" cy="1712"/>
          </a:xfrm>
          <a:prstGeom prst="bentConnector3">
            <a:avLst>
              <a:gd name="adj1" fmla="val 50000"/>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Соединительная линия уступом 108"/>
          <p:cNvCxnSpPr>
            <a:stCxn id="129" idx="2"/>
            <a:endCxn id="110" idx="0"/>
          </p:cNvCxnSpPr>
          <p:nvPr/>
        </p:nvCxnSpPr>
        <p:spPr>
          <a:xfrm rot="16200000" flipH="1">
            <a:off x="7420436" y="3351284"/>
            <a:ext cx="1166539" cy="2015413"/>
          </a:xfrm>
          <a:prstGeom prst="bentConnector3">
            <a:avLst>
              <a:gd name="adj1" fmla="val 37837"/>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0" name="Picture 9" descr="http://www.gmir.ru/files/images/Wi-Fi-PNG-Imag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51509" y="4942263"/>
            <a:ext cx="319803" cy="312203"/>
          </a:xfrm>
          <a:prstGeom prst="rect">
            <a:avLst/>
          </a:prstGeom>
          <a:noFill/>
          <a:extLst>
            <a:ext uri="{909E8E84-426E-40DD-AFC4-6F175D3DCCD1}">
              <a14:hiddenFill xmlns:a14="http://schemas.microsoft.com/office/drawing/2010/main">
                <a:solidFill>
                  <a:srgbClr val="FFFFFF"/>
                </a:solidFill>
              </a14:hiddenFill>
            </a:ext>
          </a:extLst>
        </p:spPr>
      </p:pic>
      <p:cxnSp>
        <p:nvCxnSpPr>
          <p:cNvPr id="111" name="Соединительная линия уступом 110"/>
          <p:cNvCxnSpPr>
            <a:stCxn id="133" idx="2"/>
            <a:endCxn id="110" idx="0"/>
          </p:cNvCxnSpPr>
          <p:nvPr/>
        </p:nvCxnSpPr>
        <p:spPr>
          <a:xfrm rot="16200000" flipH="1">
            <a:off x="8110440" y="4041288"/>
            <a:ext cx="1148005" cy="653939"/>
          </a:xfrm>
          <a:prstGeom prst="bentConnector3">
            <a:avLst>
              <a:gd name="adj1" fmla="val 36267"/>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Соединительная линия уступом 111"/>
          <p:cNvCxnSpPr>
            <a:stCxn id="139" idx="2"/>
            <a:endCxn id="84" idx="0"/>
          </p:cNvCxnSpPr>
          <p:nvPr/>
        </p:nvCxnSpPr>
        <p:spPr>
          <a:xfrm rot="5400000">
            <a:off x="10308280" y="4050746"/>
            <a:ext cx="1382909" cy="407367"/>
          </a:xfrm>
          <a:prstGeom prst="bentConnector3">
            <a:avLst>
              <a:gd name="adj1" fmla="val 65960"/>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Соединительная линия уступом 112"/>
          <p:cNvCxnSpPr>
            <a:stCxn id="137" idx="2"/>
            <a:endCxn id="110" idx="0"/>
          </p:cNvCxnSpPr>
          <p:nvPr/>
        </p:nvCxnSpPr>
        <p:spPr>
          <a:xfrm rot="5400000">
            <a:off x="8958153" y="4131128"/>
            <a:ext cx="864390" cy="757877"/>
          </a:xfrm>
          <a:prstGeom prst="bentConnector3">
            <a:avLst>
              <a:gd name="adj1" fmla="val 15346"/>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Соединительная линия уступом 113"/>
          <p:cNvCxnSpPr>
            <a:stCxn id="136" idx="1"/>
            <a:endCxn id="84" idx="0"/>
          </p:cNvCxnSpPr>
          <p:nvPr/>
        </p:nvCxnSpPr>
        <p:spPr>
          <a:xfrm rot="10800000" flipV="1">
            <a:off x="10796048" y="4479334"/>
            <a:ext cx="745989" cy="466549"/>
          </a:xfrm>
          <a:prstGeom prst="bentConnector2">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0" name="Picture 18" descr="http://www.newdesignfile.com/postpic/2009/12/cartoon-city-skyline_77400.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128" b="100000" l="684" r="100000">
                        <a14:foregroundMark x1="59473" y1="40197" x2="59473" y2="40197"/>
                        <a14:foregroundMark x1="70117" y1="35120" x2="70117" y2="35120"/>
                        <a14:foregroundMark x1="83008" y1="39069" x2="83008" y2="39069"/>
                        <a14:foregroundMark x1="69336" y1="31171" x2="69336" y2="31171"/>
                        <a14:foregroundMark x1="32520" y1="50353" x2="32520" y2="50353"/>
                        <a14:foregroundMark x1="27832" y1="52609" x2="27832" y2="52609"/>
                        <a14:foregroundMark x1="23828" y1="52609" x2="23828" y2="52609"/>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flipH="1">
            <a:off x="8214635" y="4103092"/>
            <a:ext cx="3977367" cy="270160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8" descr="http://www.newdesignfile.com/postpic/2009/12/cartoon-city-skyline_77400.jpg"/>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128" b="100000" l="684" r="100000">
                        <a14:foregroundMark x1="59473" y1="40197" x2="59473" y2="40197"/>
                        <a14:foregroundMark x1="70117" y1="35120" x2="70117" y2="35120"/>
                        <a14:foregroundMark x1="83008" y1="39069" x2="83008" y2="39069"/>
                        <a14:foregroundMark x1="69336" y1="31171" x2="69336" y2="31171"/>
                        <a14:foregroundMark x1="32520" y1="50353" x2="32520" y2="50353"/>
                        <a14:foregroundMark x1="27832" y1="52609" x2="27832" y2="52609"/>
                        <a14:foregroundMark x1="23828" y1="52609" x2="23828" y2="52609"/>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flipH="1">
            <a:off x="2359452" y="5206280"/>
            <a:ext cx="2376440" cy="161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2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830997"/>
          </a:xfrm>
          <a:prstGeom prst="rect">
            <a:avLst/>
          </a:prstGeom>
        </p:spPr>
        <p:txBody>
          <a:bodyPr wrap="square">
            <a:spAutoFit/>
          </a:bodyPr>
          <a:lstStyle/>
          <a:p>
            <a:r>
              <a:rPr lang="ru-RU" sz="2400" dirty="0">
                <a:solidFill>
                  <a:schemeClr val="bg1"/>
                </a:solidFill>
                <a:latin typeface="Proxima Nova"/>
              </a:rPr>
              <a:t>Инициативы ПАО «Ростелеком» </a:t>
            </a:r>
            <a:r>
              <a:rPr lang="ru-RU" sz="2400" dirty="0" smtClean="0">
                <a:solidFill>
                  <a:schemeClr val="bg1"/>
                </a:solidFill>
                <a:latin typeface="Proxima Nova"/>
              </a:rPr>
              <a:t>при </a:t>
            </a:r>
            <a:r>
              <a:rPr lang="ru-RU" sz="2400" dirty="0">
                <a:solidFill>
                  <a:schemeClr val="bg1"/>
                </a:solidFill>
                <a:latin typeface="Proxima Nova"/>
              </a:rPr>
              <a:t>формировании </a:t>
            </a:r>
            <a:r>
              <a:rPr lang="ru-RU" sz="2400" dirty="0" smtClean="0">
                <a:solidFill>
                  <a:schemeClr val="bg1"/>
                </a:solidFill>
                <a:latin typeface="Proxima Nova"/>
              </a:rPr>
              <a:t>«</a:t>
            </a:r>
            <a:r>
              <a:rPr lang="ru-RU" sz="2400" dirty="0">
                <a:solidFill>
                  <a:schemeClr val="bg1"/>
                </a:solidFill>
                <a:latin typeface="Proxima Nova"/>
              </a:rPr>
              <a:t>Умных городов</a:t>
            </a:r>
            <a:r>
              <a:rPr lang="ru-RU" sz="2400" dirty="0" smtClean="0">
                <a:solidFill>
                  <a:schemeClr val="bg1"/>
                </a:solidFill>
                <a:latin typeface="Proxima Nova"/>
              </a:rPr>
              <a:t>».</a:t>
            </a:r>
          </a:p>
          <a:p>
            <a:r>
              <a:rPr lang="ru-RU" sz="2400" dirty="0" smtClean="0">
                <a:solidFill>
                  <a:schemeClr val="bg1"/>
                </a:solidFill>
              </a:rPr>
              <a:t>Элементы «умного города»</a:t>
            </a:r>
            <a:endParaRPr lang="ru-RU" sz="2400" dirty="0"/>
          </a:p>
        </p:txBody>
      </p:sp>
      <p:sp>
        <p:nvSpPr>
          <p:cNvPr id="7" name="Скругленный прямоугольник 6"/>
          <p:cNvSpPr/>
          <p:nvPr/>
        </p:nvSpPr>
        <p:spPr>
          <a:xfrm>
            <a:off x="994260" y="1336620"/>
            <a:ext cx="4807451" cy="698109"/>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93587" y="2274021"/>
            <a:ext cx="4558799" cy="193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b="1" dirty="0" smtClean="0">
                <a:solidFill>
                  <a:schemeClr val="tx1"/>
                </a:solidFill>
              </a:rPr>
              <a:t>Мониторинг</a:t>
            </a:r>
            <a:r>
              <a:rPr lang="ru-RU" dirty="0" smtClean="0">
                <a:solidFill>
                  <a:schemeClr val="tx1"/>
                </a:solidFill>
              </a:rPr>
              <a:t> уровня загрязнения воздуха, воды, почвы. </a:t>
            </a:r>
          </a:p>
          <a:p>
            <a:pPr algn="just"/>
            <a:endParaRPr lang="ru-RU" dirty="0">
              <a:solidFill>
                <a:schemeClr val="tx1"/>
              </a:solidFill>
            </a:endParaRPr>
          </a:p>
          <a:p>
            <a:pPr algn="just"/>
            <a:r>
              <a:rPr lang="ru-RU" b="1" dirty="0" smtClean="0">
                <a:solidFill>
                  <a:schemeClr val="tx1"/>
                </a:solidFill>
              </a:rPr>
              <a:t>Сервисы предиктивной аналитики: </a:t>
            </a:r>
            <a:r>
              <a:rPr lang="ru-RU" dirty="0" smtClean="0">
                <a:solidFill>
                  <a:schemeClr val="tx1"/>
                </a:solidFill>
              </a:rPr>
              <a:t> вероятности осуществления вредных выбросов.</a:t>
            </a:r>
          </a:p>
          <a:p>
            <a:pPr algn="just"/>
            <a:endParaRPr lang="ru-RU" b="1" dirty="0" smtClean="0">
              <a:solidFill>
                <a:schemeClr val="tx1"/>
              </a:solidFill>
            </a:endParaRPr>
          </a:p>
          <a:p>
            <a:pPr algn="just"/>
            <a:endParaRPr lang="ru-RU" dirty="0" smtClean="0">
              <a:solidFill>
                <a:schemeClr val="tx1"/>
              </a:solidFill>
            </a:endParaRPr>
          </a:p>
        </p:txBody>
      </p:sp>
      <p:sp>
        <p:nvSpPr>
          <p:cNvPr id="9" name="Скругленный прямоугольник 8"/>
          <p:cNvSpPr/>
          <p:nvPr/>
        </p:nvSpPr>
        <p:spPr>
          <a:xfrm>
            <a:off x="952695" y="1301458"/>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Система мониторинга  экологического состояния</a:t>
            </a:r>
            <a:endParaRPr lang="ru-RU" sz="2000" b="1" dirty="0">
              <a:solidFill>
                <a:schemeClr val="bg1"/>
              </a:solidFill>
            </a:endParaRPr>
          </a:p>
        </p:txBody>
      </p:sp>
      <p:sp>
        <p:nvSpPr>
          <p:cNvPr id="14" name="Скругленный прямоугольник 13"/>
          <p:cNvSpPr/>
          <p:nvPr/>
        </p:nvSpPr>
        <p:spPr>
          <a:xfrm>
            <a:off x="275779" y="4832513"/>
            <a:ext cx="5525932" cy="18668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1101679" y="4859284"/>
            <a:ext cx="4501720" cy="18132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ПОВЫШЕНИЕ </a:t>
            </a:r>
            <a:r>
              <a:rPr lang="ru-RU" sz="1600" b="1" dirty="0">
                <a:solidFill>
                  <a:srgbClr val="235889"/>
                </a:solidFill>
              </a:rPr>
              <a:t>УРОВНЯ </a:t>
            </a:r>
            <a:r>
              <a:rPr lang="ru-RU" sz="1600" b="1" dirty="0" smtClean="0">
                <a:solidFill>
                  <a:srgbClr val="235889"/>
                </a:solidFill>
              </a:rPr>
              <a:t>БЕЗОПАСНОСТИ</a:t>
            </a:r>
          </a:p>
          <a:p>
            <a:endParaRPr lang="ru-RU" sz="1000" b="1" dirty="0" smtClean="0">
              <a:solidFill>
                <a:srgbClr val="235889"/>
              </a:solidFill>
            </a:endParaRPr>
          </a:p>
          <a:p>
            <a:r>
              <a:rPr lang="ru-RU" sz="1600" b="1" dirty="0" smtClean="0">
                <a:solidFill>
                  <a:srgbClr val="235889"/>
                </a:solidFill>
              </a:rPr>
              <a:t>ПОВЫШЕНИЕ УРОВНЯ ОПЕРАТИВНОГО РЕАГИРОВАНИЯ</a:t>
            </a:r>
          </a:p>
          <a:p>
            <a:endParaRPr lang="ru-RU" sz="1050" b="1" dirty="0" smtClean="0">
              <a:solidFill>
                <a:srgbClr val="235889"/>
              </a:solidFill>
            </a:endParaRPr>
          </a:p>
          <a:p>
            <a:r>
              <a:rPr lang="ru-RU" sz="1600" b="1" dirty="0" smtClean="0">
                <a:solidFill>
                  <a:srgbClr val="235889"/>
                </a:solidFill>
              </a:rPr>
              <a:t>СНИЖЕНИЕ НЕГАТИВНЫХ ПОСЛЕДСТВИЙ ОТ ЗАГРЯЗНЕНИЙ</a:t>
            </a:r>
            <a:endParaRPr lang="ru-RU" sz="1600" b="1" dirty="0">
              <a:solidFill>
                <a:srgbClr val="235889"/>
              </a:solidFill>
            </a:endParaRPr>
          </a:p>
        </p:txBody>
      </p:sp>
      <p:pic>
        <p:nvPicPr>
          <p:cNvPr id="16"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2567" y="504485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4994" y="5565325"/>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Скругленный прямоугольник 20"/>
          <p:cNvSpPr/>
          <p:nvPr/>
        </p:nvSpPr>
        <p:spPr>
          <a:xfrm>
            <a:off x="1145552" y="4693259"/>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4098" name="Picture 2" descr="http://freevector.co/wp-content/uploads/2013/03/46538-earth-between-hands.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047" y="1326346"/>
            <a:ext cx="718648" cy="7186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edico-group.ru/wp-content/uploads/2017/04/1-2.jp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82691" y="2274021"/>
            <a:ext cx="644732" cy="6447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7329" y="6154863"/>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https://www.shareicon.net/data/2015/11/10/670044_question_512x512.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691" y="3255811"/>
            <a:ext cx="667445" cy="667445"/>
          </a:xfrm>
          <a:prstGeom prst="rect">
            <a:avLst/>
          </a:prstGeom>
          <a:noFill/>
          <a:extLst>
            <a:ext uri="{909E8E84-426E-40DD-AFC4-6F175D3DCCD1}">
              <a14:hiddenFill xmlns:a14="http://schemas.microsoft.com/office/drawing/2010/main">
                <a:solidFill>
                  <a:srgbClr val="FFFFFF"/>
                </a:solidFill>
              </a14:hiddenFill>
            </a:ext>
          </a:extLst>
        </p:spPr>
      </p:pic>
      <p:sp>
        <p:nvSpPr>
          <p:cNvPr id="28" name="Скругленный прямоугольник 27"/>
          <p:cNvSpPr/>
          <p:nvPr/>
        </p:nvSpPr>
        <p:spPr>
          <a:xfrm>
            <a:off x="7237405" y="1318138"/>
            <a:ext cx="4807451" cy="698109"/>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7287745" y="2044993"/>
            <a:ext cx="4558799" cy="2629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b="1" dirty="0" smtClean="0">
                <a:solidFill>
                  <a:schemeClr val="tx1"/>
                </a:solidFill>
              </a:rPr>
              <a:t>Мониторинг</a:t>
            </a:r>
            <a:r>
              <a:rPr lang="ru-RU" dirty="0" smtClean="0">
                <a:solidFill>
                  <a:schemeClr val="tx1"/>
                </a:solidFill>
              </a:rPr>
              <a:t> физического состояния и уровня изношенности инженерных сооружений. </a:t>
            </a:r>
          </a:p>
          <a:p>
            <a:pPr algn="just"/>
            <a:endParaRPr lang="ru-RU" sz="1050" dirty="0" smtClean="0">
              <a:solidFill>
                <a:schemeClr val="tx1"/>
              </a:solidFill>
            </a:endParaRPr>
          </a:p>
          <a:p>
            <a:pPr algn="just"/>
            <a:r>
              <a:rPr lang="ru-RU" dirty="0" smtClean="0">
                <a:solidFill>
                  <a:schemeClr val="tx1"/>
                </a:solidFill>
              </a:rPr>
              <a:t>Сбор метеорологических показаний для построения прогнозов</a:t>
            </a:r>
          </a:p>
          <a:p>
            <a:pPr algn="just"/>
            <a:endParaRPr lang="ru-RU" sz="1050" dirty="0">
              <a:solidFill>
                <a:schemeClr val="tx1"/>
              </a:solidFill>
            </a:endParaRPr>
          </a:p>
          <a:p>
            <a:pPr algn="just"/>
            <a:r>
              <a:rPr lang="ru-RU" b="1" dirty="0" smtClean="0">
                <a:solidFill>
                  <a:schemeClr val="tx1"/>
                </a:solidFill>
              </a:rPr>
              <a:t>Сервисы предиктивной аналитики: </a:t>
            </a:r>
            <a:r>
              <a:rPr lang="ru-RU" dirty="0" smtClean="0">
                <a:solidFill>
                  <a:schemeClr val="tx1"/>
                </a:solidFill>
              </a:rPr>
              <a:t> вероятность наступления критических событий.</a:t>
            </a:r>
          </a:p>
          <a:p>
            <a:pPr algn="just"/>
            <a:endParaRPr lang="ru-RU" b="1" dirty="0" smtClean="0">
              <a:solidFill>
                <a:schemeClr val="tx1"/>
              </a:solidFill>
            </a:endParaRPr>
          </a:p>
          <a:p>
            <a:pPr algn="just"/>
            <a:endParaRPr lang="ru-RU" dirty="0" smtClean="0">
              <a:solidFill>
                <a:schemeClr val="tx1"/>
              </a:solidFill>
            </a:endParaRPr>
          </a:p>
        </p:txBody>
      </p:sp>
      <p:sp>
        <p:nvSpPr>
          <p:cNvPr id="30" name="Скругленный прямоугольник 29"/>
          <p:cNvSpPr/>
          <p:nvPr/>
        </p:nvSpPr>
        <p:spPr>
          <a:xfrm>
            <a:off x="7195840" y="1282976"/>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Система мониторинга  инженерных сооружений</a:t>
            </a:r>
            <a:endParaRPr lang="ru-RU" sz="2000" b="1" dirty="0">
              <a:solidFill>
                <a:schemeClr val="bg1"/>
              </a:solidFill>
            </a:endParaRPr>
          </a:p>
        </p:txBody>
      </p:sp>
      <p:sp>
        <p:nvSpPr>
          <p:cNvPr id="39" name="Скругленный прямоугольник 38"/>
          <p:cNvSpPr/>
          <p:nvPr/>
        </p:nvSpPr>
        <p:spPr>
          <a:xfrm>
            <a:off x="6518924" y="4814031"/>
            <a:ext cx="5525932" cy="18668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кругленный прямоугольник 39"/>
          <p:cNvSpPr/>
          <p:nvPr/>
        </p:nvSpPr>
        <p:spPr>
          <a:xfrm>
            <a:off x="7344824" y="5062139"/>
            <a:ext cx="4501720" cy="13705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ПРЕДОТВРАЩЕНИЕ ИНЦИДЕНТОВ: ОБВАЛОВ И РАЗРУШЕНИЙ</a:t>
            </a:r>
          </a:p>
          <a:p>
            <a:endParaRPr lang="ru-RU" sz="1050" b="1" dirty="0" smtClean="0">
              <a:solidFill>
                <a:srgbClr val="235889"/>
              </a:solidFill>
            </a:endParaRPr>
          </a:p>
          <a:p>
            <a:r>
              <a:rPr lang="ru-RU" sz="1600" b="1" dirty="0" smtClean="0">
                <a:solidFill>
                  <a:srgbClr val="235889"/>
                </a:solidFill>
              </a:rPr>
              <a:t>СНИЖЕНИЕ НЕГАТИВНЫХ ПОСЛЕДСТВИЙ ОТ АВАРИЙ И ТЕХНОГЕННЫХ КАТАСТРОФ</a:t>
            </a:r>
          </a:p>
        </p:txBody>
      </p:sp>
      <p:pic>
        <p:nvPicPr>
          <p:cNvPr id="41"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875712" y="5250074"/>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875712" y="591028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Скругленный прямоугольник 42"/>
          <p:cNvSpPr/>
          <p:nvPr/>
        </p:nvSpPr>
        <p:spPr>
          <a:xfrm>
            <a:off x="7388697" y="4674777"/>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6146" name="Picture 2" descr="http://ssbcrackexams.com/wp-content/uploads/2014/07/measure.png"/>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3503" y="3923256"/>
            <a:ext cx="605761" cy="5406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freepik.com/free-icon/no-translate-detected_318-43954.jpg"/>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9681" y="1340912"/>
            <a:ext cx="666975" cy="6669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image.freepik.com/free-icon/no-translate-detected_318-27102.jpg"/>
          <p:cNvPicPr>
            <a:picLocks noChangeAspect="1" noChangeArrowheads="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3503" y="2227773"/>
            <a:ext cx="548330" cy="54833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ikpgs.ru/images/ingenerno-gidrometeorologicheskie-izyskaniya.png"/>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3503" y="3012748"/>
            <a:ext cx="486976" cy="4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8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a:solidFill>
                  <a:schemeClr val="bg1"/>
                </a:solidFill>
                <a:latin typeface="Proxima Nova"/>
              </a:rPr>
              <a:t>УМНЫЙ ГОРОД. </a:t>
            </a:r>
            <a:br>
              <a:rPr lang="ru-RU" sz="2800" dirty="0">
                <a:solidFill>
                  <a:schemeClr val="bg1"/>
                </a:solidFill>
                <a:latin typeface="Proxima Nova"/>
              </a:rPr>
            </a:br>
            <a:r>
              <a:rPr lang="ru-RU" sz="2800" dirty="0">
                <a:solidFill>
                  <a:schemeClr val="bg1"/>
                </a:solidFill>
                <a:latin typeface="Proxima Nova"/>
              </a:rPr>
              <a:t>Цифровые платформы.</a:t>
            </a:r>
          </a:p>
        </p:txBody>
      </p:sp>
      <p:sp>
        <p:nvSpPr>
          <p:cNvPr id="2" name="Прямоугольник 1"/>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8" name="Прямоугольник 7"/>
          <p:cNvSpPr/>
          <p:nvPr/>
        </p:nvSpPr>
        <p:spPr>
          <a:xfrm>
            <a:off x="869533" y="3385872"/>
            <a:ext cx="6083059" cy="1938992"/>
          </a:xfrm>
          <a:prstGeom prst="rect">
            <a:avLst/>
          </a:prstGeom>
        </p:spPr>
        <p:txBody>
          <a:bodyPr wrap="square">
            <a:spAutoFit/>
          </a:bodyPr>
          <a:lstStyle/>
          <a:p>
            <a:pPr algn="ctr"/>
            <a:r>
              <a:rPr lang="ru-RU" sz="4000" dirty="0" smtClean="0">
                <a:solidFill>
                  <a:schemeClr val="bg1"/>
                </a:solidFill>
                <a:latin typeface="Proxima Nova"/>
              </a:rPr>
              <a:t>СОЦИАЛЬНАЯ УДОВЛЕТВОРЕННОСТЬ</a:t>
            </a:r>
          </a:p>
          <a:p>
            <a:pPr algn="ctr"/>
            <a:r>
              <a:rPr lang="ru-RU" sz="4000" dirty="0" smtClean="0">
                <a:solidFill>
                  <a:schemeClr val="bg1"/>
                </a:solidFill>
                <a:latin typeface="Proxima Nova"/>
              </a:rPr>
              <a:t>И ЗАЩИТА ГРАЖДАН</a:t>
            </a:r>
            <a:endParaRPr lang="ru-RU" sz="2800" dirty="0">
              <a:solidFill>
                <a:schemeClr val="bg1"/>
              </a:solidFill>
            </a:endParaRPr>
          </a:p>
        </p:txBody>
      </p:sp>
      <p:pic>
        <p:nvPicPr>
          <p:cNvPr id="1028" name="Picture 4" descr="http://image.freepik.com/free-icon/standing-man-with-thumbs-up_318-29030.jpg"/>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backgroundRemoval t="0" b="100000" l="9744" r="89776">
                        <a14:foregroundMark x1="44409" y1="9744" x2="44409" y2="9744"/>
                      </a14:backgroundRemoval>
                    </a14:imgEffect>
                    <a14:imgEffect>
                      <a14:artisticCutout numberOfShades="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17250" y="2693988"/>
            <a:ext cx="3263899" cy="32639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99091" y="1306363"/>
            <a:ext cx="9317421" cy="707886"/>
          </a:xfrm>
          <a:prstGeom prst="rect">
            <a:avLst/>
          </a:prstGeom>
        </p:spPr>
        <p:txBody>
          <a:bodyPr wrap="square">
            <a:spAutoFit/>
          </a:bodyPr>
          <a:lstStyle/>
          <a:p>
            <a:pPr algn="ctr"/>
            <a:r>
              <a:rPr lang="ru-RU" sz="4000" dirty="0" smtClean="0">
                <a:solidFill>
                  <a:schemeClr val="bg1"/>
                </a:solidFill>
                <a:latin typeface="Proxima Nova"/>
              </a:rPr>
              <a:t>Эффекты от внедрения сервисов.</a:t>
            </a:r>
          </a:p>
        </p:txBody>
      </p:sp>
    </p:spTree>
    <p:extLst>
      <p:ext uri="{BB962C8B-B14F-4D97-AF65-F5344CB8AC3E}">
        <p14:creationId xmlns:p14="http://schemas.microsoft.com/office/powerpoint/2010/main" val="3839267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6" name="Скругленный прямоугольник 5"/>
          <p:cNvSpPr/>
          <p:nvPr/>
        </p:nvSpPr>
        <p:spPr>
          <a:xfrm>
            <a:off x="7041221" y="1323665"/>
            <a:ext cx="4807451" cy="698110"/>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994260" y="1323669"/>
            <a:ext cx="4807451" cy="698109"/>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275780" y="1839285"/>
            <a:ext cx="5644289" cy="4251459"/>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124658" y="4911848"/>
            <a:ext cx="4677052" cy="16685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ДО  25%	СНИЖЕНИЕ ФАКТОВ МЕЛКОГО НАРУШЕНИЯ ПРАВОПОРЯДКА ЗА СЧЕТ ВОВЛЕЧЕНИЯ В ОХРАНУ ПРАВОПОРЯДКА СОЦИАЛЬНО-АКТИВНЫХ ГРАЖДАН</a:t>
            </a:r>
          </a:p>
          <a:p>
            <a:endParaRPr lang="ru-RU" sz="1200" b="1" dirty="0">
              <a:solidFill>
                <a:srgbClr val="235889"/>
              </a:solidFill>
            </a:endParaRPr>
          </a:p>
          <a:p>
            <a:r>
              <a:rPr lang="ru-RU" sz="1600" b="1" dirty="0" smtClean="0">
                <a:solidFill>
                  <a:srgbClr val="235889"/>
                </a:solidFill>
              </a:rPr>
              <a:t>ПОВЫШЕНИЕ </a:t>
            </a:r>
            <a:r>
              <a:rPr lang="ru-RU" sz="1600" b="1" dirty="0">
                <a:solidFill>
                  <a:srgbClr val="235889"/>
                </a:solidFill>
              </a:rPr>
              <a:t>УРОВНЯ </a:t>
            </a:r>
            <a:r>
              <a:rPr lang="ru-RU" sz="1600" b="1" dirty="0" smtClean="0">
                <a:solidFill>
                  <a:srgbClr val="235889"/>
                </a:solidFill>
              </a:rPr>
              <a:t>БЕЗОПАСНОСТИ</a:t>
            </a:r>
            <a:endParaRPr lang="ru-RU" sz="1600" b="1" dirty="0">
              <a:solidFill>
                <a:srgbClr val="235889"/>
              </a:solidFill>
            </a:endParaRPr>
          </a:p>
        </p:txBody>
      </p:sp>
      <p:sp>
        <p:nvSpPr>
          <p:cNvPr id="10" name="Прямоугольник 9"/>
          <p:cNvSpPr/>
          <p:nvPr/>
        </p:nvSpPr>
        <p:spPr>
          <a:xfrm>
            <a:off x="1168871" y="2256724"/>
            <a:ext cx="4650904" cy="1966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b="1" dirty="0" smtClean="0">
                <a:solidFill>
                  <a:schemeClr val="tx1"/>
                </a:solidFill>
              </a:rPr>
              <a:t>Кнопка </a:t>
            </a:r>
            <a:r>
              <a:rPr lang="ru-RU" b="1" dirty="0">
                <a:solidFill>
                  <a:schemeClr val="tx1"/>
                </a:solidFill>
              </a:rPr>
              <a:t>вызова </a:t>
            </a:r>
            <a:r>
              <a:rPr lang="ru-RU" b="1" dirty="0" smtClean="0">
                <a:solidFill>
                  <a:schemeClr val="tx1"/>
                </a:solidFill>
              </a:rPr>
              <a:t>службы </a:t>
            </a:r>
            <a:r>
              <a:rPr lang="ru-RU" b="1" dirty="0">
                <a:solidFill>
                  <a:schemeClr val="tx1"/>
                </a:solidFill>
              </a:rPr>
              <a:t>112 и </a:t>
            </a:r>
            <a:r>
              <a:rPr lang="ru-RU" b="1" dirty="0" smtClean="0">
                <a:solidFill>
                  <a:schemeClr val="tx1"/>
                </a:solidFill>
              </a:rPr>
              <a:t>уведомление</a:t>
            </a:r>
            <a:r>
              <a:rPr lang="ru-RU" dirty="0" smtClean="0">
                <a:solidFill>
                  <a:schemeClr val="tx1"/>
                </a:solidFill>
              </a:rPr>
              <a:t> </a:t>
            </a:r>
            <a:r>
              <a:rPr lang="ru-RU" dirty="0">
                <a:solidFill>
                  <a:schemeClr val="tx1"/>
                </a:solidFill>
              </a:rPr>
              <a:t>о чрезвычайных ситуациях </a:t>
            </a:r>
          </a:p>
          <a:p>
            <a:pPr algn="just"/>
            <a:endParaRPr lang="ru-RU" sz="800" i="1" dirty="0">
              <a:solidFill>
                <a:schemeClr val="tx1"/>
              </a:solidFill>
            </a:endParaRPr>
          </a:p>
          <a:p>
            <a:pPr algn="just"/>
            <a:r>
              <a:rPr lang="ru-RU" b="1" dirty="0" smtClean="0">
                <a:solidFill>
                  <a:schemeClr val="tx1"/>
                </a:solidFill>
              </a:rPr>
              <a:t>Интеграция </a:t>
            </a:r>
            <a:r>
              <a:rPr lang="ru-RU" dirty="0" smtClean="0">
                <a:solidFill>
                  <a:schemeClr val="tx1"/>
                </a:solidFill>
              </a:rPr>
              <a:t>с телефоном и телевидением</a:t>
            </a:r>
          </a:p>
          <a:p>
            <a:pPr algn="just"/>
            <a:endParaRPr lang="ru-RU" sz="800" dirty="0" smtClean="0">
              <a:solidFill>
                <a:schemeClr val="tx1"/>
              </a:solidFill>
            </a:endParaRPr>
          </a:p>
          <a:p>
            <a:pPr algn="just"/>
            <a:r>
              <a:rPr lang="ru-RU" b="1" dirty="0">
                <a:solidFill>
                  <a:schemeClr val="tx1"/>
                </a:solidFill>
              </a:rPr>
              <a:t>Интерактивное </a:t>
            </a:r>
            <a:r>
              <a:rPr lang="ru-RU" dirty="0">
                <a:solidFill>
                  <a:schemeClr val="tx1"/>
                </a:solidFill>
              </a:rPr>
              <a:t>вовлечение </a:t>
            </a:r>
            <a:r>
              <a:rPr lang="ru-RU" dirty="0" smtClean="0">
                <a:solidFill>
                  <a:schemeClr val="tx1"/>
                </a:solidFill>
              </a:rPr>
              <a:t>пользователя, авторизованного в  ЕСИА в общественное </a:t>
            </a:r>
            <a:r>
              <a:rPr lang="ru-RU" dirty="0">
                <a:solidFill>
                  <a:schemeClr val="tx1"/>
                </a:solidFill>
              </a:rPr>
              <a:t>голосование</a:t>
            </a:r>
          </a:p>
        </p:txBody>
      </p:sp>
      <p:sp>
        <p:nvSpPr>
          <p:cNvPr id="11" name="Скругленный прямоугольник 10"/>
          <p:cNvSpPr/>
          <p:nvPr/>
        </p:nvSpPr>
        <p:spPr>
          <a:xfrm>
            <a:off x="890911" y="1495835"/>
            <a:ext cx="4799688" cy="442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Умный домофон</a:t>
            </a:r>
            <a:endParaRPr lang="ru-RU" sz="2000" b="1" dirty="0">
              <a:solidFill>
                <a:schemeClr val="bg1"/>
              </a:solidFill>
            </a:endParaRPr>
          </a:p>
        </p:txBody>
      </p:sp>
      <p:sp>
        <p:nvSpPr>
          <p:cNvPr id="12" name="Скругленный прямоугольник 11"/>
          <p:cNvSpPr/>
          <p:nvPr/>
        </p:nvSpPr>
        <p:spPr>
          <a:xfrm>
            <a:off x="7239653" y="4889341"/>
            <a:ext cx="4554539" cy="18217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ДО     45%     РОСТ ЭФФЕКТИВНОСТИ СИСТЕМЫ УБОРКИ</a:t>
            </a:r>
          </a:p>
          <a:p>
            <a:endParaRPr lang="ru-RU" sz="1050" b="1" dirty="0">
              <a:solidFill>
                <a:srgbClr val="235889"/>
              </a:solidFill>
            </a:endParaRPr>
          </a:p>
          <a:p>
            <a:r>
              <a:rPr lang="ru-RU" sz="1600" b="1" dirty="0" smtClean="0">
                <a:solidFill>
                  <a:srgbClr val="235889"/>
                </a:solidFill>
              </a:rPr>
              <a:t>ПОВЫШЕНИЕ </a:t>
            </a:r>
            <a:r>
              <a:rPr lang="ru-RU" sz="1600" b="1" dirty="0">
                <a:solidFill>
                  <a:srgbClr val="235889"/>
                </a:solidFill>
              </a:rPr>
              <a:t>УРОВНЯ </a:t>
            </a:r>
            <a:r>
              <a:rPr lang="ru-RU" sz="1600" b="1" dirty="0" smtClean="0">
                <a:solidFill>
                  <a:srgbClr val="235889"/>
                </a:solidFill>
              </a:rPr>
              <a:t>БЕЗОПАСНОСТИ</a:t>
            </a:r>
          </a:p>
          <a:p>
            <a:endParaRPr lang="ru-RU" sz="1050" b="1" dirty="0">
              <a:solidFill>
                <a:srgbClr val="235889"/>
              </a:solidFill>
            </a:endParaRPr>
          </a:p>
          <a:p>
            <a:r>
              <a:rPr lang="ru-RU" sz="1600" b="1" dirty="0" smtClean="0">
                <a:solidFill>
                  <a:srgbClr val="235889"/>
                </a:solidFill>
              </a:rPr>
              <a:t>ПОВЫШЕНИЕ КАЧЕСТВА РАБОТЫ ГОРОДСКИХ СЛУЖБ</a:t>
            </a:r>
          </a:p>
        </p:txBody>
      </p:sp>
      <p:sp>
        <p:nvSpPr>
          <p:cNvPr id="13" name="Прямоугольник 12"/>
          <p:cNvSpPr/>
          <p:nvPr/>
        </p:nvSpPr>
        <p:spPr>
          <a:xfrm>
            <a:off x="7272465" y="2272660"/>
            <a:ext cx="4554539" cy="1950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b="1" dirty="0">
                <a:solidFill>
                  <a:schemeClr val="tx1"/>
                </a:solidFill>
              </a:rPr>
              <a:t>Мониторинг </a:t>
            </a:r>
            <a:r>
              <a:rPr lang="ru-RU" dirty="0" smtClean="0">
                <a:solidFill>
                  <a:schemeClr val="tx1"/>
                </a:solidFill>
              </a:rPr>
              <a:t>оперативной ситуации </a:t>
            </a:r>
          </a:p>
          <a:p>
            <a:pPr algn="just"/>
            <a:endParaRPr lang="ru-RU" sz="1200" b="1" dirty="0" smtClean="0">
              <a:solidFill>
                <a:schemeClr val="tx1"/>
              </a:solidFill>
            </a:endParaRPr>
          </a:p>
          <a:p>
            <a:pPr algn="just"/>
            <a:r>
              <a:rPr lang="ru-RU" b="1" dirty="0" smtClean="0">
                <a:solidFill>
                  <a:schemeClr val="tx1"/>
                </a:solidFill>
              </a:rPr>
              <a:t>Связь с органами обеспечения правопорядка</a:t>
            </a:r>
          </a:p>
          <a:p>
            <a:pPr algn="just"/>
            <a:endParaRPr lang="ru-RU" sz="1200" b="1" dirty="0">
              <a:solidFill>
                <a:schemeClr val="tx1"/>
              </a:solidFill>
            </a:endParaRPr>
          </a:p>
          <a:p>
            <a:pPr algn="just"/>
            <a:r>
              <a:rPr lang="ru-RU" b="1" dirty="0" smtClean="0">
                <a:solidFill>
                  <a:schemeClr val="tx1"/>
                </a:solidFill>
              </a:rPr>
              <a:t>Обеспечение</a:t>
            </a:r>
            <a:r>
              <a:rPr lang="ru-RU" dirty="0" smtClean="0">
                <a:solidFill>
                  <a:schemeClr val="tx1"/>
                </a:solidFill>
              </a:rPr>
              <a:t> эффективной системы уборки дворовых территорий </a:t>
            </a:r>
          </a:p>
          <a:p>
            <a:pPr algn="just"/>
            <a:endParaRPr lang="ru-RU" dirty="0" smtClean="0">
              <a:solidFill>
                <a:schemeClr val="tx1"/>
              </a:solidFill>
            </a:endParaRPr>
          </a:p>
          <a:p>
            <a:pPr algn="just"/>
            <a:endParaRPr lang="ru-RU" dirty="0" smtClean="0">
              <a:solidFill>
                <a:schemeClr val="tx1"/>
              </a:solidFill>
            </a:endParaRPr>
          </a:p>
        </p:txBody>
      </p:sp>
      <p:sp>
        <p:nvSpPr>
          <p:cNvPr id="14" name="Скругленный прямоугольник 13"/>
          <p:cNvSpPr/>
          <p:nvPr/>
        </p:nvSpPr>
        <p:spPr>
          <a:xfrm>
            <a:off x="7041217" y="1326113"/>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Видеонаблюдение </a:t>
            </a:r>
          </a:p>
          <a:p>
            <a:pPr algn="ctr"/>
            <a:r>
              <a:rPr lang="ru-RU" sz="2000" b="1" dirty="0" smtClean="0">
                <a:solidFill>
                  <a:schemeClr val="bg1"/>
                </a:solidFill>
              </a:rPr>
              <a:t>(подъездное и домовое)</a:t>
            </a:r>
            <a:endParaRPr lang="ru-RU" sz="2000" b="1" dirty="0">
              <a:solidFill>
                <a:schemeClr val="bg1"/>
              </a:solidFill>
            </a:endParaRPr>
          </a:p>
        </p:txBody>
      </p:sp>
      <p:pic>
        <p:nvPicPr>
          <p:cNvPr id="15" name="Picture 2" descr="https://www.shareicon.net/data/2015/11/06/667745_camera_512x512.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6210" y="1323664"/>
            <a:ext cx="643644" cy="7870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0" descr="https://kognosance.com/wp-content/uploads/conceptualize.png"/>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019" y="1323665"/>
            <a:ext cx="709192" cy="698110"/>
          </a:xfrm>
          <a:prstGeom prst="rect">
            <a:avLst/>
          </a:prstGeom>
          <a:noFill/>
          <a:extLst>
            <a:ext uri="{909E8E84-426E-40DD-AFC4-6F175D3DCCD1}">
              <a14:hiddenFill xmlns:a14="http://schemas.microsoft.com/office/drawing/2010/main">
                <a:solidFill>
                  <a:srgbClr val="FFFFFF"/>
                </a:solidFill>
              </a14:hiddenFill>
            </a:ext>
          </a:extLst>
        </p:spPr>
      </p:pic>
      <p:sp>
        <p:nvSpPr>
          <p:cNvPr id="18" name="Скругленный прямоугольник 17"/>
          <p:cNvSpPr/>
          <p:nvPr/>
        </p:nvSpPr>
        <p:spPr>
          <a:xfrm>
            <a:off x="275779" y="4793662"/>
            <a:ext cx="5525932" cy="18668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6322739" y="4793659"/>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Picture 13"/>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9657" y="502338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3"/>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38178" y="613497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3"/>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40121" y="5033639"/>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3"/>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31338" y="5630586"/>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3"/>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37142" y="6141570"/>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Скругленный прямоугольник 24"/>
          <p:cNvSpPr/>
          <p:nvPr/>
        </p:nvSpPr>
        <p:spPr>
          <a:xfrm>
            <a:off x="7208376" y="4644432"/>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27" name="Скругленный прямоугольник 26"/>
          <p:cNvSpPr/>
          <p:nvPr/>
        </p:nvSpPr>
        <p:spPr>
          <a:xfrm>
            <a:off x="1140423" y="4669462"/>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28" name="Picture 16" descr="https://www.shareicon.net/download/2015/11/15/672412_computer_512x512.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8032" y="2332408"/>
            <a:ext cx="437323" cy="4373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algomanplc.ca/ckeditor/plugins/ckfinder/userfiles/images/Emergency.png"/>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076" y="2256728"/>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icon-icons.com/icons2/37/PNG/512/handcursor_mano_3527.png"/>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656" y="3528786"/>
            <a:ext cx="487363" cy="4873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s://ww2.glance.net/wp-content/uploads/2015/01/mobile20.png"/>
          <p:cNvPicPr>
            <a:picLocks noChangeAspect="1" noChangeArrowheads="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163" y="2863000"/>
            <a:ext cx="594349" cy="59434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www.expert-stroy71.ru/template/img/phone-ic-blck.jpg"/>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5267" y="2974550"/>
            <a:ext cx="371247" cy="371247"/>
          </a:xfrm>
          <a:prstGeom prst="rect">
            <a:avLst/>
          </a:prstGeom>
          <a:noFill/>
          <a:extLst>
            <a:ext uri="{909E8E84-426E-40DD-AFC4-6F175D3DCCD1}">
              <a14:hiddenFill xmlns:a14="http://schemas.microsoft.com/office/drawing/2010/main">
                <a:solidFill>
                  <a:srgbClr val="FFFFFF"/>
                </a:solidFill>
              </a14:hiddenFill>
            </a:ext>
          </a:extLst>
        </p:spPr>
      </p:pic>
      <p:sp>
        <p:nvSpPr>
          <p:cNvPr id="34" name="Прямоугольник 33"/>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Сервисы мониторинга и управления безопасностью «Умного города».</a:t>
            </a:r>
          </a:p>
        </p:txBody>
      </p:sp>
      <p:pic>
        <p:nvPicPr>
          <p:cNvPr id="35" name="Picture 2" descr="https://maxcdn.icons8.com/Share/icon/ios7/City/garbage_truck_filled1600.png"/>
          <p:cNvPicPr>
            <a:picLocks noChangeAspect="1" noChangeArrowheads="1"/>
          </p:cNvPicPr>
          <p:nvPr/>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3966" y="3465513"/>
            <a:ext cx="634410" cy="63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92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0"/>
          <a:stretch>
            <a:fillRect/>
          </a:stretch>
        </p:blipFill>
        <p:spPr>
          <a:xfrm>
            <a:off x="10560439" y="26285"/>
            <a:ext cx="1586405" cy="889496"/>
          </a:xfrm>
          <a:prstGeom prst="rect">
            <a:avLst/>
          </a:prstGeom>
        </p:spPr>
      </p:pic>
      <p:sp>
        <p:nvSpPr>
          <p:cNvPr id="34" name="Прямоугольник 33"/>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Системы </a:t>
            </a:r>
            <a:r>
              <a:rPr lang="ru-RU" sz="2400" dirty="0" smtClean="0">
                <a:solidFill>
                  <a:schemeClr val="bg1"/>
                </a:solidFill>
                <a:latin typeface="Proxima Nova"/>
              </a:rPr>
              <a:t>мониторинга и управления безопасностью «Умного </a:t>
            </a:r>
            <a:r>
              <a:rPr lang="ru-RU" sz="2400" dirty="0" smtClean="0">
                <a:solidFill>
                  <a:schemeClr val="bg1"/>
                </a:solidFill>
                <a:latin typeface="Proxima Nova"/>
              </a:rPr>
              <a:t>дома».</a:t>
            </a:r>
            <a:endParaRPr lang="ru-RU" sz="2400" dirty="0" smtClean="0">
              <a:solidFill>
                <a:schemeClr val="bg1"/>
              </a:solidFill>
              <a:latin typeface="Proxima Nova"/>
            </a:endParaRPr>
          </a:p>
        </p:txBody>
      </p:sp>
      <p:pic>
        <p:nvPicPr>
          <p:cNvPr id="36" name="Picture 6" descr="http://dominant-wood.com.ua/ru/images/news/umnyiy-dom/umniy-dom1.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29477" y="3162566"/>
            <a:ext cx="3390662" cy="2285618"/>
          </a:xfrm>
          <a:prstGeom prst="round2DiagRect">
            <a:avLst>
              <a:gd name="adj1" fmla="val 16667"/>
              <a:gd name="adj2" fmla="val 0"/>
            </a:avLst>
          </a:prstGeom>
          <a:ln w="38100" cap="sq">
            <a:solidFill>
              <a:srgbClr val="6DCFF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530294" y="5763913"/>
            <a:ext cx="3466675" cy="620442"/>
          </a:xfrm>
          <a:prstGeom prst="rect">
            <a:avLst/>
          </a:prstGeom>
        </p:spPr>
        <p:txBody>
          <a:bodyPr vert="horz" wrap="square" lIns="82935" tIns="41468" rIns="82935" bIns="41468" rtlCol="0" anchor="ctr">
            <a:noAutofit/>
          </a:bodyPr>
          <a:lstStyle/>
          <a:p>
            <a:pPr algn="ctr"/>
            <a:r>
              <a:rPr lang="ru-RU" sz="1200" dirty="0" smtClean="0"/>
              <a:t>Пользовательские </a:t>
            </a:r>
            <a:r>
              <a:rPr lang="ru-RU" sz="1200" dirty="0"/>
              <a:t>устройства, датчики, предметы бытовой техники, интегрированные</a:t>
            </a:r>
          </a:p>
          <a:p>
            <a:pPr algn="ctr"/>
            <a:r>
              <a:rPr lang="ru-RU" sz="1200" dirty="0"/>
              <a:t>в систему Умного дома</a:t>
            </a:r>
          </a:p>
        </p:txBody>
      </p:sp>
      <p:grpSp>
        <p:nvGrpSpPr>
          <p:cNvPr id="38" name="Группа 37"/>
          <p:cNvGrpSpPr/>
          <p:nvPr/>
        </p:nvGrpSpPr>
        <p:grpSpPr>
          <a:xfrm>
            <a:off x="5852983" y="5066826"/>
            <a:ext cx="2119739" cy="1698965"/>
            <a:chOff x="8236098" y="1864094"/>
            <a:chExt cx="1636984" cy="1117553"/>
          </a:xfrm>
        </p:grpSpPr>
        <p:pic>
          <p:nvPicPr>
            <p:cNvPr id="39" name="Picture 8"/>
            <p:cNvPicPr>
              <a:picLocks noChangeAspect="1" noChangeArrowheads="1"/>
            </p:cNvPicPr>
            <p:nvPr/>
          </p:nvPicPr>
          <p:blipFill>
            <a:blip r:embed="rId32" cstate="print">
              <a:extLst>
                <a:ext uri="{28A0092B-C50C-407E-A947-70E740481C1C}">
                  <a14:useLocalDpi xmlns:a14="http://schemas.microsoft.com/office/drawing/2010/main" val="0"/>
                </a:ext>
              </a:extLst>
            </a:blip>
            <a:stretch>
              <a:fillRect/>
            </a:stretch>
          </p:blipFill>
          <p:spPr bwMode="auto">
            <a:xfrm>
              <a:off x="8357576" y="1864094"/>
              <a:ext cx="628013" cy="47101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Картинки по запросу смартфон, планшет, ноутбук"/>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697764" y="2272064"/>
              <a:ext cx="713652" cy="4710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p:cNvPicPr>
              <a:picLocks noChangeAspect="1" noChangeArrowheads="1"/>
            </p:cNvPicPr>
            <p:nvPr/>
          </p:nvPicPr>
          <p:blipFill>
            <a:blip r:embed="rId34" cstate="print">
              <a:extLst>
                <a:ext uri="{28A0092B-C50C-407E-A947-70E740481C1C}">
                  <a14:useLocalDpi xmlns:a14="http://schemas.microsoft.com/office/drawing/2010/main" val="0"/>
                </a:ext>
              </a:extLst>
            </a:blip>
            <a:stretch>
              <a:fillRect/>
            </a:stretch>
          </p:blipFill>
          <p:spPr bwMode="auto">
            <a:xfrm>
              <a:off x="9233370" y="1932975"/>
              <a:ext cx="356091" cy="35609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236098" y="2690055"/>
              <a:ext cx="1636984" cy="291592"/>
            </a:xfrm>
            <a:prstGeom prst="rect">
              <a:avLst/>
            </a:prstGeom>
          </p:spPr>
          <p:txBody>
            <a:bodyPr vert="horz" wrap="square" lIns="82935" tIns="41468" rIns="82935" bIns="41468" rtlCol="0" anchor="ctr">
              <a:noAutofit/>
            </a:bodyPr>
            <a:lstStyle/>
            <a:p>
              <a:pPr algn="ctr"/>
              <a:r>
                <a:rPr lang="ru-RU" sz="1100" dirty="0"/>
                <a:t>Управление </a:t>
              </a:r>
              <a:r>
                <a:rPr lang="ru-RU" sz="1100" dirty="0" smtClean="0"/>
                <a:t>с разных устройств</a:t>
              </a:r>
              <a:endParaRPr lang="ru-RU" sz="1100" dirty="0"/>
            </a:p>
          </p:txBody>
        </p:sp>
      </p:grpSp>
      <p:cxnSp>
        <p:nvCxnSpPr>
          <p:cNvPr id="43" name="Прямая со стрелкой 42"/>
          <p:cNvCxnSpPr/>
          <p:nvPr/>
        </p:nvCxnSpPr>
        <p:spPr>
          <a:xfrm flipV="1">
            <a:off x="4114099" y="4355381"/>
            <a:ext cx="445645" cy="1"/>
          </a:xfrm>
          <a:prstGeom prst="straightConnector1">
            <a:avLst/>
          </a:prstGeom>
          <a:ln>
            <a:solidFill>
              <a:srgbClr val="00AAE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V="1">
            <a:off x="4043304" y="4415691"/>
            <a:ext cx="445645" cy="1"/>
          </a:xfrm>
          <a:prstGeom prst="straightConnector1">
            <a:avLst/>
          </a:prstGeom>
          <a:ln>
            <a:solidFill>
              <a:srgbClr val="00AAE7"/>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cxnSpLocks/>
          </p:cNvCxnSpPr>
          <p:nvPr/>
        </p:nvCxnSpPr>
        <p:spPr>
          <a:xfrm flipH="1">
            <a:off x="5450885" y="3658004"/>
            <a:ext cx="617520" cy="722671"/>
          </a:xfrm>
          <a:prstGeom prst="straightConnector1">
            <a:avLst/>
          </a:prstGeom>
          <a:ln>
            <a:solidFill>
              <a:srgbClr val="00AAE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cxnSpLocks/>
          </p:cNvCxnSpPr>
          <p:nvPr/>
        </p:nvCxnSpPr>
        <p:spPr>
          <a:xfrm flipV="1">
            <a:off x="6727413" y="4382903"/>
            <a:ext cx="5374" cy="711365"/>
          </a:xfrm>
          <a:prstGeom prst="straightConnector1">
            <a:avLst/>
          </a:prstGeom>
          <a:ln>
            <a:solidFill>
              <a:srgbClr val="00AAE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cxnSpLocks/>
          </p:cNvCxnSpPr>
          <p:nvPr/>
        </p:nvCxnSpPr>
        <p:spPr>
          <a:xfrm flipH="1">
            <a:off x="6636698" y="4393175"/>
            <a:ext cx="4908" cy="667889"/>
          </a:xfrm>
          <a:prstGeom prst="straightConnector1">
            <a:avLst/>
          </a:prstGeom>
          <a:ln>
            <a:solidFill>
              <a:srgbClr val="00AAE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cxnSpLocks/>
          </p:cNvCxnSpPr>
          <p:nvPr/>
        </p:nvCxnSpPr>
        <p:spPr>
          <a:xfrm flipV="1">
            <a:off x="5404555" y="3658004"/>
            <a:ext cx="551077" cy="642153"/>
          </a:xfrm>
          <a:prstGeom prst="straightConnector1">
            <a:avLst/>
          </a:prstGeom>
          <a:ln>
            <a:solidFill>
              <a:srgbClr val="00AAE7"/>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9" name="Группа 48"/>
          <p:cNvGrpSpPr/>
          <p:nvPr/>
        </p:nvGrpSpPr>
        <p:grpSpPr>
          <a:xfrm>
            <a:off x="5779085" y="2742478"/>
            <a:ext cx="1889163" cy="1553907"/>
            <a:chOff x="5368596" y="1598254"/>
            <a:chExt cx="2082889" cy="1713254"/>
          </a:xfrm>
        </p:grpSpPr>
        <p:grpSp>
          <p:nvGrpSpPr>
            <p:cNvPr id="50" name="Группа 15"/>
            <p:cNvGrpSpPr/>
            <p:nvPr/>
          </p:nvGrpSpPr>
          <p:grpSpPr>
            <a:xfrm>
              <a:off x="5503637" y="1598254"/>
              <a:ext cx="1800200" cy="1485500"/>
              <a:chOff x="5552072" y="2576978"/>
              <a:chExt cx="2257400" cy="1717340"/>
            </a:xfrm>
          </p:grpSpPr>
          <p:pic>
            <p:nvPicPr>
              <p:cNvPr id="52" name="Рисунок 51" descr="Облако"/>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xmlns="" r:embed="rId39"/>
                  </a:ext>
                </a:extLst>
              </a:blip>
              <a:stretch>
                <a:fillRect/>
              </a:stretch>
            </p:blipFill>
            <p:spPr>
              <a:xfrm>
                <a:off x="5552072" y="2576978"/>
                <a:ext cx="2257400" cy="1717340"/>
              </a:xfrm>
              <a:prstGeom prst="rect">
                <a:avLst/>
              </a:prstGeom>
            </p:spPr>
          </p:pic>
          <p:sp>
            <p:nvSpPr>
              <p:cNvPr id="53" name="TextBox 52"/>
              <p:cNvSpPr txBox="1"/>
              <p:nvPr/>
            </p:nvSpPr>
            <p:spPr>
              <a:xfrm>
                <a:off x="6175776" y="3376949"/>
                <a:ext cx="914400" cy="367476"/>
              </a:xfrm>
              <a:prstGeom prst="rect">
                <a:avLst/>
              </a:prstGeom>
            </p:spPr>
            <p:txBody>
              <a:bodyPr vert="horz" wrap="none" lIns="82935" tIns="41468" rIns="82935" bIns="41468" rtlCol="0" anchor="ctr">
                <a:noAutofit/>
              </a:bodyPr>
              <a:lstStyle/>
              <a:p>
                <a:pPr algn="ctr"/>
                <a:r>
                  <a:rPr lang="en-US" sz="1200" b="1" dirty="0">
                    <a:solidFill>
                      <a:schemeClr val="bg1"/>
                    </a:solidFill>
                  </a:rPr>
                  <a:t>Cloud</a:t>
                </a:r>
                <a:endParaRPr lang="ru-RU" sz="1200" b="1" dirty="0">
                  <a:solidFill>
                    <a:schemeClr val="bg1"/>
                  </a:solidFill>
                </a:endParaRPr>
              </a:p>
              <a:p>
                <a:pPr algn="ctr"/>
                <a:r>
                  <a:rPr lang="ru-RU" sz="1200" b="1" dirty="0">
                    <a:solidFill>
                      <a:schemeClr val="bg1"/>
                    </a:solidFill>
                  </a:rPr>
                  <a:t>платформа</a:t>
                </a:r>
              </a:p>
            </p:txBody>
          </p:sp>
        </p:grpSp>
        <p:sp>
          <p:nvSpPr>
            <p:cNvPr id="51" name="TextBox 50"/>
            <p:cNvSpPr txBox="1"/>
            <p:nvPr/>
          </p:nvSpPr>
          <p:spPr>
            <a:xfrm>
              <a:off x="5368596" y="2864989"/>
              <a:ext cx="2082889" cy="446519"/>
            </a:xfrm>
            <a:prstGeom prst="rect">
              <a:avLst/>
            </a:prstGeom>
          </p:spPr>
          <p:txBody>
            <a:bodyPr vert="horz" wrap="square" lIns="82935" tIns="41468" rIns="82935" bIns="41468" rtlCol="0" anchor="ctr">
              <a:noAutofit/>
            </a:bodyPr>
            <a:lstStyle/>
            <a:p>
              <a:pPr algn="ctr"/>
              <a:r>
                <a:rPr lang="ru-RU" sz="1000" dirty="0"/>
                <a:t>Платформа обработки и хранения </a:t>
              </a:r>
              <a:r>
                <a:rPr lang="ru-RU" sz="1000" dirty="0" smtClean="0"/>
                <a:t>данных </a:t>
              </a:r>
            </a:p>
            <a:p>
              <a:pPr algn="ctr"/>
              <a:r>
                <a:rPr lang="ru-RU" sz="1000" dirty="0" smtClean="0"/>
                <a:t>ПАО «Ростелеком»</a:t>
              </a:r>
              <a:endParaRPr lang="ru-RU" sz="1000" dirty="0"/>
            </a:p>
          </p:txBody>
        </p:sp>
      </p:grpSp>
      <p:cxnSp>
        <p:nvCxnSpPr>
          <p:cNvPr id="54" name="Прямая со стрелкой 53"/>
          <p:cNvCxnSpPr>
            <a:cxnSpLocks/>
          </p:cNvCxnSpPr>
          <p:nvPr/>
        </p:nvCxnSpPr>
        <p:spPr>
          <a:xfrm flipV="1">
            <a:off x="6686856" y="2659605"/>
            <a:ext cx="2632" cy="362319"/>
          </a:xfrm>
          <a:prstGeom prst="straightConnector1">
            <a:avLst/>
          </a:prstGeom>
          <a:ln>
            <a:solidFill>
              <a:srgbClr val="00AAE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Прямоугольник 54"/>
          <p:cNvSpPr/>
          <p:nvPr/>
        </p:nvSpPr>
        <p:spPr>
          <a:xfrm>
            <a:off x="6077930" y="1513116"/>
            <a:ext cx="1385673" cy="246221"/>
          </a:xfrm>
          <a:prstGeom prst="rect">
            <a:avLst/>
          </a:prstGeom>
        </p:spPr>
        <p:txBody>
          <a:bodyPr wrap="square">
            <a:spAutoFit/>
          </a:bodyPr>
          <a:lstStyle/>
          <a:p>
            <a:pPr algn="ctr"/>
            <a:r>
              <a:rPr lang="ru-RU" sz="1000" dirty="0" smtClean="0"/>
              <a:t>Видеонаблюдение</a:t>
            </a:r>
            <a:endParaRPr lang="ru-RU" sz="1000" dirty="0"/>
          </a:p>
        </p:txBody>
      </p:sp>
      <p:pic>
        <p:nvPicPr>
          <p:cNvPr id="56" name="Изображение 13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172892" y="1803862"/>
            <a:ext cx="343552" cy="516847"/>
          </a:xfrm>
          <a:prstGeom prst="rect">
            <a:avLst/>
          </a:prstGeom>
        </p:spPr>
      </p:pic>
      <p:pic>
        <p:nvPicPr>
          <p:cNvPr id="57" name="Изображение 13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536625" y="2135588"/>
            <a:ext cx="343552" cy="516847"/>
          </a:xfrm>
          <a:prstGeom prst="rect">
            <a:avLst/>
          </a:prstGeom>
        </p:spPr>
      </p:pic>
      <p:pic>
        <p:nvPicPr>
          <p:cNvPr id="58" name="Изображение 13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912853" y="1803863"/>
            <a:ext cx="343552" cy="516847"/>
          </a:xfrm>
          <a:prstGeom prst="rect">
            <a:avLst/>
          </a:prstGeom>
        </p:spPr>
      </p:pic>
      <p:pic>
        <p:nvPicPr>
          <p:cNvPr id="59" name="Picture 2" descr="https://im2-tub-ru.yandex.net/i?id=1f5e21c423048c09c3af71300d6afce4&amp;n=33&amp;h=190&amp;w=321"/>
          <p:cNvPicPr>
            <a:picLocks noChangeAspect="1" noChangeArrowheads="1"/>
          </p:cNvPicPr>
          <p:nvPr>
            <p:custDataLst>
              <p:tags r:id="rId1"/>
            </p:custDataLst>
          </p:nvPr>
        </p:nvPicPr>
        <p:blipFill>
          <a:blip r:embed="rId41" cstate="print">
            <a:extLst>
              <a:ext uri="{28A0092B-C50C-407E-A947-70E740481C1C}">
                <a14:useLocalDpi xmlns:a14="http://schemas.microsoft.com/office/drawing/2010/main" val="0"/>
              </a:ext>
            </a:extLst>
          </a:blip>
          <a:srcRect/>
          <a:stretch>
            <a:fillRect/>
          </a:stretch>
        </p:blipFill>
        <p:spPr bwMode="auto">
          <a:xfrm>
            <a:off x="4392905" y="4050613"/>
            <a:ext cx="1057293" cy="62581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Группа 59"/>
          <p:cNvGrpSpPr/>
          <p:nvPr/>
        </p:nvGrpSpPr>
        <p:grpSpPr>
          <a:xfrm>
            <a:off x="8155723" y="1759336"/>
            <a:ext cx="3642837" cy="4412863"/>
            <a:chOff x="8237579" y="1162901"/>
            <a:chExt cx="3642837" cy="4087161"/>
          </a:xfrm>
        </p:grpSpPr>
        <p:grpSp>
          <p:nvGrpSpPr>
            <p:cNvPr id="61" name="Группа 60"/>
            <p:cNvGrpSpPr/>
            <p:nvPr/>
          </p:nvGrpSpPr>
          <p:grpSpPr>
            <a:xfrm>
              <a:off x="8237579" y="1162901"/>
              <a:ext cx="3640755" cy="366760"/>
              <a:chOff x="8242736" y="1296604"/>
              <a:chExt cx="3640755" cy="366760"/>
            </a:xfrm>
          </p:grpSpPr>
          <p:sp>
            <p:nvSpPr>
              <p:cNvPr id="92" name="Rounded Rectangle 18"/>
              <p:cNvSpPr/>
              <p:nvPr>
                <p:custDataLst>
                  <p:tags r:id="rId26"/>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85750" indent="-285750">
                  <a:buFont typeface="Arial" panose="020B0604020202020204" pitchFamily="34" charset="0"/>
                  <a:buChar char="•"/>
                </a:pPr>
                <a:r>
                  <a:rPr lang="ru-RU" sz="1000" dirty="0">
                    <a:solidFill>
                      <a:schemeClr val="bg1"/>
                    </a:solidFill>
                    <a:latin typeface="Arial" panose="020B0604020202020204" pitchFamily="34" charset="0"/>
                    <a:cs typeface="Arial" panose="020B0604020202020204" pitchFamily="34" charset="0"/>
                  </a:rPr>
                  <a:t>Внутреннее и внешнее видеонаблюдение </a:t>
                </a:r>
              </a:p>
            </p:txBody>
          </p:sp>
          <p:sp>
            <p:nvSpPr>
              <p:cNvPr id="93" name="Oval 19"/>
              <p:cNvSpPr/>
              <p:nvPr>
                <p:custDataLst>
                  <p:tags r:id="rId27"/>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62" name="Группа 61"/>
            <p:cNvGrpSpPr/>
            <p:nvPr/>
          </p:nvGrpSpPr>
          <p:grpSpPr>
            <a:xfrm>
              <a:off x="8237579" y="1538039"/>
              <a:ext cx="3640755" cy="366760"/>
              <a:chOff x="8242736" y="1296604"/>
              <a:chExt cx="3640755" cy="366760"/>
            </a:xfrm>
          </p:grpSpPr>
          <p:sp>
            <p:nvSpPr>
              <p:cNvPr id="90" name="Rounded Rectangle 18"/>
              <p:cNvSpPr/>
              <p:nvPr>
                <p:custDataLst>
                  <p:tags r:id="rId24"/>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85750" indent="-285750">
                  <a:buFont typeface="Arial" panose="020B0604020202020204" pitchFamily="34" charset="0"/>
                  <a:buChar char="•"/>
                </a:pPr>
                <a:r>
                  <a:rPr lang="ru-RU" sz="1000" dirty="0">
                    <a:solidFill>
                      <a:schemeClr val="bg1"/>
                    </a:solidFill>
                    <a:latin typeface="Arial" panose="020B0604020202020204" pitchFamily="34" charset="0"/>
                    <a:cs typeface="Arial" panose="020B0604020202020204" pitchFamily="34" charset="0"/>
                  </a:rPr>
                  <a:t>Управление системами освещения</a:t>
                </a:r>
              </a:p>
            </p:txBody>
          </p:sp>
          <p:sp>
            <p:nvSpPr>
              <p:cNvPr id="91" name="Oval 19"/>
              <p:cNvSpPr/>
              <p:nvPr>
                <p:custDataLst>
                  <p:tags r:id="rId25"/>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63" name="Группа 62"/>
            <p:cNvGrpSpPr/>
            <p:nvPr/>
          </p:nvGrpSpPr>
          <p:grpSpPr>
            <a:xfrm>
              <a:off x="8237579" y="1907424"/>
              <a:ext cx="3640755" cy="366760"/>
              <a:chOff x="8242736" y="1296604"/>
              <a:chExt cx="3640755" cy="366760"/>
            </a:xfrm>
          </p:grpSpPr>
          <p:sp>
            <p:nvSpPr>
              <p:cNvPr id="88" name="Rounded Rectangle 18"/>
              <p:cNvSpPr/>
              <p:nvPr>
                <p:custDataLst>
                  <p:tags r:id="rId22"/>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85750" indent="-285750">
                  <a:buFont typeface="Arial" panose="020B0604020202020204" pitchFamily="34" charset="0"/>
                  <a:buChar char="•"/>
                </a:pPr>
                <a:r>
                  <a:rPr lang="ru-RU" sz="1000" dirty="0">
                    <a:solidFill>
                      <a:schemeClr val="bg1"/>
                    </a:solidFill>
                    <a:latin typeface="Arial" panose="020B0604020202020204" pitchFamily="34" charset="0"/>
                    <a:cs typeface="Arial" panose="020B0604020202020204" pitchFamily="34" charset="0"/>
                  </a:rPr>
                  <a:t>Управление системами климат-контроля</a:t>
                </a:r>
              </a:p>
            </p:txBody>
          </p:sp>
          <p:sp>
            <p:nvSpPr>
              <p:cNvPr id="89" name="Oval 19"/>
              <p:cNvSpPr/>
              <p:nvPr>
                <p:custDataLst>
                  <p:tags r:id="rId23"/>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64" name="Группа 63"/>
            <p:cNvGrpSpPr/>
            <p:nvPr/>
          </p:nvGrpSpPr>
          <p:grpSpPr>
            <a:xfrm>
              <a:off x="8239661" y="3398955"/>
              <a:ext cx="3640755" cy="366760"/>
              <a:chOff x="8242736" y="1296604"/>
              <a:chExt cx="3640755" cy="366760"/>
            </a:xfrm>
          </p:grpSpPr>
          <p:sp>
            <p:nvSpPr>
              <p:cNvPr id="86" name="Rounded Rectangle 18"/>
              <p:cNvSpPr/>
              <p:nvPr>
                <p:custDataLst>
                  <p:tags r:id="rId20"/>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85750" indent="-285750">
                  <a:buFont typeface="Arial" panose="020B0604020202020204" pitchFamily="34" charset="0"/>
                  <a:buChar char="•"/>
                </a:pPr>
                <a:r>
                  <a:rPr lang="ru-RU" sz="1000" dirty="0" smtClean="0">
                    <a:solidFill>
                      <a:schemeClr val="bg1"/>
                    </a:solidFill>
                    <a:latin typeface="Arial" panose="020B0604020202020204" pitchFamily="34" charset="0"/>
                    <a:cs typeface="Arial" panose="020B0604020202020204" pitchFamily="34" charset="0"/>
                  </a:rPr>
                  <a:t>Хранение данных в облаке</a:t>
                </a:r>
                <a:endParaRPr lang="ru-RU" sz="1000" dirty="0">
                  <a:solidFill>
                    <a:schemeClr val="bg1"/>
                  </a:solidFill>
                  <a:latin typeface="Arial" panose="020B0604020202020204" pitchFamily="34" charset="0"/>
                  <a:cs typeface="Arial" panose="020B0604020202020204" pitchFamily="34" charset="0"/>
                </a:endParaRPr>
              </a:p>
            </p:txBody>
          </p:sp>
          <p:sp>
            <p:nvSpPr>
              <p:cNvPr id="87" name="Oval 19"/>
              <p:cNvSpPr/>
              <p:nvPr>
                <p:custDataLst>
                  <p:tags r:id="rId21"/>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65" name="Группа 64"/>
            <p:cNvGrpSpPr/>
            <p:nvPr/>
          </p:nvGrpSpPr>
          <p:grpSpPr>
            <a:xfrm>
              <a:off x="8237579" y="3029821"/>
              <a:ext cx="3640755" cy="366760"/>
              <a:chOff x="8242736" y="1296604"/>
              <a:chExt cx="3640755" cy="366760"/>
            </a:xfrm>
          </p:grpSpPr>
          <p:sp>
            <p:nvSpPr>
              <p:cNvPr id="84" name="Rounded Rectangle 18"/>
              <p:cNvSpPr/>
              <p:nvPr>
                <p:custDataLst>
                  <p:tags r:id="rId18"/>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85750" indent="-285750">
                  <a:buFont typeface="Arial" panose="020B0604020202020204" pitchFamily="34" charset="0"/>
                  <a:buChar char="•"/>
                </a:pPr>
                <a:r>
                  <a:rPr lang="ru-RU" sz="1000" dirty="0">
                    <a:solidFill>
                      <a:schemeClr val="bg1"/>
                    </a:solidFill>
                    <a:latin typeface="Arial" panose="020B0604020202020204" pitchFamily="34" charset="0"/>
                    <a:cs typeface="Arial" panose="020B0604020202020204" pitchFamily="34" charset="0"/>
                  </a:rPr>
                  <a:t>Настройки отправки уведомлений через </a:t>
                </a:r>
                <a:r>
                  <a:rPr lang="en-US" sz="1000" dirty="0">
                    <a:solidFill>
                      <a:schemeClr val="bg1"/>
                    </a:solidFill>
                    <a:latin typeface="Arial" panose="020B0604020202020204" pitchFamily="34" charset="0"/>
                    <a:cs typeface="Arial" panose="020B0604020202020204" pitchFamily="34" charset="0"/>
                  </a:rPr>
                  <a:t>Push, Email, </a:t>
                </a:r>
                <a:r>
                  <a:rPr lang="en-US" sz="1000" dirty="0" smtClean="0">
                    <a:solidFill>
                      <a:schemeClr val="bg1"/>
                    </a:solidFill>
                    <a:latin typeface="Arial" panose="020B0604020202020204" pitchFamily="34" charset="0"/>
                    <a:cs typeface="Arial" panose="020B0604020202020204" pitchFamily="34" charset="0"/>
                  </a:rPr>
                  <a:t>SMS</a:t>
                </a:r>
                <a:r>
                  <a:rPr lang="ru-RU" sz="1000" dirty="0" smtClean="0">
                    <a:solidFill>
                      <a:schemeClr val="bg1"/>
                    </a:solidFill>
                    <a:latin typeface="Arial" panose="020B0604020202020204" pitchFamily="34" charset="0"/>
                    <a:cs typeface="Arial" panose="020B0604020202020204" pitchFamily="34" charset="0"/>
                  </a:rPr>
                  <a:t> (пока не реализовано)</a:t>
                </a:r>
                <a:endParaRPr lang="ru-RU" sz="1000" dirty="0">
                  <a:solidFill>
                    <a:schemeClr val="bg1"/>
                  </a:solidFill>
                  <a:latin typeface="Arial" panose="020B0604020202020204" pitchFamily="34" charset="0"/>
                  <a:cs typeface="Arial" panose="020B0604020202020204" pitchFamily="34" charset="0"/>
                </a:endParaRPr>
              </a:p>
            </p:txBody>
          </p:sp>
          <p:sp>
            <p:nvSpPr>
              <p:cNvPr id="85" name="Oval 19"/>
              <p:cNvSpPr/>
              <p:nvPr>
                <p:custDataLst>
                  <p:tags r:id="rId19"/>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66" name="Группа 65"/>
            <p:cNvGrpSpPr/>
            <p:nvPr/>
          </p:nvGrpSpPr>
          <p:grpSpPr>
            <a:xfrm>
              <a:off x="8237579" y="2657246"/>
              <a:ext cx="3640755" cy="366760"/>
              <a:chOff x="8242736" y="1296604"/>
              <a:chExt cx="3640755" cy="366760"/>
            </a:xfrm>
          </p:grpSpPr>
          <p:sp>
            <p:nvSpPr>
              <p:cNvPr id="82" name="Rounded Rectangle 18"/>
              <p:cNvSpPr/>
              <p:nvPr>
                <p:custDataLst>
                  <p:tags r:id="rId16"/>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85750" indent="-285750">
                  <a:buFont typeface="Arial" panose="020B0604020202020204" pitchFamily="34" charset="0"/>
                  <a:buChar char="•"/>
                </a:pPr>
                <a:r>
                  <a:rPr lang="ru-RU" sz="1000" dirty="0">
                    <a:solidFill>
                      <a:schemeClr val="bg1"/>
                    </a:solidFill>
                    <a:latin typeface="Arial" panose="020B0604020202020204" pitchFamily="34" charset="0"/>
                    <a:cs typeface="Arial" panose="020B0604020202020204" pitchFamily="34" charset="0"/>
                  </a:rPr>
                  <a:t>Управление всем через мобильное приложение или </a:t>
                </a:r>
                <a:r>
                  <a:rPr lang="ru-RU" sz="1000" dirty="0" smtClean="0">
                    <a:solidFill>
                      <a:schemeClr val="bg1"/>
                    </a:solidFill>
                    <a:latin typeface="Arial" panose="020B0604020202020204" pitchFamily="34" charset="0"/>
                    <a:cs typeface="Arial" panose="020B0604020202020204" pitchFamily="34" charset="0"/>
                  </a:rPr>
                  <a:t>личный</a:t>
                </a:r>
                <a:r>
                  <a:rPr lang="en-US" sz="1000" dirty="0" smtClean="0">
                    <a:solidFill>
                      <a:schemeClr val="bg1"/>
                    </a:solidFill>
                    <a:latin typeface="Arial" panose="020B0604020202020204" pitchFamily="34" charset="0"/>
                    <a:cs typeface="Arial" panose="020B0604020202020204" pitchFamily="34" charset="0"/>
                  </a:rPr>
                  <a:t> web-</a:t>
                </a:r>
                <a:r>
                  <a:rPr lang="ru-RU" sz="1000" dirty="0" smtClean="0">
                    <a:solidFill>
                      <a:schemeClr val="bg1"/>
                    </a:solidFill>
                    <a:latin typeface="Arial" panose="020B0604020202020204" pitchFamily="34" charset="0"/>
                    <a:cs typeface="Arial" panose="020B0604020202020204" pitchFamily="34" charset="0"/>
                  </a:rPr>
                  <a:t>кабинет</a:t>
                </a:r>
                <a:endParaRPr lang="ru-RU" sz="1000" dirty="0">
                  <a:solidFill>
                    <a:schemeClr val="bg1"/>
                  </a:solidFill>
                  <a:latin typeface="Arial" panose="020B0604020202020204" pitchFamily="34" charset="0"/>
                  <a:cs typeface="Arial" panose="020B0604020202020204" pitchFamily="34" charset="0"/>
                </a:endParaRPr>
              </a:p>
            </p:txBody>
          </p:sp>
          <p:sp>
            <p:nvSpPr>
              <p:cNvPr id="83" name="Oval 19"/>
              <p:cNvSpPr/>
              <p:nvPr>
                <p:custDataLst>
                  <p:tags r:id="rId17"/>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67" name="Группа 66"/>
            <p:cNvGrpSpPr/>
            <p:nvPr/>
          </p:nvGrpSpPr>
          <p:grpSpPr>
            <a:xfrm>
              <a:off x="8237579" y="2280480"/>
              <a:ext cx="3640755" cy="366760"/>
              <a:chOff x="8242736" y="1296604"/>
              <a:chExt cx="3640755" cy="366760"/>
            </a:xfrm>
          </p:grpSpPr>
          <p:sp>
            <p:nvSpPr>
              <p:cNvPr id="80" name="Rounded Rectangle 18"/>
              <p:cNvSpPr/>
              <p:nvPr>
                <p:custDataLst>
                  <p:tags r:id="rId14"/>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85750" indent="-285750">
                  <a:buFont typeface="Arial" panose="020B0604020202020204" pitchFamily="34" charset="0"/>
                  <a:buChar char="•"/>
                </a:pPr>
                <a:r>
                  <a:rPr lang="ru-RU" sz="1000" dirty="0">
                    <a:solidFill>
                      <a:schemeClr val="bg1"/>
                    </a:solidFill>
                    <a:latin typeface="Arial" panose="020B0604020202020204" pitchFamily="34" charset="0"/>
                    <a:cs typeface="Arial" panose="020B0604020202020204" pitchFamily="34" charset="0"/>
                  </a:rPr>
                  <a:t>Управление энергоемкими системами дома – котлами, кондиционерами, теплыми полами и др.</a:t>
                </a:r>
              </a:p>
            </p:txBody>
          </p:sp>
          <p:sp>
            <p:nvSpPr>
              <p:cNvPr id="81" name="Oval 19"/>
              <p:cNvSpPr/>
              <p:nvPr>
                <p:custDataLst>
                  <p:tags r:id="rId15"/>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68" name="Группа 67"/>
            <p:cNvGrpSpPr/>
            <p:nvPr/>
          </p:nvGrpSpPr>
          <p:grpSpPr>
            <a:xfrm>
              <a:off x="8237579" y="3771976"/>
              <a:ext cx="3640755" cy="366760"/>
              <a:chOff x="8242736" y="1296604"/>
              <a:chExt cx="3640755" cy="366760"/>
            </a:xfrm>
          </p:grpSpPr>
          <p:sp>
            <p:nvSpPr>
              <p:cNvPr id="78" name="Rounded Rectangle 18"/>
              <p:cNvSpPr/>
              <p:nvPr>
                <p:custDataLst>
                  <p:tags r:id="rId12"/>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85750" indent="-285750">
                  <a:buFont typeface="Arial" panose="020B0604020202020204" pitchFamily="34" charset="0"/>
                  <a:buChar char="•"/>
                </a:pPr>
                <a:r>
                  <a:rPr lang="ru-RU" sz="1000" dirty="0">
                    <a:solidFill>
                      <a:schemeClr val="bg1"/>
                    </a:solidFill>
                    <a:latin typeface="Arial" panose="020B0604020202020204" pitchFamily="34" charset="0"/>
                    <a:cs typeface="Arial" panose="020B0604020202020204" pitchFamily="34" charset="0"/>
                  </a:rPr>
                  <a:t>Создание</a:t>
                </a:r>
                <a:r>
                  <a:rPr lang="en-US" sz="1000" dirty="0">
                    <a:solidFill>
                      <a:schemeClr val="bg1"/>
                    </a:solidFill>
                    <a:latin typeface="Arial" panose="020B0604020202020204" pitchFamily="34" charset="0"/>
                    <a:cs typeface="Arial" panose="020B0604020202020204" pitchFamily="34" charset="0"/>
                  </a:rPr>
                  <a:t> </a:t>
                </a:r>
                <a:r>
                  <a:rPr lang="ru-RU" sz="1000" dirty="0">
                    <a:solidFill>
                      <a:schemeClr val="bg1"/>
                    </a:solidFill>
                    <a:latin typeface="Arial" panose="020B0604020202020204" pitchFamily="34" charset="0"/>
                    <a:cs typeface="Arial" panose="020B0604020202020204" pitchFamily="34" charset="0"/>
                  </a:rPr>
                  <a:t>гибких сценариев для работы устройств</a:t>
                </a:r>
              </a:p>
            </p:txBody>
          </p:sp>
          <p:sp>
            <p:nvSpPr>
              <p:cNvPr id="79" name="Oval 19"/>
              <p:cNvSpPr/>
              <p:nvPr>
                <p:custDataLst>
                  <p:tags r:id="rId13"/>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69" name="Группа 68"/>
            <p:cNvGrpSpPr/>
            <p:nvPr/>
          </p:nvGrpSpPr>
          <p:grpSpPr>
            <a:xfrm>
              <a:off x="8239661" y="4145049"/>
              <a:ext cx="3640755" cy="366760"/>
              <a:chOff x="8242736" y="1296604"/>
              <a:chExt cx="3640755" cy="366760"/>
            </a:xfrm>
          </p:grpSpPr>
          <p:sp>
            <p:nvSpPr>
              <p:cNvPr id="76" name="Rounded Rectangle 18"/>
              <p:cNvSpPr/>
              <p:nvPr>
                <p:custDataLst>
                  <p:tags r:id="rId10"/>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23838"/>
                <a:r>
                  <a:rPr lang="ru-RU" sz="1000" kern="0" dirty="0">
                    <a:solidFill>
                      <a:sysClr val="window" lastClr="FFFFFF"/>
                    </a:solidFill>
                    <a:latin typeface="Arial" panose="020B0604020202020204" pitchFamily="34" charset="0"/>
                    <a:cs typeface="Arial" panose="020B0604020202020204" pitchFamily="34" charset="0"/>
                  </a:rPr>
                  <a:t>Технология </a:t>
                </a:r>
                <a:r>
                  <a:rPr lang="en-US" sz="1000" kern="0" dirty="0">
                    <a:solidFill>
                      <a:sysClr val="window" lastClr="FFFFFF"/>
                    </a:solidFill>
                    <a:latin typeface="Arial" panose="020B0604020202020204" pitchFamily="34" charset="0"/>
                    <a:cs typeface="Arial" panose="020B0604020202020204" pitchFamily="34" charset="0"/>
                  </a:rPr>
                  <a:t>Z-Wave </a:t>
                </a:r>
                <a:r>
                  <a:rPr lang="ru-RU" sz="1000" kern="0" dirty="0">
                    <a:solidFill>
                      <a:sysClr val="window" lastClr="FFFFFF"/>
                    </a:solidFill>
                    <a:latin typeface="Arial" panose="020B0604020202020204" pitchFamily="34" charset="0"/>
                    <a:cs typeface="Arial" panose="020B0604020202020204" pitchFamily="34" charset="0"/>
                  </a:rPr>
                  <a:t>позволяет дополнять комплекты датчиками любых производителей</a:t>
                </a:r>
                <a:endParaRPr lang="en-US" sz="1000" kern="0" dirty="0">
                  <a:solidFill>
                    <a:sysClr val="window" lastClr="FFFFFF"/>
                  </a:solidFill>
                  <a:latin typeface="Arial" panose="020B0604020202020204" pitchFamily="34" charset="0"/>
                  <a:cs typeface="Arial" panose="020B0604020202020204" pitchFamily="34" charset="0"/>
                </a:endParaRPr>
              </a:p>
            </p:txBody>
          </p:sp>
          <p:sp>
            <p:nvSpPr>
              <p:cNvPr id="77" name="Oval 19"/>
              <p:cNvSpPr/>
              <p:nvPr>
                <p:custDataLst>
                  <p:tags r:id="rId11"/>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70" name="Группа 69"/>
            <p:cNvGrpSpPr/>
            <p:nvPr/>
          </p:nvGrpSpPr>
          <p:grpSpPr>
            <a:xfrm>
              <a:off x="8239661" y="4521780"/>
              <a:ext cx="3640755" cy="366760"/>
              <a:chOff x="8242736" y="1296604"/>
              <a:chExt cx="3640755" cy="366760"/>
            </a:xfrm>
          </p:grpSpPr>
          <p:sp>
            <p:nvSpPr>
              <p:cNvPr id="74" name="Rounded Rectangle 18"/>
              <p:cNvSpPr/>
              <p:nvPr>
                <p:custDataLst>
                  <p:tags r:id="rId8"/>
                </p:custDataLst>
              </p:nvPr>
            </p:nvSpPr>
            <p:spPr bwMode="gray">
              <a:xfrm>
                <a:off x="8378291" y="1312346"/>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23838"/>
                <a:r>
                  <a:rPr lang="ru-RU" sz="1000" kern="0" dirty="0" smtClean="0">
                    <a:solidFill>
                      <a:sysClr val="window" lastClr="FFFFFF"/>
                    </a:solidFill>
                    <a:latin typeface="Arial" panose="020B0604020202020204" pitchFamily="34" charset="0"/>
                    <a:cs typeface="Arial" panose="020B0604020202020204" pitchFamily="34" charset="0"/>
                  </a:rPr>
                  <a:t>Техническая поддержка 24х7</a:t>
                </a:r>
                <a:endParaRPr lang="en-US" sz="1000" kern="0" dirty="0">
                  <a:solidFill>
                    <a:sysClr val="window" lastClr="FFFFFF"/>
                  </a:solidFill>
                  <a:latin typeface="Arial" panose="020B0604020202020204" pitchFamily="34" charset="0"/>
                  <a:cs typeface="Arial" panose="020B0604020202020204" pitchFamily="34" charset="0"/>
                </a:endParaRPr>
              </a:p>
            </p:txBody>
          </p:sp>
          <p:sp>
            <p:nvSpPr>
              <p:cNvPr id="75" name="Oval 19"/>
              <p:cNvSpPr/>
              <p:nvPr>
                <p:custDataLst>
                  <p:tags r:id="rId9"/>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nvGrpSpPr>
            <p:cNvPr id="71" name="Группа 70"/>
            <p:cNvGrpSpPr/>
            <p:nvPr/>
          </p:nvGrpSpPr>
          <p:grpSpPr>
            <a:xfrm>
              <a:off x="8237579" y="4890061"/>
              <a:ext cx="3642837" cy="360001"/>
              <a:chOff x="8242736" y="1296604"/>
              <a:chExt cx="3642837" cy="360001"/>
            </a:xfrm>
          </p:grpSpPr>
          <p:sp>
            <p:nvSpPr>
              <p:cNvPr id="72" name="Rounded Rectangle 18"/>
              <p:cNvSpPr/>
              <p:nvPr>
                <p:custDataLst>
                  <p:tags r:id="rId6"/>
                </p:custDataLst>
              </p:nvPr>
            </p:nvSpPr>
            <p:spPr bwMode="gray">
              <a:xfrm>
                <a:off x="8380373" y="1305587"/>
                <a:ext cx="3505200" cy="351018"/>
              </a:xfrm>
              <a:prstGeom prst="roundRect">
                <a:avLst>
                  <a:gd name="adj" fmla="val 0"/>
                </a:avLst>
              </a:prstGeom>
              <a:solidFill>
                <a:srgbClr val="00AAE7"/>
              </a:solidFill>
              <a:ln w="25400" cap="flat" cmpd="sng" algn="ctr">
                <a:noFill/>
                <a:prstDash val="solid"/>
              </a:ln>
              <a:effectLst/>
              <a:extLst/>
            </p:spPr>
            <p:txBody>
              <a:bodyPr rtlCol="0" anchor="ctr"/>
              <a:lstStyle/>
              <a:p>
                <a:pPr marL="223838"/>
                <a:r>
                  <a:rPr lang="ru-RU" sz="1000" kern="0" dirty="0" smtClean="0">
                    <a:solidFill>
                      <a:sysClr val="window" lastClr="FFFFFF"/>
                    </a:solidFill>
                    <a:latin typeface="Arial" panose="020B0604020202020204" pitchFamily="34" charset="0"/>
                    <a:cs typeface="Arial" panose="020B0604020202020204" pitchFamily="34" charset="0"/>
                  </a:rPr>
                  <a:t>Защита данных</a:t>
                </a:r>
                <a:endParaRPr lang="en-US" sz="1000" kern="0" dirty="0">
                  <a:solidFill>
                    <a:sysClr val="window" lastClr="FFFFFF"/>
                  </a:solidFill>
                  <a:latin typeface="Arial" panose="020B0604020202020204" pitchFamily="34" charset="0"/>
                  <a:cs typeface="Arial" panose="020B0604020202020204" pitchFamily="34" charset="0"/>
                </a:endParaRPr>
              </a:p>
            </p:txBody>
          </p:sp>
          <p:sp>
            <p:nvSpPr>
              <p:cNvPr id="73" name="Oval 19"/>
              <p:cNvSpPr/>
              <p:nvPr>
                <p:custDataLst>
                  <p:tags r:id="rId7"/>
                </p:custDataLst>
              </p:nvPr>
            </p:nvSpPr>
            <p:spPr>
              <a:xfrm>
                <a:off x="8242736" y="1296604"/>
                <a:ext cx="360000" cy="360000"/>
              </a:xfrm>
              <a:prstGeom prst="ellipse">
                <a:avLst/>
              </a:prstGeom>
              <a:solidFill>
                <a:srgbClr val="EE740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 lastClr="FFFFFF"/>
                  </a:solidFill>
                  <a:effectLst/>
                  <a:uLnTx/>
                  <a:uFillTx/>
                  <a:latin typeface="Chevin Pro Light" pitchFamily="34" charset="0"/>
                </a:endParaRPr>
              </a:p>
            </p:txBody>
          </p:sp>
        </p:grpSp>
      </p:grpSp>
      <p:grpSp>
        <p:nvGrpSpPr>
          <p:cNvPr id="94" name="Группа 93"/>
          <p:cNvGrpSpPr/>
          <p:nvPr/>
        </p:nvGrpSpPr>
        <p:grpSpPr>
          <a:xfrm>
            <a:off x="101859" y="1490920"/>
            <a:ext cx="4572629" cy="1363500"/>
            <a:chOff x="42267" y="1731927"/>
            <a:chExt cx="4572629" cy="1363500"/>
          </a:xfrm>
        </p:grpSpPr>
        <p:sp>
          <p:nvSpPr>
            <p:cNvPr id="95" name="Rounded Rectangle 18"/>
            <p:cNvSpPr/>
            <p:nvPr>
              <p:custDataLst>
                <p:tags r:id="rId2"/>
              </p:custDataLst>
            </p:nvPr>
          </p:nvSpPr>
          <p:spPr bwMode="gray">
            <a:xfrm>
              <a:off x="549307" y="1731927"/>
              <a:ext cx="3505200" cy="707420"/>
            </a:xfrm>
            <a:prstGeom prst="roundRect">
              <a:avLst>
                <a:gd name="adj" fmla="val 0"/>
              </a:avLst>
            </a:prstGeom>
            <a:solidFill>
              <a:srgbClr val="00AAE7"/>
            </a:solidFill>
            <a:ln w="25400" cap="flat" cmpd="sng" algn="ctr">
              <a:noFill/>
              <a:prstDash val="solid"/>
            </a:ln>
            <a:effectLst/>
            <a:extLst/>
          </p:spPr>
          <p:txBody>
            <a:bodyPr rtlCol="0" anchor="ctr"/>
            <a:lstStyle/>
            <a:p>
              <a:pPr algn="ctr"/>
              <a:r>
                <a:rPr lang="ru-RU" sz="1400" b="1" dirty="0">
                  <a:solidFill>
                    <a:schemeClr val="bg1"/>
                  </a:solidFill>
                </a:rPr>
                <a:t>Основные функции Умного Дома</a:t>
              </a:r>
            </a:p>
            <a:p>
              <a:pPr algn="ctr"/>
              <a:r>
                <a:rPr lang="ru-RU" sz="1400" b="1" dirty="0" smtClean="0">
                  <a:solidFill>
                    <a:schemeClr val="bg1"/>
                  </a:solidFill>
                </a:rPr>
                <a:t>ПАО </a:t>
              </a:r>
              <a:r>
                <a:rPr lang="ru-RU" sz="1400" b="1" dirty="0">
                  <a:solidFill>
                    <a:schemeClr val="bg1"/>
                  </a:solidFill>
                </a:rPr>
                <a:t>«Ростелеком»</a:t>
              </a:r>
            </a:p>
          </p:txBody>
        </p:sp>
        <p:sp>
          <p:nvSpPr>
            <p:cNvPr id="96" name="Oval 19"/>
            <p:cNvSpPr/>
            <p:nvPr>
              <p:custDataLst>
                <p:tags r:id="rId3"/>
              </p:custDataLst>
            </p:nvPr>
          </p:nvSpPr>
          <p:spPr>
            <a:xfrm>
              <a:off x="42267" y="2472664"/>
              <a:ext cx="1456979" cy="612660"/>
            </a:xfrm>
            <a:prstGeom prst="ellipse">
              <a:avLst/>
            </a:prstGeom>
            <a:solidFill>
              <a:srgbClr val="EE7400"/>
            </a:solidFill>
            <a:ln w="25400" cap="flat" cmpd="sng" algn="ctr">
              <a:solidFill>
                <a:sysClr val="window" lastClr="FFFFFF"/>
              </a:solidFill>
              <a:prstDash val="solid"/>
            </a:ln>
            <a:effectLst/>
          </p:spPr>
          <p:txBody>
            <a:bodyPr rtlCol="0" anchor="ctr"/>
            <a:lstStyle/>
            <a:p>
              <a:pPr algn="ctr">
                <a:defRPr/>
              </a:pPr>
              <a:r>
                <a:rPr lang="ru-RU" sz="1050" b="1" dirty="0" smtClean="0">
                  <a:solidFill>
                    <a:schemeClr val="bg1"/>
                  </a:solidFill>
                </a:rPr>
                <a:t>Безопасность</a:t>
              </a:r>
              <a:endParaRPr lang="ru-RU" sz="1050" b="1" dirty="0">
                <a:solidFill>
                  <a:schemeClr val="bg1"/>
                </a:solidFill>
              </a:endParaRPr>
            </a:p>
          </p:txBody>
        </p:sp>
        <p:sp>
          <p:nvSpPr>
            <p:cNvPr id="97" name="Oval 19"/>
            <p:cNvSpPr/>
            <p:nvPr>
              <p:custDataLst>
                <p:tags r:id="rId4"/>
              </p:custDataLst>
            </p:nvPr>
          </p:nvSpPr>
          <p:spPr>
            <a:xfrm>
              <a:off x="3157917" y="2498509"/>
              <a:ext cx="1456979" cy="596918"/>
            </a:xfrm>
            <a:prstGeom prst="ellipse">
              <a:avLst/>
            </a:prstGeom>
            <a:solidFill>
              <a:srgbClr val="EE7400"/>
            </a:solidFill>
            <a:ln w="25400" cap="flat" cmpd="sng" algn="ctr">
              <a:solidFill>
                <a:sysClr val="window" lastClr="FFFFFF"/>
              </a:solidFill>
              <a:prstDash val="solid"/>
            </a:ln>
            <a:effectLst/>
          </p:spPr>
          <p:txBody>
            <a:bodyPr rtlCol="0" anchor="ctr"/>
            <a:lstStyle/>
            <a:p>
              <a:pPr algn="ctr">
                <a:defRPr/>
              </a:pPr>
              <a:r>
                <a:rPr lang="ru-RU" sz="1050" b="1" dirty="0" smtClean="0">
                  <a:solidFill>
                    <a:schemeClr val="bg1"/>
                  </a:solidFill>
                </a:rPr>
                <a:t>Комфорт</a:t>
              </a:r>
              <a:endParaRPr lang="ru-RU" sz="1050" b="1" dirty="0">
                <a:solidFill>
                  <a:schemeClr val="bg1"/>
                </a:solidFill>
              </a:endParaRPr>
            </a:p>
          </p:txBody>
        </p:sp>
        <p:sp>
          <p:nvSpPr>
            <p:cNvPr id="98" name="Oval 19"/>
            <p:cNvSpPr/>
            <p:nvPr>
              <p:custDataLst>
                <p:tags r:id="rId5"/>
              </p:custDataLst>
            </p:nvPr>
          </p:nvSpPr>
          <p:spPr>
            <a:xfrm>
              <a:off x="1598204" y="2487258"/>
              <a:ext cx="1456979" cy="583472"/>
            </a:xfrm>
            <a:prstGeom prst="ellipse">
              <a:avLst/>
            </a:prstGeom>
            <a:solidFill>
              <a:srgbClr val="EE7400"/>
            </a:solidFill>
            <a:ln w="25400" cap="flat" cmpd="sng" algn="ctr">
              <a:solidFill>
                <a:sysClr val="window" lastClr="FFFFFF"/>
              </a:solidFill>
              <a:prstDash val="solid"/>
            </a:ln>
            <a:effectLst/>
          </p:spPr>
          <p:txBody>
            <a:bodyPr rtlCol="0" anchor="ctr"/>
            <a:lstStyle/>
            <a:p>
              <a:pPr algn="ctr">
                <a:defRPr/>
              </a:pPr>
              <a:r>
                <a:rPr lang="ru-RU" sz="1050" b="1" dirty="0" smtClean="0">
                  <a:solidFill>
                    <a:schemeClr val="bg1"/>
                  </a:solidFill>
                </a:rPr>
                <a:t>Экономия</a:t>
              </a:r>
              <a:endParaRPr lang="ru-RU" sz="1050" b="1" dirty="0">
                <a:solidFill>
                  <a:schemeClr val="bg1"/>
                </a:solidFill>
              </a:endParaRPr>
            </a:p>
          </p:txBody>
        </p:sp>
      </p:grpSp>
      <p:cxnSp>
        <p:nvCxnSpPr>
          <p:cNvPr id="99" name="Прямая со стрелкой 98"/>
          <p:cNvCxnSpPr>
            <a:cxnSpLocks/>
          </p:cNvCxnSpPr>
          <p:nvPr/>
        </p:nvCxnSpPr>
        <p:spPr>
          <a:xfrm>
            <a:off x="6825043" y="2674018"/>
            <a:ext cx="0" cy="360805"/>
          </a:xfrm>
          <a:prstGeom prst="straightConnector1">
            <a:avLst/>
          </a:prstGeom>
          <a:ln>
            <a:solidFill>
              <a:srgbClr val="00AAE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231487" y="4692766"/>
            <a:ext cx="1482955" cy="461251"/>
          </a:xfrm>
          <a:prstGeom prst="rect">
            <a:avLst/>
          </a:prstGeom>
        </p:spPr>
        <p:txBody>
          <a:bodyPr vert="horz" wrap="square" lIns="82935" tIns="41468" rIns="82935" bIns="41468" rtlCol="0" anchor="ctr">
            <a:noAutofit/>
          </a:bodyPr>
          <a:lstStyle/>
          <a:p>
            <a:pPr algn="ctr"/>
            <a:r>
              <a:rPr lang="ru-RU" sz="1000" b="1" dirty="0"/>
              <a:t>Контроллер </a:t>
            </a:r>
            <a:r>
              <a:rPr lang="ru-RU" sz="1000" b="1" dirty="0" smtClean="0"/>
              <a:t>Умного дома</a:t>
            </a:r>
            <a:r>
              <a:rPr lang="en-US" sz="1000" b="1" dirty="0" smtClean="0"/>
              <a:t> </a:t>
            </a:r>
          </a:p>
          <a:p>
            <a:pPr algn="ctr"/>
            <a:r>
              <a:rPr lang="ru-RU" sz="1000" b="1" dirty="0" smtClean="0"/>
              <a:t>ПАО «Ростелеком»</a:t>
            </a:r>
            <a:endParaRPr lang="ru-RU" sz="1000" b="1" dirty="0"/>
          </a:p>
        </p:txBody>
      </p:sp>
    </p:spTree>
    <p:extLst>
      <p:ext uri="{BB962C8B-B14F-4D97-AF65-F5344CB8AC3E}">
        <p14:creationId xmlns:p14="http://schemas.microsoft.com/office/powerpoint/2010/main" val="149217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58737" y="4295522"/>
            <a:ext cx="3586712" cy="2010350"/>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Наличие проектных менеджеров высокой квалификации</a:t>
            </a:r>
          </a:p>
          <a:p>
            <a:pPr marL="171450" indent="-171450">
              <a:buClr>
                <a:schemeClr val="accent2">
                  <a:lumMod val="75000"/>
                </a:schemeClr>
              </a:buClr>
              <a:buFont typeface="Arial" panose="020B0604020202020204" pitchFamily="34" charset="0"/>
              <a:buChar char="•"/>
            </a:pPr>
            <a:endParaRPr lang="ru" sz="8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Наличие собственных центров компетенции</a:t>
            </a:r>
          </a:p>
          <a:p>
            <a:pPr marL="171450" indent="-171450">
              <a:buClr>
                <a:schemeClr val="accent2">
                  <a:lumMod val="75000"/>
                </a:schemeClr>
              </a:buClr>
              <a:buFont typeface="Arial" panose="020B0604020202020204" pitchFamily="34" charset="0"/>
              <a:buChar char="•"/>
            </a:pPr>
            <a:endParaRPr lang="ru" sz="8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Значительный практический опыт реализации проектов</a:t>
            </a:r>
          </a:p>
        </p:txBody>
      </p:sp>
      <p:sp>
        <p:nvSpPr>
          <p:cNvPr id="21" name="Прямоугольник 20"/>
          <p:cNvSpPr/>
          <p:nvPr/>
        </p:nvSpPr>
        <p:spPr>
          <a:xfrm>
            <a:off x="4296851" y="4695573"/>
            <a:ext cx="3620856" cy="2010350"/>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Лидер в сфере телекоммуникациионных и цифровых сервисов</a:t>
            </a:r>
          </a:p>
          <a:p>
            <a:pPr marL="171450" indent="-171450">
              <a:buClr>
                <a:schemeClr val="accent2">
                  <a:lumMod val="75000"/>
                </a:schemeClr>
              </a:buClr>
              <a:buFont typeface="Arial" panose="020B0604020202020204" pitchFamily="34" charset="0"/>
              <a:buChar char="•"/>
            </a:pPr>
            <a:endParaRPr lang="ru" sz="8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31,8 млн домохозяйчтв пройдено оптикой-крупнейшая фиксированная сеть в России</a:t>
            </a:r>
          </a:p>
          <a:p>
            <a:pPr marL="171450" indent="-171450">
              <a:buClr>
                <a:schemeClr val="accent2">
                  <a:lumMod val="75000"/>
                </a:schemeClr>
              </a:buClr>
              <a:buFont typeface="Arial" panose="020B0604020202020204" pitchFamily="34" charset="0"/>
              <a:buChar char="•"/>
            </a:pPr>
            <a:endParaRPr lang="ru" sz="8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Реализация услуг по сервисной модели</a:t>
            </a:r>
          </a:p>
        </p:txBody>
      </p:sp>
      <p:sp>
        <p:nvSpPr>
          <p:cNvPr id="15" name="Прямоугольник 14"/>
          <p:cNvSpPr/>
          <p:nvPr/>
        </p:nvSpPr>
        <p:spPr>
          <a:xfrm>
            <a:off x="258737" y="1863421"/>
            <a:ext cx="3586712" cy="2042157"/>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Более 30 энергосервисных договоров в 10 регионах России на сумму свыше 1 млрд. руб.</a:t>
            </a:r>
          </a:p>
          <a:p>
            <a:pPr marL="171450" indent="-171450">
              <a:buClr>
                <a:schemeClr val="accent2">
                  <a:lumMod val="75000"/>
                </a:schemeClr>
              </a:buClr>
              <a:buFont typeface="Arial" panose="020B0604020202020204" pitchFamily="34" charset="0"/>
              <a:buChar char="•"/>
            </a:pPr>
            <a:endParaRPr lang="ru" sz="8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Более 45 договоров на внедрение АПК «Безопасный город» в 30 регионах России на сумму свыше 12 млрд. </a:t>
            </a:r>
            <a:r>
              <a:rPr lang="ru-RU" sz="1400" dirty="0">
                <a:solidFill>
                  <a:schemeClr val="tx1"/>
                </a:solidFill>
              </a:rPr>
              <a:t>Р</a:t>
            </a:r>
            <a:r>
              <a:rPr lang="ru" sz="1400" dirty="0">
                <a:solidFill>
                  <a:schemeClr val="tx1"/>
                </a:solidFill>
              </a:rPr>
              <a:t>уб</a:t>
            </a:r>
          </a:p>
          <a:p>
            <a:pPr marL="171450" indent="-171450">
              <a:buClr>
                <a:schemeClr val="accent2">
                  <a:lumMod val="75000"/>
                </a:schemeClr>
              </a:buClr>
              <a:buFont typeface="Arial" panose="020B0604020202020204" pitchFamily="34" charset="0"/>
              <a:buChar char="•"/>
            </a:pPr>
            <a:endParaRPr lang="ru" sz="1400" dirty="0">
              <a:solidFill>
                <a:schemeClr val="tx1"/>
              </a:solidFill>
            </a:endParaRPr>
          </a:p>
        </p:txBody>
      </p:sp>
      <p:sp>
        <p:nvSpPr>
          <p:cNvPr id="22" name="Прямоугольник 21"/>
          <p:cNvSpPr/>
          <p:nvPr/>
        </p:nvSpPr>
        <p:spPr>
          <a:xfrm>
            <a:off x="8345556" y="1863420"/>
            <a:ext cx="3618990" cy="2042157"/>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chemeClr val="accent2">
                  <a:lumMod val="75000"/>
                </a:schemeClr>
              </a:buClr>
              <a:buFont typeface="Arial" panose="020B0604020202020204" pitchFamily="34" charset="0"/>
              <a:buChar char="•"/>
            </a:pPr>
            <a:endParaRPr lang="ru" sz="1400" dirty="0" smtClean="0">
              <a:solidFill>
                <a:schemeClr val="tx1"/>
              </a:solidFill>
            </a:endParaRPr>
          </a:p>
          <a:p>
            <a:pPr marL="171450" indent="-171450">
              <a:buClr>
                <a:schemeClr val="accent2">
                  <a:lumMod val="75000"/>
                </a:schemeClr>
              </a:buClr>
              <a:buFont typeface="Arial" panose="020B0604020202020204" pitchFamily="34" charset="0"/>
              <a:buChar char="•"/>
            </a:pPr>
            <a:r>
              <a:rPr lang="ru" sz="1400" dirty="0" smtClean="0">
                <a:solidFill>
                  <a:schemeClr val="tx1"/>
                </a:solidFill>
              </a:rPr>
              <a:t>Высокая </a:t>
            </a:r>
            <a:r>
              <a:rPr lang="ru" sz="1400" dirty="0">
                <a:solidFill>
                  <a:schemeClr val="tx1"/>
                </a:solidFill>
              </a:rPr>
              <a:t>финансовая устойчивость как контрагента Корпорация с государственным участием </a:t>
            </a:r>
            <a:endParaRPr lang="ru" sz="1400" dirty="0" smtClean="0">
              <a:solidFill>
                <a:schemeClr val="tx1"/>
              </a:solidFill>
            </a:endParaRPr>
          </a:p>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smtClean="0">
                <a:solidFill>
                  <a:schemeClr val="tx1"/>
                </a:solidFill>
              </a:rPr>
              <a:t>Присутствие </a:t>
            </a:r>
            <a:r>
              <a:rPr lang="ru" sz="1400" dirty="0">
                <a:solidFill>
                  <a:schemeClr val="tx1"/>
                </a:solidFill>
              </a:rPr>
              <a:t>в каждом субъекте РФ</a:t>
            </a:r>
          </a:p>
        </p:txBody>
      </p:sp>
      <p:sp>
        <p:nvSpPr>
          <p:cNvPr id="19" name="Прямоугольник 18"/>
          <p:cNvSpPr/>
          <p:nvPr/>
        </p:nvSpPr>
        <p:spPr>
          <a:xfrm>
            <a:off x="4296851" y="1280820"/>
            <a:ext cx="3620856" cy="204215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chemeClr val="accent2">
                  <a:lumMod val="75000"/>
                </a:schemeClr>
              </a:buClr>
              <a:buFont typeface="Arial" panose="020B0604020202020204" pitchFamily="34" charset="0"/>
              <a:buChar char="•"/>
            </a:pPr>
            <a:endParaRPr lang="ru" sz="1600" dirty="0" smtClean="0">
              <a:solidFill>
                <a:schemeClr val="tx1"/>
              </a:solidFill>
            </a:endParaRPr>
          </a:p>
          <a:p>
            <a:pPr marL="171450" indent="-171450">
              <a:buClr>
                <a:schemeClr val="accent2">
                  <a:lumMod val="75000"/>
                </a:schemeClr>
              </a:buClr>
              <a:buFont typeface="Arial" panose="020B0604020202020204" pitchFamily="34" charset="0"/>
              <a:buChar char="•"/>
            </a:pPr>
            <a:r>
              <a:rPr lang="ru" sz="1400" dirty="0" smtClean="0">
                <a:solidFill>
                  <a:schemeClr val="tx1"/>
                </a:solidFill>
              </a:rPr>
              <a:t>Возможность </a:t>
            </a:r>
            <a:r>
              <a:rPr lang="ru" sz="1400" dirty="0">
                <a:solidFill>
                  <a:schemeClr val="tx1"/>
                </a:solidFill>
              </a:rPr>
              <a:t>финансирования проектов за счет собственных </a:t>
            </a:r>
            <a:r>
              <a:rPr lang="ru" sz="1400" dirty="0" smtClean="0">
                <a:solidFill>
                  <a:schemeClr val="tx1"/>
                </a:solidFill>
              </a:rPr>
              <a:t>средств</a:t>
            </a:r>
          </a:p>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smtClean="0">
                <a:solidFill>
                  <a:schemeClr val="tx1"/>
                </a:solidFill>
              </a:rPr>
              <a:t>Долгосрочное инвестирование</a:t>
            </a:r>
          </a:p>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smtClean="0">
                <a:solidFill>
                  <a:schemeClr val="tx1"/>
                </a:solidFill>
              </a:rPr>
              <a:t>Работа </a:t>
            </a:r>
            <a:r>
              <a:rPr lang="ru" sz="1400" dirty="0">
                <a:solidFill>
                  <a:schemeClr val="tx1"/>
                </a:solidFill>
              </a:rPr>
              <a:t>по ГЧП</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4" y="7937"/>
            <a:ext cx="12205063"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Заголовок 1"/>
          <p:cNvSpPr txBox="1">
            <a:spLocks/>
          </p:cNvSpPr>
          <p:nvPr/>
        </p:nvSpPr>
        <p:spPr>
          <a:xfrm>
            <a:off x="204717" y="289130"/>
            <a:ext cx="11840138"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Ростелеком </a:t>
            </a:r>
            <a:r>
              <a:rPr lang="ru-RU" sz="2800" dirty="0" smtClean="0">
                <a:solidFill>
                  <a:schemeClr val="bg1"/>
                </a:solidFill>
                <a:latin typeface="Proxima Nova"/>
              </a:rPr>
              <a:t>– надежный партнер государства и общества</a:t>
            </a:r>
            <a:endParaRPr lang="ru-RU" sz="2800" dirty="0">
              <a:solidFill>
                <a:schemeClr val="bg1"/>
              </a:solidFill>
              <a:latin typeface="Proxima Nova"/>
            </a:endParaRPr>
          </a:p>
        </p:txBody>
      </p:sp>
      <p:sp>
        <p:nvSpPr>
          <p:cNvPr id="10" name="AutoShape 9" descr="&amp;TScy;&amp;icy;&amp;fcy;&amp;rcy;&amp;ocy;&amp;vcy;&amp;acy;&amp;yacy; &amp;kcy;&amp;ocy;&amp;ncy;&amp;tscy;&amp;iecy;&amp;pcy;&amp;tscy;&amp;icy;&amp;yacy; &amp;mcy;&amp;acy;&amp;rcy;&amp;kcy;&amp;iecy;&amp;tcy;&amp;icy;&amp;ncy;&amp;gcy;&amp;acy; — &amp;scy;&amp;tcy;&amp;ocy;&amp;kcy;&amp;ocy;&amp;vcy;&amp;ycy;&amp;jcy; &amp;vcy;&amp;iecy;&amp;kcy;&amp;tcy;&amp;ocy;&amp;r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1" descr="&amp;TScy;&amp;icy;&amp;fcy;&amp;rcy;&amp;ocy;&amp;vcy;&amp;acy;&amp;yacy; &amp;kcy;&amp;ocy;&amp;ncy;&amp;tscy;&amp;iecy;&amp;pcy;&amp;tscy;&amp;icy;&amp;yacy; &amp;mcy;&amp;acy;&amp;rcy;&amp;kcy;&amp;iecy;&amp;tcy;&amp;icy;&amp;ncy;&amp;gcy;&amp;acy; — &amp;scy;&amp;tcy;&amp;ocy;&amp;kcy;&amp;ocy;&amp;vcy;&amp;ycy;&amp;jcy; &amp;vcy;&amp;iecy;&amp;kcy;&amp;tcy;&amp;ocy;&amp;rc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4296851" y="1280820"/>
            <a:ext cx="3620856" cy="364601"/>
          </a:xfrm>
          <a:prstGeom prst="rect">
            <a:avLst/>
          </a:prstGeom>
          <a:solidFill>
            <a:srgbClr val="00B0F0"/>
          </a:solidFill>
        </p:spPr>
        <p:txBody>
          <a:bodyPr lIns="0" tIns="0" rIns="0" bIns="0">
            <a:noAutofit/>
          </a:bodyPr>
          <a:lstStyle/>
          <a:p>
            <a:pPr marL="12700" algn="ctr">
              <a:spcAft>
                <a:spcPts val="1050"/>
              </a:spcAft>
            </a:pPr>
            <a:r>
              <a:rPr lang="ru" b="1" dirty="0">
                <a:solidFill>
                  <a:srgbClr val="FFFFFF"/>
                </a:solidFill>
              </a:rPr>
              <a:t>СТРАТЕГИЧЕСКИЙ ИНВЕСТОР</a:t>
            </a:r>
          </a:p>
        </p:txBody>
      </p:sp>
      <p:sp>
        <p:nvSpPr>
          <p:cNvPr id="13" name="Прямоугольник 12"/>
          <p:cNvSpPr/>
          <p:nvPr/>
        </p:nvSpPr>
        <p:spPr>
          <a:xfrm>
            <a:off x="261349" y="1861100"/>
            <a:ext cx="3586712" cy="352671"/>
          </a:xfrm>
          <a:prstGeom prst="rect">
            <a:avLst/>
          </a:prstGeom>
          <a:solidFill>
            <a:srgbClr val="00B0F0"/>
          </a:solidFill>
        </p:spPr>
        <p:txBody>
          <a:bodyPr lIns="0" tIns="0" rIns="0" bIns="0">
            <a:noAutofit/>
          </a:bodyPr>
          <a:lstStyle/>
          <a:p>
            <a:pPr marL="12700" indent="0" algn="ctr">
              <a:spcAft>
                <a:spcPts val="1050"/>
              </a:spcAft>
            </a:pPr>
            <a:r>
              <a:rPr lang="ru" b="1" dirty="0" smtClean="0">
                <a:solidFill>
                  <a:srgbClr val="FFFFFF"/>
                </a:solidFill>
              </a:rPr>
              <a:t>ОПЫТ </a:t>
            </a:r>
            <a:r>
              <a:rPr lang="ru" b="1" dirty="0">
                <a:solidFill>
                  <a:srgbClr val="FFFFFF"/>
                </a:solidFill>
              </a:rPr>
              <a:t>РЕАЛИЗАЦИИ</a:t>
            </a:r>
          </a:p>
        </p:txBody>
      </p:sp>
      <p:sp>
        <p:nvSpPr>
          <p:cNvPr id="14" name="Прямоугольник 13"/>
          <p:cNvSpPr/>
          <p:nvPr/>
        </p:nvSpPr>
        <p:spPr>
          <a:xfrm>
            <a:off x="8345556" y="1874848"/>
            <a:ext cx="3618990" cy="338923"/>
          </a:xfrm>
          <a:prstGeom prst="rect">
            <a:avLst/>
          </a:prstGeom>
          <a:solidFill>
            <a:srgbClr val="00B0F0"/>
          </a:solidFill>
        </p:spPr>
        <p:txBody>
          <a:bodyPr lIns="0" tIns="0" rIns="0" bIns="0">
            <a:noAutofit/>
          </a:bodyPr>
          <a:lstStyle/>
          <a:p>
            <a:pPr marL="12700" algn="ctr">
              <a:spcAft>
                <a:spcPts val="1050"/>
              </a:spcAft>
            </a:pPr>
            <a:r>
              <a:rPr lang="ru" b="1" dirty="0">
                <a:solidFill>
                  <a:srgbClr val="FFFFFF"/>
                </a:solidFill>
              </a:rPr>
              <a:t>НАДЕЖНЫЙ ПАРТНЕР</a:t>
            </a:r>
          </a:p>
        </p:txBody>
      </p:sp>
      <p:sp>
        <p:nvSpPr>
          <p:cNvPr id="16" name="Прямоугольник 15"/>
          <p:cNvSpPr/>
          <p:nvPr/>
        </p:nvSpPr>
        <p:spPr>
          <a:xfrm>
            <a:off x="258737" y="4295521"/>
            <a:ext cx="3590668" cy="318301"/>
          </a:xfrm>
          <a:prstGeom prst="rect">
            <a:avLst/>
          </a:prstGeom>
          <a:solidFill>
            <a:srgbClr val="00B0F0"/>
          </a:solidFill>
        </p:spPr>
        <p:txBody>
          <a:bodyPr lIns="0" tIns="0" rIns="0" bIns="0">
            <a:noAutofit/>
          </a:bodyPr>
          <a:lstStyle/>
          <a:p>
            <a:pPr marL="12700" algn="ctr">
              <a:spcAft>
                <a:spcPts val="1050"/>
              </a:spcAft>
            </a:pPr>
            <a:r>
              <a:rPr lang="ru" b="1" dirty="0">
                <a:solidFill>
                  <a:srgbClr val="FFFFFF"/>
                </a:solidFill>
              </a:rPr>
              <a:t>ЭФФЕКТИВНОЕ УПРАВЛЕНИЕ</a:t>
            </a:r>
          </a:p>
        </p:txBody>
      </p:sp>
      <p:sp>
        <p:nvSpPr>
          <p:cNvPr id="20" name="Прямоугольник 19"/>
          <p:cNvSpPr/>
          <p:nvPr/>
        </p:nvSpPr>
        <p:spPr>
          <a:xfrm>
            <a:off x="4296851" y="4714580"/>
            <a:ext cx="3620856" cy="299293"/>
          </a:xfrm>
          <a:prstGeom prst="rect">
            <a:avLst/>
          </a:prstGeom>
          <a:solidFill>
            <a:srgbClr val="00B0F0"/>
          </a:solidFill>
        </p:spPr>
        <p:txBody>
          <a:bodyPr lIns="0" tIns="0" rIns="0" bIns="0">
            <a:noAutofit/>
          </a:bodyPr>
          <a:lstStyle/>
          <a:p>
            <a:pPr marL="12700" algn="ctr">
              <a:spcAft>
                <a:spcPts val="1050"/>
              </a:spcAft>
            </a:pPr>
            <a:r>
              <a:rPr lang="ru" b="1" dirty="0">
                <a:solidFill>
                  <a:srgbClr val="FFFFFF"/>
                </a:solidFill>
              </a:rPr>
              <a:t>ЛИДЕР ЦИФРОВЫХ УСЛУГ</a:t>
            </a:r>
          </a:p>
        </p:txBody>
      </p:sp>
      <p:sp>
        <p:nvSpPr>
          <p:cNvPr id="24" name="Прямоугольник 23"/>
          <p:cNvSpPr/>
          <p:nvPr/>
        </p:nvSpPr>
        <p:spPr>
          <a:xfrm>
            <a:off x="8388911" y="4275143"/>
            <a:ext cx="3554568" cy="2030729"/>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chemeClr val="accent2">
                  <a:lumMod val="75000"/>
                </a:schemeClr>
              </a:buClr>
              <a:buFont typeface="Arial" panose="020B0604020202020204" pitchFamily="34" charset="0"/>
              <a:buChar char="•"/>
            </a:pPr>
            <a:endParaRPr lang="ru" sz="14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Разветвленная ИТ-инфраструктура и обширная сеть ЦОДов</a:t>
            </a:r>
          </a:p>
          <a:p>
            <a:pPr marL="171450" indent="-171450">
              <a:buClr>
                <a:schemeClr val="accent2">
                  <a:lumMod val="75000"/>
                </a:schemeClr>
              </a:buClr>
              <a:buFont typeface="Arial" panose="020B0604020202020204" pitchFamily="34" charset="0"/>
              <a:buChar char="•"/>
            </a:pPr>
            <a:endParaRPr lang="ru" sz="8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Лидирующий провайдер на рынке России с долей в 14,3%</a:t>
            </a:r>
          </a:p>
          <a:p>
            <a:pPr marL="171450" indent="-171450">
              <a:buClr>
                <a:schemeClr val="accent2">
                  <a:lumMod val="75000"/>
                </a:schemeClr>
              </a:buClr>
              <a:buFont typeface="Arial" panose="020B0604020202020204" pitchFamily="34" charset="0"/>
              <a:buChar char="•"/>
            </a:pPr>
            <a:endParaRPr lang="ru" sz="800" dirty="0">
              <a:solidFill>
                <a:schemeClr val="tx1"/>
              </a:solidFill>
            </a:endParaRPr>
          </a:p>
          <a:p>
            <a:pPr marL="171450" indent="-171450">
              <a:buClr>
                <a:schemeClr val="accent2">
                  <a:lumMod val="75000"/>
                </a:schemeClr>
              </a:buClr>
              <a:buFont typeface="Arial" panose="020B0604020202020204" pitchFamily="34" charset="0"/>
              <a:buChar char="•"/>
            </a:pPr>
            <a:r>
              <a:rPr lang="ru" sz="1400" dirty="0">
                <a:solidFill>
                  <a:schemeClr val="tx1"/>
                </a:solidFill>
              </a:rPr>
              <a:t>Собственные уникальные компетенции</a:t>
            </a:r>
          </a:p>
        </p:txBody>
      </p:sp>
      <p:sp>
        <p:nvSpPr>
          <p:cNvPr id="26" name="Прямоугольник 25"/>
          <p:cNvSpPr/>
          <p:nvPr/>
        </p:nvSpPr>
        <p:spPr>
          <a:xfrm>
            <a:off x="8373340" y="4295522"/>
            <a:ext cx="3563421" cy="318301"/>
          </a:xfrm>
          <a:prstGeom prst="rect">
            <a:avLst/>
          </a:prstGeom>
          <a:solidFill>
            <a:srgbClr val="00B0F0"/>
          </a:solidFill>
        </p:spPr>
        <p:txBody>
          <a:bodyPr lIns="0" tIns="0" rIns="0" bIns="0">
            <a:noAutofit/>
          </a:bodyPr>
          <a:lstStyle/>
          <a:p>
            <a:pPr marL="12700" algn="ctr">
              <a:spcAft>
                <a:spcPts val="1050"/>
              </a:spcAft>
            </a:pPr>
            <a:r>
              <a:rPr lang="ru" b="1" dirty="0" smtClean="0">
                <a:solidFill>
                  <a:srgbClr val="FFFFFF"/>
                </a:solidFill>
              </a:rPr>
              <a:t>СИСТЕМНЫЙ ИНТЕГРАТОР</a:t>
            </a:r>
            <a:endParaRPr lang="ru" b="1" dirty="0">
              <a:solidFill>
                <a:srgbClr val="FFFFFF"/>
              </a:solidFill>
            </a:endParaRPr>
          </a:p>
        </p:txBody>
      </p:sp>
      <p:pic>
        <p:nvPicPr>
          <p:cNvPr id="1031" name="Picture 7" descr="https://investlife.ru/wp-content/uploads/2015/04/%D0%A0%D0%BE%D1%81%D1%82%D0%B5%D0%BB%D0%B5%D0%BA%D0%BE%D0%B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116" y="3594727"/>
            <a:ext cx="1563984" cy="859944"/>
          </a:xfrm>
          <a:prstGeom prst="rect">
            <a:avLst/>
          </a:prstGeom>
          <a:noFill/>
          <a:ln w="12700">
            <a:solidFill>
              <a:srgbClr val="00B0F0"/>
            </a:solidFill>
          </a:ln>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a:stCxn id="19" idx="2"/>
            <a:endCxn id="1031" idx="0"/>
          </p:cNvCxnSpPr>
          <p:nvPr/>
        </p:nvCxnSpPr>
        <p:spPr>
          <a:xfrm>
            <a:off x="6107279" y="3322977"/>
            <a:ext cx="6829" cy="271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a:stCxn id="1031" idx="2"/>
            <a:endCxn id="20" idx="0"/>
          </p:cNvCxnSpPr>
          <p:nvPr/>
        </p:nvCxnSpPr>
        <p:spPr>
          <a:xfrm flipH="1">
            <a:off x="6107279" y="4454671"/>
            <a:ext cx="6829" cy="259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6896100" y="3458853"/>
            <a:ext cx="1449456" cy="44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896100" y="4275143"/>
            <a:ext cx="1492811" cy="338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5" name="Прямая соединительная линия 1024"/>
          <p:cNvCxnSpPr/>
          <p:nvPr/>
        </p:nvCxnSpPr>
        <p:spPr>
          <a:xfrm flipH="1">
            <a:off x="3879594" y="4275143"/>
            <a:ext cx="1452522" cy="3386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788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25671" y="2313724"/>
            <a:ext cx="7906607" cy="1138773"/>
          </a:xfrm>
          <a:prstGeom prst="rect">
            <a:avLst/>
          </a:prstGeom>
        </p:spPr>
        <p:txBody>
          <a:bodyPr wrap="square">
            <a:spAutoFit/>
          </a:bodyPr>
          <a:lstStyle/>
          <a:p>
            <a:pPr algn="ctr"/>
            <a:r>
              <a:rPr lang="ru-RU" sz="4000" dirty="0" smtClean="0">
                <a:solidFill>
                  <a:schemeClr val="bg1"/>
                </a:solidFill>
                <a:latin typeface="Proxima Nova"/>
              </a:rPr>
              <a:t>Спасибо за внимание!</a:t>
            </a:r>
          </a:p>
          <a:p>
            <a:pPr algn="ctr"/>
            <a:r>
              <a:rPr lang="ru-RU" sz="2800" dirty="0" smtClean="0">
                <a:solidFill>
                  <a:schemeClr val="bg1"/>
                </a:solidFill>
              </a:rPr>
              <a:t>ПАО </a:t>
            </a:r>
            <a:r>
              <a:rPr lang="ru-RU" sz="2800" dirty="0">
                <a:solidFill>
                  <a:schemeClr val="bg1"/>
                </a:solidFill>
              </a:rPr>
              <a:t>«Ростелеком</a:t>
            </a:r>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173847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5063"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Заголовок 1"/>
          <p:cNvSpPr txBox="1">
            <a:spLocks/>
          </p:cNvSpPr>
          <p:nvPr/>
        </p:nvSpPr>
        <p:spPr>
          <a:xfrm>
            <a:off x="204717" y="289130"/>
            <a:ext cx="11840138"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a:solidFill>
                  <a:schemeClr val="bg1"/>
                </a:solidFill>
                <a:latin typeface="Proxima Nova"/>
              </a:rPr>
              <a:t>УМНЫЙ ГОРОД. </a:t>
            </a:r>
            <a:br>
              <a:rPr lang="ru-RU" sz="2800" dirty="0">
                <a:solidFill>
                  <a:schemeClr val="bg1"/>
                </a:solidFill>
                <a:latin typeface="Proxima Nova"/>
              </a:rPr>
            </a:br>
            <a:r>
              <a:rPr lang="ru-RU" sz="2800" dirty="0" smtClean="0">
                <a:solidFill>
                  <a:schemeClr val="bg1"/>
                </a:solidFill>
                <a:latin typeface="Proxima Nova"/>
              </a:rPr>
              <a:t>Технологические основы умного города </a:t>
            </a:r>
            <a:endParaRPr lang="ru-RU" sz="2800" dirty="0">
              <a:solidFill>
                <a:schemeClr val="bg1"/>
              </a:solidFill>
              <a:latin typeface="Proxima Nova"/>
            </a:endParaRPr>
          </a:p>
        </p:txBody>
      </p:sp>
      <p:sp>
        <p:nvSpPr>
          <p:cNvPr id="7" name="Прямоугольник 6"/>
          <p:cNvSpPr/>
          <p:nvPr/>
        </p:nvSpPr>
        <p:spPr>
          <a:xfrm>
            <a:off x="206373" y="1194283"/>
            <a:ext cx="11838482" cy="646331"/>
          </a:xfrm>
          <a:prstGeom prst="rect">
            <a:avLst/>
          </a:prstGeom>
        </p:spPr>
        <p:txBody>
          <a:bodyPr wrap="square">
            <a:spAutoFit/>
          </a:bodyPr>
          <a:lstStyle/>
          <a:p>
            <a:pPr algn="just"/>
            <a:r>
              <a:rPr lang="ru-RU" dirty="0" smtClean="0"/>
              <a:t>«Умный город» использует цифровые данные от всего многообразия сенсоров и датчиков различных объектов, информационных систем, социальных сетей и медиа.</a:t>
            </a:r>
          </a:p>
        </p:txBody>
      </p:sp>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0660" y="1745008"/>
            <a:ext cx="4984195" cy="503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Овал 8"/>
          <p:cNvSpPr/>
          <p:nvPr/>
        </p:nvSpPr>
        <p:spPr>
          <a:xfrm>
            <a:off x="9015868" y="3744494"/>
            <a:ext cx="1199906" cy="113104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t>«Умный  город»</a:t>
            </a:r>
            <a:endParaRPr lang="ru-RU" sz="1200" b="1" dirty="0"/>
          </a:p>
        </p:txBody>
      </p:sp>
      <p:sp>
        <p:nvSpPr>
          <p:cNvPr id="10" name="Прямоугольник 9"/>
          <p:cNvSpPr/>
          <p:nvPr/>
        </p:nvSpPr>
        <p:spPr>
          <a:xfrm>
            <a:off x="204717" y="2023643"/>
            <a:ext cx="7066511" cy="4755148"/>
          </a:xfrm>
          <a:prstGeom prst="rect">
            <a:avLst/>
          </a:prstGeom>
        </p:spPr>
        <p:txBody>
          <a:bodyPr wrap="square">
            <a:spAutoFit/>
          </a:bodyPr>
          <a:lstStyle/>
          <a:p>
            <a:pPr algn="just"/>
            <a:r>
              <a:rPr lang="ru-RU" dirty="0" smtClean="0"/>
              <a:t>Система «Умного города» обеспечивает </a:t>
            </a:r>
            <a:r>
              <a:rPr lang="ru-RU" dirty="0"/>
              <a:t>ц</a:t>
            </a:r>
            <a:r>
              <a:rPr lang="ru-RU" dirty="0" smtClean="0"/>
              <a:t>ентрализованный сбор,  хранение полученных данных, отраслевую и кросс - отраслевую аналитику, прогнозирование развития ситуаций и поведения отдельных объектов физической инфраструктуры, технических систем и социальных конгломераций, а также города в целом, как глобальной распределенной многоуровневой системы.</a:t>
            </a:r>
          </a:p>
          <a:p>
            <a:pPr algn="just"/>
            <a:endParaRPr lang="ru-RU" dirty="0"/>
          </a:p>
          <a:p>
            <a:pPr algn="just"/>
            <a:r>
              <a:rPr lang="ru-RU" dirty="0"/>
              <a:t>Главный инструмент перехода к умному </a:t>
            </a:r>
            <a:r>
              <a:rPr lang="ru-RU" dirty="0" smtClean="0"/>
              <a:t>управлению и развитию- </a:t>
            </a:r>
            <a:r>
              <a:rPr lang="ru-RU" b="1" dirty="0"/>
              <a:t>Интегрированная </a:t>
            </a:r>
            <a:r>
              <a:rPr lang="ru-RU" b="1" dirty="0" smtClean="0"/>
              <a:t>Система </a:t>
            </a:r>
            <a:r>
              <a:rPr lang="ru-RU" b="1" dirty="0"/>
              <a:t>умного управления </a:t>
            </a:r>
            <a:r>
              <a:rPr lang="ru-RU" b="1" dirty="0" smtClean="0"/>
              <a:t>городом</a:t>
            </a:r>
            <a:r>
              <a:rPr lang="ru-RU" dirty="0" smtClean="0"/>
              <a:t>:</a:t>
            </a:r>
          </a:p>
          <a:p>
            <a:pPr algn="just"/>
            <a:endParaRPr lang="ru-RU" sz="1200" dirty="0"/>
          </a:p>
          <a:p>
            <a:pPr marL="285750" indent="-285750">
              <a:spcAft>
                <a:spcPts val="600"/>
              </a:spcAft>
              <a:buClr>
                <a:srgbClr val="0070C0"/>
              </a:buClr>
              <a:buFont typeface="Wingdings" panose="05000000000000000000" pitchFamily="2" charset="2"/>
              <a:buChar char="ü"/>
            </a:pPr>
            <a:r>
              <a:rPr lang="ru-RU" dirty="0"/>
              <a:t>Кросс-отраслевой подход к проектам </a:t>
            </a:r>
            <a:r>
              <a:rPr lang="ru-RU" dirty="0" smtClean="0"/>
              <a:t>автоматизации,</a:t>
            </a:r>
            <a:endParaRPr lang="ru-RU" dirty="0"/>
          </a:p>
          <a:p>
            <a:pPr marL="285750" indent="-285750">
              <a:spcAft>
                <a:spcPts val="600"/>
              </a:spcAft>
              <a:buClr>
                <a:srgbClr val="0070C0"/>
              </a:buClr>
              <a:buFont typeface="Wingdings" panose="05000000000000000000" pitchFamily="2" charset="2"/>
              <a:buChar char="ü"/>
            </a:pPr>
            <a:r>
              <a:rPr lang="ru-RU" dirty="0"/>
              <a:t>Обязательность сбора информации от сенсоров, датчиков, городских </a:t>
            </a:r>
            <a:r>
              <a:rPr lang="ru-RU" dirty="0" smtClean="0"/>
              <a:t> и отраслевых систем ,</a:t>
            </a:r>
          </a:p>
          <a:p>
            <a:pPr marL="285750" indent="-285750">
              <a:spcAft>
                <a:spcPts val="600"/>
              </a:spcAft>
              <a:buClr>
                <a:srgbClr val="0070C0"/>
              </a:buClr>
              <a:buFont typeface="Wingdings" panose="05000000000000000000" pitchFamily="2" charset="2"/>
              <a:buChar char="ü"/>
            </a:pPr>
            <a:r>
              <a:rPr lang="ru-RU" dirty="0" smtClean="0"/>
              <a:t>Формирование </a:t>
            </a:r>
            <a:r>
              <a:rPr lang="ru-RU" dirty="0"/>
              <a:t>Цифровых </a:t>
            </a:r>
            <a:r>
              <a:rPr lang="ru-RU" dirty="0" smtClean="0"/>
              <a:t>моделей,</a:t>
            </a:r>
            <a:endParaRPr lang="ru-RU" dirty="0"/>
          </a:p>
          <a:p>
            <a:pPr marL="285750" indent="-285750">
              <a:spcAft>
                <a:spcPts val="600"/>
              </a:spcAft>
              <a:buClr>
                <a:srgbClr val="0070C0"/>
              </a:buClr>
              <a:buFont typeface="Wingdings" panose="05000000000000000000" pitchFamily="2" charset="2"/>
              <a:buChar char="ü"/>
            </a:pPr>
            <a:r>
              <a:rPr lang="ru-RU" dirty="0"/>
              <a:t>Работа с аналитическими  прогнозными  моделями на основе обработки цифровых данных о жизни </a:t>
            </a:r>
            <a:r>
              <a:rPr lang="ru-RU" dirty="0" smtClean="0"/>
              <a:t>города.</a:t>
            </a:r>
          </a:p>
        </p:txBody>
      </p:sp>
    </p:spTree>
    <p:extLst>
      <p:ext uri="{BB962C8B-B14F-4D97-AF65-F5344CB8AC3E}">
        <p14:creationId xmlns:p14="http://schemas.microsoft.com/office/powerpoint/2010/main" val="48569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5063"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Заголовок 1"/>
          <p:cNvSpPr txBox="1">
            <a:spLocks/>
          </p:cNvSpPr>
          <p:nvPr/>
        </p:nvSpPr>
        <p:spPr>
          <a:xfrm>
            <a:off x="204717" y="289130"/>
            <a:ext cx="11840138"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Решения Ростелекома.</a:t>
            </a:r>
            <a:br>
              <a:rPr lang="ru-RU" sz="2800" dirty="0" smtClean="0">
                <a:solidFill>
                  <a:schemeClr val="bg1"/>
                </a:solidFill>
                <a:latin typeface="Proxima Nova"/>
              </a:rPr>
            </a:br>
            <a:r>
              <a:rPr lang="ru-RU" sz="2800" dirty="0">
                <a:solidFill>
                  <a:schemeClr val="bg1"/>
                </a:solidFill>
                <a:latin typeface="Proxima Nova"/>
              </a:rPr>
              <a:t>Сетевая и вычислительная </a:t>
            </a:r>
            <a:r>
              <a:rPr lang="ru-RU" sz="2800" dirty="0" smtClean="0">
                <a:solidFill>
                  <a:schemeClr val="bg1"/>
                </a:solidFill>
                <a:latin typeface="Proxima Nova"/>
              </a:rPr>
              <a:t>инфраструктура.</a:t>
            </a:r>
            <a:endParaRPr lang="ru-RU" sz="2800" dirty="0">
              <a:solidFill>
                <a:schemeClr val="bg1"/>
              </a:solidFill>
              <a:latin typeface="Proxima Nova"/>
            </a:endParaRPr>
          </a:p>
        </p:txBody>
      </p:sp>
      <p:pic>
        <p:nvPicPr>
          <p:cNvPr id="159" name="Рисунок 1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9322" y="5239688"/>
            <a:ext cx="1518075" cy="1314531"/>
          </a:xfrm>
          <a:prstGeom prst="rect">
            <a:avLst/>
          </a:prstGeom>
        </p:spPr>
      </p:pic>
      <p:pic>
        <p:nvPicPr>
          <p:cNvPr id="18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223" y="4072742"/>
            <a:ext cx="763375" cy="92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9156" y="4159009"/>
            <a:ext cx="763375" cy="97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5671" y="1396771"/>
            <a:ext cx="763375" cy="9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604" y="1420970"/>
            <a:ext cx="763375" cy="101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982" y="1348080"/>
            <a:ext cx="763375" cy="96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TextBox 138"/>
          <p:cNvSpPr txBox="1"/>
          <p:nvPr/>
        </p:nvSpPr>
        <p:spPr>
          <a:xfrm>
            <a:off x="10227755" y="1491767"/>
            <a:ext cx="1814967" cy="830997"/>
          </a:xfrm>
          <a:prstGeom prst="rect">
            <a:avLst/>
          </a:prstGeom>
          <a:noFill/>
        </p:spPr>
        <p:txBody>
          <a:bodyPr wrap="square" rtlCol="0">
            <a:spAutoFit/>
          </a:bodyPr>
          <a:lstStyle/>
          <a:p>
            <a:r>
              <a:rPr lang="ru-RU" sz="1600" b="1" dirty="0" smtClean="0"/>
              <a:t>Устранение цифрового неравенства</a:t>
            </a:r>
            <a:endParaRPr lang="ru-RU" sz="1600" b="1" dirty="0"/>
          </a:p>
        </p:txBody>
      </p:sp>
      <p:sp>
        <p:nvSpPr>
          <p:cNvPr id="143" name="Скругленный прямоугольник 142"/>
          <p:cNvSpPr/>
          <p:nvPr/>
        </p:nvSpPr>
        <p:spPr>
          <a:xfrm>
            <a:off x="9424192" y="1378115"/>
            <a:ext cx="2618530" cy="2507160"/>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0" name="TextBox 139"/>
          <p:cNvSpPr txBox="1"/>
          <p:nvPr/>
        </p:nvSpPr>
        <p:spPr>
          <a:xfrm>
            <a:off x="7363175" y="1540501"/>
            <a:ext cx="1864074" cy="584775"/>
          </a:xfrm>
          <a:prstGeom prst="rect">
            <a:avLst/>
          </a:prstGeom>
          <a:noFill/>
        </p:spPr>
        <p:txBody>
          <a:bodyPr wrap="square" rtlCol="0">
            <a:spAutoFit/>
          </a:bodyPr>
          <a:lstStyle/>
          <a:p>
            <a:r>
              <a:rPr lang="ru-RU" sz="1600" b="1" dirty="0" smtClean="0"/>
              <a:t>Центры обработки данных</a:t>
            </a:r>
          </a:p>
        </p:txBody>
      </p:sp>
      <p:sp>
        <p:nvSpPr>
          <p:cNvPr id="144" name="Скругленный прямоугольник 143"/>
          <p:cNvSpPr/>
          <p:nvPr/>
        </p:nvSpPr>
        <p:spPr>
          <a:xfrm>
            <a:off x="6669604" y="1378115"/>
            <a:ext cx="2521021" cy="2507160"/>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TextBox 134"/>
          <p:cNvSpPr txBox="1"/>
          <p:nvPr/>
        </p:nvSpPr>
        <p:spPr>
          <a:xfrm>
            <a:off x="4770755" y="1491766"/>
            <a:ext cx="1354031" cy="1077218"/>
          </a:xfrm>
          <a:prstGeom prst="rect">
            <a:avLst/>
          </a:prstGeom>
          <a:noFill/>
        </p:spPr>
        <p:txBody>
          <a:bodyPr wrap="square" rtlCol="0">
            <a:spAutoFit/>
          </a:bodyPr>
          <a:lstStyle/>
          <a:p>
            <a:r>
              <a:rPr lang="ru-RU" sz="1600" dirty="0"/>
              <a:t>Сети связи пятого поколения (</a:t>
            </a:r>
            <a:r>
              <a:rPr lang="ru-RU" sz="1600" dirty="0" smtClean="0"/>
              <a:t>5G)</a:t>
            </a:r>
            <a:endParaRPr lang="ru-RU" sz="1600" b="1" dirty="0"/>
          </a:p>
        </p:txBody>
      </p:sp>
      <p:sp>
        <p:nvSpPr>
          <p:cNvPr id="145" name="Скругленный прямоугольник 144"/>
          <p:cNvSpPr/>
          <p:nvPr/>
        </p:nvSpPr>
        <p:spPr>
          <a:xfrm>
            <a:off x="3893960" y="1352137"/>
            <a:ext cx="2505533" cy="2533139"/>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7" name="Рисунок 1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5170" y="2990215"/>
            <a:ext cx="762969" cy="713104"/>
          </a:xfrm>
          <a:prstGeom prst="rect">
            <a:avLst/>
          </a:prstGeom>
        </p:spPr>
      </p:pic>
      <p:sp>
        <p:nvSpPr>
          <p:cNvPr id="156" name="Скругленный прямоугольник 155"/>
          <p:cNvSpPr/>
          <p:nvPr/>
        </p:nvSpPr>
        <p:spPr>
          <a:xfrm>
            <a:off x="8085222" y="4038586"/>
            <a:ext cx="2627053" cy="2553771"/>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9" name="TextBox 168"/>
          <p:cNvSpPr txBox="1"/>
          <p:nvPr/>
        </p:nvSpPr>
        <p:spPr>
          <a:xfrm>
            <a:off x="8848598" y="4140403"/>
            <a:ext cx="2012955" cy="973333"/>
          </a:xfrm>
          <a:prstGeom prst="rect">
            <a:avLst/>
          </a:prstGeom>
          <a:noFill/>
        </p:spPr>
        <p:txBody>
          <a:bodyPr wrap="square" rtlCol="0">
            <a:spAutoFit/>
          </a:bodyPr>
          <a:lstStyle/>
          <a:p>
            <a:r>
              <a:rPr lang="ru-RU" sz="1600" b="1" dirty="0" smtClean="0"/>
              <a:t>Сервисы инфраструктурной безопасности</a:t>
            </a:r>
            <a:endParaRPr lang="ru-RU" sz="1600" b="1" dirty="0"/>
          </a:p>
        </p:txBody>
      </p:sp>
      <p:sp>
        <p:nvSpPr>
          <p:cNvPr id="158" name="Скругленный прямоугольник 157"/>
          <p:cNvSpPr/>
          <p:nvPr/>
        </p:nvSpPr>
        <p:spPr>
          <a:xfrm>
            <a:off x="5339156" y="4038586"/>
            <a:ext cx="2521021" cy="2570783"/>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TextBox 171"/>
          <p:cNvSpPr txBox="1"/>
          <p:nvPr/>
        </p:nvSpPr>
        <p:spPr>
          <a:xfrm>
            <a:off x="6102530" y="4233261"/>
            <a:ext cx="1724469" cy="584775"/>
          </a:xfrm>
          <a:prstGeom prst="rect">
            <a:avLst/>
          </a:prstGeom>
          <a:noFill/>
        </p:spPr>
        <p:txBody>
          <a:bodyPr wrap="square" rtlCol="0">
            <a:spAutoFit/>
          </a:bodyPr>
          <a:lstStyle/>
          <a:p>
            <a:r>
              <a:rPr lang="ru-RU" sz="1600" b="1" dirty="0" smtClean="0"/>
              <a:t>Государственное облако</a:t>
            </a:r>
            <a:endParaRPr lang="ru-RU" sz="1600" b="1" dirty="0"/>
          </a:p>
        </p:txBody>
      </p:sp>
      <p:grpSp>
        <p:nvGrpSpPr>
          <p:cNvPr id="173" name="Группа 172"/>
          <p:cNvGrpSpPr/>
          <p:nvPr/>
        </p:nvGrpSpPr>
        <p:grpSpPr>
          <a:xfrm>
            <a:off x="204717" y="1292772"/>
            <a:ext cx="3457212" cy="5344142"/>
            <a:chOff x="357492" y="1473502"/>
            <a:chExt cx="2864357" cy="4064897"/>
          </a:xfrm>
        </p:grpSpPr>
        <p:pic>
          <p:nvPicPr>
            <p:cNvPr id="174" name="Picture 6" descr="http://webchoice.com.ua/wp-content/uploads/2013/10/Cloud-Computing-cap-1024x102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059" y="1473502"/>
              <a:ext cx="2471222" cy="2282526"/>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6" descr="http://www.webbit.in/wp-content/uploads/2016/1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492" y="3484353"/>
              <a:ext cx="2864357" cy="2054046"/>
            </a:xfrm>
            <a:prstGeom prst="rect">
              <a:avLst/>
            </a:prstGeom>
            <a:noFill/>
            <a:extLst>
              <a:ext uri="{909E8E84-426E-40DD-AFC4-6F175D3DCCD1}">
                <a14:hiddenFill xmlns:a14="http://schemas.microsoft.com/office/drawing/2010/main">
                  <a:solidFill>
                    <a:srgbClr val="FFFFFF"/>
                  </a:solidFill>
                </a14:hiddenFill>
              </a:ext>
            </a:extLst>
          </p:spPr>
        </p:pic>
      </p:grpSp>
      <p:pic>
        <p:nvPicPr>
          <p:cNvPr id="5124" name="Picture 4" descr="https://www.cloudbilling.nl/en/wp-content/uploads/2016/03/cb-icon1-wolkje.png"/>
          <p:cNvPicPr>
            <a:picLocks noChangeAspect="1" noChangeArrowheads="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brightnessContrast bright="-76000"/>
                    </a14:imgEffect>
                  </a14:imgLayer>
                </a14:imgProps>
              </a:ext>
              <a:ext uri="{28A0092B-C50C-407E-A947-70E740481C1C}">
                <a14:useLocalDpi xmlns:a14="http://schemas.microsoft.com/office/drawing/2010/main" val="0"/>
              </a:ext>
            </a:extLst>
          </a:blip>
          <a:srcRect/>
          <a:stretch>
            <a:fillRect/>
          </a:stretch>
        </p:blipFill>
        <p:spPr bwMode="auto">
          <a:xfrm>
            <a:off x="5928007" y="4870663"/>
            <a:ext cx="1679261" cy="167926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shareicon.net/download/2015/12/07/683880_locked_512x512.png"/>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6626" y="5365942"/>
            <a:ext cx="786277" cy="786277"/>
          </a:xfrm>
          <a:prstGeom prst="rect">
            <a:avLst/>
          </a:prstGeom>
          <a:noFill/>
          <a:extLst>
            <a:ext uri="{909E8E84-426E-40DD-AFC4-6F175D3DCCD1}">
              <a14:hiddenFill xmlns:a14="http://schemas.microsoft.com/office/drawing/2010/main">
                <a:solidFill>
                  <a:srgbClr val="FFFFFF"/>
                </a:solidFill>
              </a14:hiddenFill>
            </a:ext>
          </a:extLst>
        </p:spPr>
      </p:pic>
      <p:pic>
        <p:nvPicPr>
          <p:cNvPr id="32" name="Рисунок 31"/>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32978" y="2400430"/>
            <a:ext cx="1268946" cy="1268946"/>
          </a:xfrm>
          <a:prstGeom prst="rect">
            <a:avLst/>
          </a:prstGeom>
        </p:spPr>
      </p:pic>
      <p:pic>
        <p:nvPicPr>
          <p:cNvPr id="33" name="Рисунок 32"/>
          <p:cNvPicPr>
            <a:picLocks noChangeAspect="1"/>
          </p:cNvPicPr>
          <p:nvPr/>
        </p:nvPicPr>
        <p:blipFill>
          <a:blip r:embed="rId1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181263" y="2438021"/>
            <a:ext cx="1104388" cy="1104388"/>
          </a:xfrm>
          <a:prstGeom prst="rect">
            <a:avLst/>
          </a:prstGeom>
        </p:spPr>
      </p:pic>
      <p:pic>
        <p:nvPicPr>
          <p:cNvPr id="35" name="Рисунок 34"/>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971908" y="2631695"/>
            <a:ext cx="951723" cy="951723"/>
          </a:xfrm>
          <a:prstGeom prst="rect">
            <a:avLst/>
          </a:prstGeom>
        </p:spPr>
      </p:pic>
    </p:spTree>
    <p:extLst>
      <p:ext uri="{BB962C8B-B14F-4D97-AF65-F5344CB8AC3E}">
        <p14:creationId xmlns:p14="http://schemas.microsoft.com/office/powerpoint/2010/main" val="251944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22" y="1227394"/>
            <a:ext cx="1171488" cy="117148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117" y="3976886"/>
            <a:ext cx="1171488" cy="1171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05063"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Заголовок 1"/>
          <p:cNvSpPr txBox="1">
            <a:spLocks/>
          </p:cNvSpPr>
          <p:nvPr/>
        </p:nvSpPr>
        <p:spPr>
          <a:xfrm>
            <a:off x="204717" y="289130"/>
            <a:ext cx="11840138"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5" name="TextBox 24"/>
          <p:cNvSpPr txBox="1"/>
          <p:nvPr/>
        </p:nvSpPr>
        <p:spPr>
          <a:xfrm>
            <a:off x="1461477" y="1227673"/>
            <a:ext cx="2203589" cy="584775"/>
          </a:xfrm>
          <a:prstGeom prst="rect">
            <a:avLst/>
          </a:prstGeom>
          <a:noFill/>
        </p:spPr>
        <p:txBody>
          <a:bodyPr wrap="square" rtlCol="0">
            <a:spAutoFit/>
          </a:bodyPr>
          <a:lstStyle/>
          <a:p>
            <a:r>
              <a:rPr lang="ru-RU" sz="1600" b="1" dirty="0" smtClean="0"/>
              <a:t>Индустриальный интернет</a:t>
            </a:r>
            <a:endParaRPr lang="ru-RU" sz="1600" b="1" dirty="0"/>
          </a:p>
        </p:txBody>
      </p:sp>
      <p:sp>
        <p:nvSpPr>
          <p:cNvPr id="72" name="Скругленный прямоугольник 71"/>
          <p:cNvSpPr/>
          <p:nvPr/>
        </p:nvSpPr>
        <p:spPr>
          <a:xfrm>
            <a:off x="240222" y="1209205"/>
            <a:ext cx="3755265" cy="2704174"/>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5283324" y="4002220"/>
            <a:ext cx="2468437" cy="1323439"/>
          </a:xfrm>
          <a:prstGeom prst="rect">
            <a:avLst/>
          </a:prstGeom>
          <a:noFill/>
        </p:spPr>
        <p:txBody>
          <a:bodyPr wrap="square" rtlCol="0">
            <a:spAutoFit/>
          </a:bodyPr>
          <a:lstStyle/>
          <a:p>
            <a:r>
              <a:rPr lang="ru-RU" sz="1600" b="1" dirty="0"/>
              <a:t>Цифровое пространство доверия и дистанционная идентификация граждан (включая биометрию)</a:t>
            </a:r>
          </a:p>
        </p:txBody>
      </p:sp>
      <p:sp>
        <p:nvSpPr>
          <p:cNvPr id="77" name="Скругленный прямоугольник 76"/>
          <p:cNvSpPr/>
          <p:nvPr/>
        </p:nvSpPr>
        <p:spPr>
          <a:xfrm>
            <a:off x="4215068" y="4004920"/>
            <a:ext cx="3736193" cy="2703202"/>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3250"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172" y="1316821"/>
            <a:ext cx="1171488" cy="1171488"/>
          </a:xfrm>
          <a:prstGeom prst="rect">
            <a:avLst/>
          </a:prstGeom>
          <a:noFill/>
          <a:extLst>
            <a:ext uri="{909E8E84-426E-40DD-AFC4-6F175D3DCCD1}">
              <a14:hiddenFill xmlns:a14="http://schemas.microsoft.com/office/drawing/2010/main">
                <a:solidFill>
                  <a:srgbClr val="FFFFFF"/>
                </a:solidFill>
              </a14:hiddenFill>
            </a:ext>
          </a:extLst>
        </p:spPr>
      </p:pic>
      <p:sp>
        <p:nvSpPr>
          <p:cNvPr id="71" name="Скругленный прямоугольник 70"/>
          <p:cNvSpPr/>
          <p:nvPr/>
        </p:nvSpPr>
        <p:spPr>
          <a:xfrm>
            <a:off x="4195439" y="1209205"/>
            <a:ext cx="3755822" cy="2703202"/>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2" name="TextBox 151"/>
          <p:cNvSpPr txBox="1"/>
          <p:nvPr/>
        </p:nvSpPr>
        <p:spPr>
          <a:xfrm>
            <a:off x="5396731" y="1396547"/>
            <a:ext cx="2459616" cy="830997"/>
          </a:xfrm>
          <a:prstGeom prst="rect">
            <a:avLst/>
          </a:prstGeom>
          <a:noFill/>
        </p:spPr>
        <p:txBody>
          <a:bodyPr wrap="square" rtlCol="0">
            <a:spAutoFit/>
          </a:bodyPr>
          <a:lstStyle/>
          <a:p>
            <a:r>
              <a:rPr lang="ru-RU" sz="1600" b="1" dirty="0" smtClean="0"/>
              <a:t>Пространственные данные и навигация</a:t>
            </a:r>
          </a:p>
          <a:p>
            <a:r>
              <a:rPr lang="ru-RU" sz="1600" b="1" dirty="0" smtClean="0"/>
              <a:t>Платформа РУСГИС</a:t>
            </a:r>
            <a:endParaRPr lang="ru-RU" sz="1600" b="1" dirty="0"/>
          </a:p>
        </p:txBody>
      </p:sp>
      <p:pic>
        <p:nvPicPr>
          <p:cNvPr id="139"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120" y="1225975"/>
            <a:ext cx="1171488" cy="1171488"/>
          </a:xfrm>
          <a:prstGeom prst="rect">
            <a:avLst/>
          </a:prstGeom>
          <a:noFill/>
          <a:extLst>
            <a:ext uri="{909E8E84-426E-40DD-AFC4-6F175D3DCCD1}">
              <a14:hiddenFill xmlns:a14="http://schemas.microsoft.com/office/drawing/2010/main">
                <a:solidFill>
                  <a:srgbClr val="FFFFFF"/>
                </a:solidFill>
              </a14:hiddenFill>
            </a:ext>
          </a:extLst>
        </p:spPr>
      </p:pic>
      <p:sp>
        <p:nvSpPr>
          <p:cNvPr id="140" name="Скругленный прямоугольник 139"/>
          <p:cNvSpPr/>
          <p:nvPr/>
        </p:nvSpPr>
        <p:spPr>
          <a:xfrm>
            <a:off x="8176717" y="1207786"/>
            <a:ext cx="3755822" cy="2703202"/>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TextBox 140"/>
          <p:cNvSpPr txBox="1"/>
          <p:nvPr/>
        </p:nvSpPr>
        <p:spPr>
          <a:xfrm>
            <a:off x="9461679" y="1305701"/>
            <a:ext cx="2459616" cy="584775"/>
          </a:xfrm>
          <a:prstGeom prst="rect">
            <a:avLst/>
          </a:prstGeom>
          <a:noFill/>
        </p:spPr>
        <p:txBody>
          <a:bodyPr wrap="square" rtlCol="0">
            <a:spAutoFit/>
          </a:bodyPr>
          <a:lstStyle/>
          <a:p>
            <a:r>
              <a:rPr lang="ru-RU" sz="1600" b="1" dirty="0" smtClean="0"/>
              <a:t>Интеллектуальная обработка данных</a:t>
            </a:r>
            <a:endParaRPr lang="ru-RU" sz="1600" b="1" dirty="0"/>
          </a:p>
        </p:txBody>
      </p:sp>
      <p:pic>
        <p:nvPicPr>
          <p:cNvPr id="4106" name="Picture 10" descr="https://moodle.mgpu.ru/pluginfile.php?file=%2F89276%2Fcourse%2Foverviewfiles%2Fanalytics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517" y="2303747"/>
            <a:ext cx="2154350" cy="143623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png.icons8.com/factory/ultraviolet/16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800" y="2075707"/>
            <a:ext cx="1655001" cy="165500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icon-icons.com/icons2/38/PNG/512/geofence_5400.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7194" y="2516273"/>
            <a:ext cx="1229808" cy="122980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cliparts.co/cliparts/8T6/oBX/8T6oBXpGc.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5560" y="5374989"/>
            <a:ext cx="1201913" cy="120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9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4713" y="276303"/>
            <a:ext cx="9710255" cy="822960"/>
          </a:xfrm>
        </p:spPr>
        <p:txBody>
          <a:bodyPr/>
          <a:lstStyle/>
          <a:p>
            <a:r>
              <a:rPr lang="ru-RU" sz="2700" dirty="0">
                <a:latin typeface="Corbel" panose="020B0503020204020204" pitchFamily="34" charset="0"/>
                <a:cs typeface="+mj-cs"/>
              </a:rPr>
              <a:t>РусГИС </a:t>
            </a:r>
            <a:r>
              <a:rPr lang="ru-RU" sz="2700" dirty="0">
                <a:latin typeface="Corbel" panose="020B0503020204020204" pitchFamily="34" charset="0"/>
              </a:rPr>
              <a:t>как базовая платформа для сложных комплексных решений</a:t>
            </a:r>
            <a:endParaRPr lang="ru-RU" sz="2700" dirty="0">
              <a:latin typeface="Corbel" panose="020B0503020204020204" pitchFamily="34" charset="0"/>
              <a:cs typeface="+mj-cs"/>
            </a:endParaRPr>
          </a:p>
        </p:txBody>
      </p:sp>
      <p:grpSp>
        <p:nvGrpSpPr>
          <p:cNvPr id="178" name="Группа 177">
            <a:extLst>
              <a:ext uri="{FF2B5EF4-FFF2-40B4-BE49-F238E27FC236}">
                <a16:creationId xmlns:a16="http://schemas.microsoft.com/office/drawing/2014/main" xmlns="" id="{88487343-E032-4DB4-8592-825AF72B84D4}"/>
              </a:ext>
            </a:extLst>
          </p:cNvPr>
          <p:cNvGrpSpPr/>
          <p:nvPr/>
        </p:nvGrpSpPr>
        <p:grpSpPr>
          <a:xfrm>
            <a:off x="1231363" y="3080705"/>
            <a:ext cx="1150573" cy="1650193"/>
            <a:chOff x="192482" y="2533934"/>
            <a:chExt cx="1446521" cy="1221709"/>
          </a:xfrm>
        </p:grpSpPr>
        <p:sp>
          <p:nvSpPr>
            <p:cNvPr id="160" name="Выноска: линия с границей и чертой 159">
              <a:extLst>
                <a:ext uri="{FF2B5EF4-FFF2-40B4-BE49-F238E27FC236}">
                  <a16:creationId xmlns:a16="http://schemas.microsoft.com/office/drawing/2014/main" xmlns="" id="{568AEC17-E6E5-4385-A744-CAC82B633C04}"/>
                </a:ext>
              </a:extLst>
            </p:cNvPr>
            <p:cNvSpPr/>
            <p:nvPr/>
          </p:nvSpPr>
          <p:spPr>
            <a:xfrm flipH="1">
              <a:off x="192483" y="2533934"/>
              <a:ext cx="1369159" cy="1221709"/>
            </a:xfrm>
            <a:prstGeom prst="flowChartMagneticDisk">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1600" dirty="0">
                <a:solidFill>
                  <a:srgbClr val="FFFFFF"/>
                </a:solidFill>
              </a:endParaRPr>
            </a:p>
          </p:txBody>
        </p:sp>
        <p:sp>
          <p:nvSpPr>
            <p:cNvPr id="161" name="Прямоугольник 160">
              <a:extLst>
                <a:ext uri="{FF2B5EF4-FFF2-40B4-BE49-F238E27FC236}">
                  <a16:creationId xmlns:a16="http://schemas.microsoft.com/office/drawing/2014/main" xmlns="" id="{01CA8C82-FCF2-4012-BA80-90C9AFE20455}"/>
                </a:ext>
              </a:extLst>
            </p:cNvPr>
            <p:cNvSpPr/>
            <p:nvPr/>
          </p:nvSpPr>
          <p:spPr>
            <a:xfrm>
              <a:off x="192482" y="2916010"/>
              <a:ext cx="1446521" cy="660795"/>
            </a:xfrm>
            <a:prstGeom prst="rect">
              <a:avLst/>
            </a:prstGeom>
            <a:noFill/>
            <a:ln>
              <a:noFill/>
            </a:ln>
          </p:spPr>
          <p:txBody>
            <a:bodyPr wrap="square" rtlCol="0">
              <a:spAutoFit/>
            </a:bodyPr>
            <a:lstStyle/>
            <a:p>
              <a:pPr marL="143930" indent="-143930">
                <a:buFont typeface="Wingdings" panose="05000000000000000000" pitchFamily="2" charset="2"/>
                <a:buChar char="§"/>
              </a:pPr>
              <a:r>
                <a:rPr lang="ru-RU" sz="1300" dirty="0">
                  <a:solidFill>
                    <a:srgbClr val="0070C0"/>
                  </a:solidFill>
                  <a:latin typeface="Corbel" panose="020B0503020204020204" pitchFamily="34" charset="0"/>
                </a:rPr>
                <a:t>Реестры</a:t>
              </a:r>
            </a:p>
            <a:p>
              <a:pPr marL="143930" indent="-143930">
                <a:buFont typeface="Wingdings" panose="05000000000000000000" pitchFamily="2" charset="2"/>
                <a:buChar char="§"/>
              </a:pPr>
              <a:r>
                <a:rPr lang="ru-RU" sz="1300" dirty="0">
                  <a:solidFill>
                    <a:srgbClr val="0070C0"/>
                  </a:solidFill>
                  <a:latin typeface="Corbel" panose="020B0503020204020204" pitchFamily="34" charset="0"/>
                </a:rPr>
                <a:t>Справочники</a:t>
              </a:r>
            </a:p>
            <a:p>
              <a:pPr marL="143930" indent="-143930">
                <a:buFont typeface="Wingdings" panose="05000000000000000000" pitchFamily="2" charset="2"/>
                <a:buChar char="§"/>
              </a:pPr>
              <a:r>
                <a:rPr lang="ru-RU" sz="1300" dirty="0">
                  <a:solidFill>
                    <a:srgbClr val="0070C0"/>
                  </a:solidFill>
                  <a:latin typeface="Corbel" panose="020B0503020204020204" pitchFamily="34" charset="0"/>
                </a:rPr>
                <a:t>ГЕО-</a:t>
              </a:r>
              <a:r>
                <a:rPr lang="en-US" sz="1300" dirty="0">
                  <a:solidFill>
                    <a:srgbClr val="0070C0"/>
                  </a:solidFill>
                  <a:latin typeface="Corbel" panose="020B0503020204020204" pitchFamily="34" charset="0"/>
                </a:rPr>
                <a:t>Data</a:t>
              </a:r>
              <a:endParaRPr lang="ru-RU" sz="1300" dirty="0">
                <a:solidFill>
                  <a:srgbClr val="0070C0"/>
                </a:solidFill>
                <a:latin typeface="Corbel" panose="020B0503020204020204" pitchFamily="34" charset="0"/>
              </a:endParaRPr>
            </a:p>
          </p:txBody>
        </p:sp>
      </p:grpSp>
      <p:sp>
        <p:nvSpPr>
          <p:cNvPr id="93" name="Прямоугольник 92">
            <a:extLst>
              <a:ext uri="{FF2B5EF4-FFF2-40B4-BE49-F238E27FC236}">
                <a16:creationId xmlns:a16="http://schemas.microsoft.com/office/drawing/2014/main" xmlns="" id="{0910E06C-B641-4B82-B5F7-CB57C28EC717}"/>
              </a:ext>
            </a:extLst>
          </p:cNvPr>
          <p:cNvSpPr/>
          <p:nvPr/>
        </p:nvSpPr>
        <p:spPr>
          <a:xfrm>
            <a:off x="266278" y="1397633"/>
            <a:ext cx="823093" cy="1623225"/>
          </a:xfrm>
          <a:prstGeom prst="rect">
            <a:avLst/>
          </a:prstGeom>
          <a:noFill/>
          <a:ln w="19050">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ru-RU" sz="1900">
              <a:solidFill>
                <a:schemeClr val="accent2">
                  <a:lumMod val="50000"/>
                </a:schemeClr>
              </a:solidFill>
            </a:endParaRPr>
          </a:p>
        </p:txBody>
      </p:sp>
      <p:sp>
        <p:nvSpPr>
          <p:cNvPr id="94" name="Прямоугольник 93">
            <a:extLst>
              <a:ext uri="{FF2B5EF4-FFF2-40B4-BE49-F238E27FC236}">
                <a16:creationId xmlns:a16="http://schemas.microsoft.com/office/drawing/2014/main" xmlns="" id="{4DEB467F-36AD-44EA-B712-81FB7512A8C1}"/>
              </a:ext>
            </a:extLst>
          </p:cNvPr>
          <p:cNvSpPr/>
          <p:nvPr/>
        </p:nvSpPr>
        <p:spPr>
          <a:xfrm>
            <a:off x="253876" y="3159158"/>
            <a:ext cx="823093" cy="1623225"/>
          </a:xfrm>
          <a:prstGeom prst="rect">
            <a:avLst/>
          </a:prstGeom>
          <a:noFill/>
          <a:ln w="19050">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ru-RU" sz="1900">
              <a:solidFill>
                <a:schemeClr val="accent2">
                  <a:lumMod val="50000"/>
                </a:schemeClr>
              </a:solidFill>
            </a:endParaRPr>
          </a:p>
        </p:txBody>
      </p:sp>
      <p:sp>
        <p:nvSpPr>
          <p:cNvPr id="95" name="Прямоугольник 94">
            <a:extLst>
              <a:ext uri="{FF2B5EF4-FFF2-40B4-BE49-F238E27FC236}">
                <a16:creationId xmlns:a16="http://schemas.microsoft.com/office/drawing/2014/main" xmlns="" id="{9661AB5F-F4E0-4581-8AE8-6C4EF5423344}"/>
              </a:ext>
            </a:extLst>
          </p:cNvPr>
          <p:cNvSpPr/>
          <p:nvPr/>
        </p:nvSpPr>
        <p:spPr>
          <a:xfrm>
            <a:off x="266278" y="4968270"/>
            <a:ext cx="823093" cy="1782423"/>
          </a:xfrm>
          <a:prstGeom prst="rect">
            <a:avLst/>
          </a:prstGeom>
          <a:noFill/>
          <a:ln w="19050">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ru-RU" sz="1900">
              <a:solidFill>
                <a:schemeClr val="accent2">
                  <a:lumMod val="50000"/>
                </a:schemeClr>
              </a:solidFill>
            </a:endParaRPr>
          </a:p>
        </p:txBody>
      </p:sp>
      <p:sp>
        <p:nvSpPr>
          <p:cNvPr id="97" name="Прямоугольник 96">
            <a:extLst>
              <a:ext uri="{FF2B5EF4-FFF2-40B4-BE49-F238E27FC236}">
                <a16:creationId xmlns:a16="http://schemas.microsoft.com/office/drawing/2014/main" xmlns="" id="{139DBB54-3DAA-4229-95D1-EA8FDCAA12E9}"/>
              </a:ext>
            </a:extLst>
          </p:cNvPr>
          <p:cNvSpPr/>
          <p:nvPr/>
        </p:nvSpPr>
        <p:spPr>
          <a:xfrm rot="16200000">
            <a:off x="-285568" y="2144940"/>
            <a:ext cx="1915464" cy="353939"/>
          </a:xfrm>
          <a:prstGeom prst="rect">
            <a:avLst/>
          </a:prstGeom>
          <a:noFill/>
        </p:spPr>
        <p:txBody>
          <a:bodyPr wrap="square" lIns="121917" tIns="60958" rIns="121917" bIns="60958" rtlCol="0">
            <a:spAutoFit/>
          </a:bodyPr>
          <a:lstStyle/>
          <a:p>
            <a:pPr algn="ctr"/>
            <a:r>
              <a:rPr lang="ru-RU" sz="1500" dirty="0">
                <a:solidFill>
                  <a:schemeClr val="accent2">
                    <a:lumMod val="50000"/>
                  </a:schemeClr>
                </a:solidFill>
                <a:latin typeface="Corbel" panose="020B0503020204020204" pitchFamily="34" charset="0"/>
              </a:rPr>
              <a:t>Умный город</a:t>
            </a:r>
            <a:endParaRPr lang="ru-RU" sz="1400" dirty="0">
              <a:solidFill>
                <a:schemeClr val="accent2">
                  <a:lumMod val="50000"/>
                </a:schemeClr>
              </a:solidFill>
              <a:latin typeface="Corbel" panose="020B0503020204020204" pitchFamily="34" charset="0"/>
            </a:endParaRPr>
          </a:p>
        </p:txBody>
      </p:sp>
      <p:sp>
        <p:nvSpPr>
          <p:cNvPr id="101" name="Прямоугольник 100">
            <a:extLst>
              <a:ext uri="{FF2B5EF4-FFF2-40B4-BE49-F238E27FC236}">
                <a16:creationId xmlns:a16="http://schemas.microsoft.com/office/drawing/2014/main" xmlns="" id="{EBAA49DE-76E4-4BCD-B5B2-7BCE4197C128}"/>
              </a:ext>
            </a:extLst>
          </p:cNvPr>
          <p:cNvSpPr/>
          <p:nvPr/>
        </p:nvSpPr>
        <p:spPr>
          <a:xfrm rot="16200000">
            <a:off x="-267339" y="3709770"/>
            <a:ext cx="1915464" cy="584771"/>
          </a:xfrm>
          <a:prstGeom prst="rect">
            <a:avLst/>
          </a:prstGeom>
          <a:noFill/>
        </p:spPr>
        <p:txBody>
          <a:bodyPr wrap="square" lIns="121917" tIns="60958" rIns="121917" bIns="60958" rtlCol="0">
            <a:spAutoFit/>
          </a:bodyPr>
          <a:lstStyle/>
          <a:p>
            <a:pPr algn="ctr"/>
            <a:r>
              <a:rPr lang="ru-RU" sz="1500" dirty="0">
                <a:solidFill>
                  <a:schemeClr val="accent2">
                    <a:lumMod val="50000"/>
                  </a:schemeClr>
                </a:solidFill>
                <a:latin typeface="Corbel" panose="020B0503020204020204" pitchFamily="34" charset="0"/>
              </a:rPr>
              <a:t>Интеграционная платформа</a:t>
            </a:r>
            <a:endParaRPr lang="ru-RU" sz="1400" dirty="0">
              <a:solidFill>
                <a:schemeClr val="accent2">
                  <a:lumMod val="50000"/>
                </a:schemeClr>
              </a:solidFill>
              <a:latin typeface="Corbel" panose="020B0503020204020204" pitchFamily="34" charset="0"/>
            </a:endParaRPr>
          </a:p>
        </p:txBody>
      </p:sp>
      <p:sp>
        <p:nvSpPr>
          <p:cNvPr id="102" name="Прямоугольник 101">
            <a:extLst>
              <a:ext uri="{FF2B5EF4-FFF2-40B4-BE49-F238E27FC236}">
                <a16:creationId xmlns:a16="http://schemas.microsoft.com/office/drawing/2014/main" xmlns="" id="{6FA84D58-5CFB-42C9-9B6A-2696BDEB89A8}"/>
              </a:ext>
            </a:extLst>
          </p:cNvPr>
          <p:cNvSpPr/>
          <p:nvPr/>
        </p:nvSpPr>
        <p:spPr>
          <a:xfrm rot="16200000">
            <a:off x="-284683" y="5559328"/>
            <a:ext cx="1915464" cy="584771"/>
          </a:xfrm>
          <a:prstGeom prst="rect">
            <a:avLst/>
          </a:prstGeom>
          <a:noFill/>
        </p:spPr>
        <p:txBody>
          <a:bodyPr wrap="square" lIns="121917" tIns="60958" rIns="121917" bIns="60958" rtlCol="0">
            <a:spAutoFit/>
          </a:bodyPr>
          <a:lstStyle/>
          <a:p>
            <a:pPr algn="ctr"/>
            <a:r>
              <a:rPr lang="ru-RU" sz="1500" dirty="0">
                <a:solidFill>
                  <a:schemeClr val="accent2">
                    <a:lumMod val="50000"/>
                  </a:schemeClr>
                </a:solidFill>
                <a:latin typeface="Corbel" panose="020B0503020204020204" pitchFamily="34" charset="0"/>
              </a:rPr>
              <a:t>Информационное пространство</a:t>
            </a:r>
            <a:endParaRPr lang="ru-RU" sz="1400" dirty="0">
              <a:solidFill>
                <a:schemeClr val="accent2">
                  <a:lumMod val="50000"/>
                </a:schemeClr>
              </a:solidFill>
              <a:latin typeface="Corbel" panose="020B0503020204020204" pitchFamily="34" charset="0"/>
            </a:endParaRPr>
          </a:p>
        </p:txBody>
      </p:sp>
      <p:grpSp>
        <p:nvGrpSpPr>
          <p:cNvPr id="103" name="Группа 102">
            <a:extLst>
              <a:ext uri="{FF2B5EF4-FFF2-40B4-BE49-F238E27FC236}">
                <a16:creationId xmlns:a16="http://schemas.microsoft.com/office/drawing/2014/main" xmlns="" id="{5322ACE0-0A76-4E3B-AB63-78CF1B5E4083}"/>
              </a:ext>
            </a:extLst>
          </p:cNvPr>
          <p:cNvGrpSpPr/>
          <p:nvPr/>
        </p:nvGrpSpPr>
        <p:grpSpPr>
          <a:xfrm>
            <a:off x="2861603" y="3600283"/>
            <a:ext cx="9068183" cy="548528"/>
            <a:chOff x="1829997" y="2690040"/>
            <a:chExt cx="7160818" cy="416917"/>
          </a:xfrm>
        </p:grpSpPr>
        <p:sp>
          <p:nvSpPr>
            <p:cNvPr id="104" name="Прямоугольник 103">
              <a:extLst>
                <a:ext uri="{FF2B5EF4-FFF2-40B4-BE49-F238E27FC236}">
                  <a16:creationId xmlns:a16="http://schemas.microsoft.com/office/drawing/2014/main" xmlns="" id="{327F4086-4965-436F-AEFE-F8DF65F121A0}"/>
                </a:ext>
              </a:extLst>
            </p:cNvPr>
            <p:cNvSpPr/>
            <p:nvPr/>
          </p:nvSpPr>
          <p:spPr>
            <a:xfrm>
              <a:off x="2579464" y="2737419"/>
              <a:ext cx="6411351" cy="315806"/>
            </a:xfrm>
            <a:prstGeom prst="rect">
              <a:avLst/>
            </a:prstGeom>
            <a:noFill/>
            <a:ln>
              <a:noFill/>
            </a:ln>
          </p:spPr>
          <p:txBody>
            <a:bodyPr wrap="square" rtlCol="0">
              <a:spAutoFit/>
            </a:bodyPr>
            <a:lstStyle/>
            <a:p>
              <a:r>
                <a:rPr lang="ru-RU" sz="2100" b="1" dirty="0">
                  <a:solidFill>
                    <a:srgbClr val="0070C0"/>
                  </a:solidFill>
                  <a:latin typeface="Corbel" panose="020B0503020204020204" pitchFamily="34" charset="0"/>
                </a:rPr>
                <a:t>Платформа РусГИС</a:t>
              </a:r>
              <a:r>
                <a:rPr lang="ru-RU" sz="1500" dirty="0">
                  <a:solidFill>
                    <a:srgbClr val="0070C0"/>
                  </a:solidFill>
                  <a:latin typeface="Corbel" panose="020B0503020204020204" pitchFamily="34" charset="0"/>
                </a:rPr>
                <a:t>: (реестры, справочники, ГИС, мониторинг выполнения задач)</a:t>
              </a:r>
            </a:p>
          </p:txBody>
        </p:sp>
        <p:sp>
          <p:nvSpPr>
            <p:cNvPr id="121" name="Прямоугольник 120">
              <a:extLst>
                <a:ext uri="{FF2B5EF4-FFF2-40B4-BE49-F238E27FC236}">
                  <a16:creationId xmlns:a16="http://schemas.microsoft.com/office/drawing/2014/main" xmlns="" id="{C73E9F14-C283-4194-A042-7E4FBDCA50EB}"/>
                </a:ext>
              </a:extLst>
            </p:cNvPr>
            <p:cNvSpPr/>
            <p:nvPr/>
          </p:nvSpPr>
          <p:spPr>
            <a:xfrm>
              <a:off x="1829997" y="2690040"/>
              <a:ext cx="7160818" cy="416917"/>
            </a:xfrm>
            <a:prstGeom prst="rect">
              <a:avLst/>
            </a:prstGeom>
            <a:ln w="28575" cmpd="sng">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100" dirty="0">
                <a:solidFill>
                  <a:srgbClr val="0070C0"/>
                </a:solidFill>
              </a:endParaRPr>
            </a:p>
          </p:txBody>
        </p:sp>
        <p:pic>
          <p:nvPicPr>
            <p:cNvPr id="125" name="Рисунок 124" descr="Изображение выглядит как векторная графика&#10;&#10;Описание создано с высокой степенью достоверности">
              <a:extLst>
                <a:ext uri="{FF2B5EF4-FFF2-40B4-BE49-F238E27FC236}">
                  <a16:creationId xmlns:a16="http://schemas.microsoft.com/office/drawing/2014/main" xmlns="" id="{B2AEE641-1E49-4C43-A683-F24E356DE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269" y="2761304"/>
              <a:ext cx="369330" cy="277869"/>
            </a:xfrm>
            <a:prstGeom prst="rect">
              <a:avLst/>
            </a:prstGeom>
          </p:spPr>
        </p:pic>
      </p:grpSp>
      <p:grpSp>
        <p:nvGrpSpPr>
          <p:cNvPr id="2" name="Группа 1">
            <a:extLst>
              <a:ext uri="{FF2B5EF4-FFF2-40B4-BE49-F238E27FC236}">
                <a16:creationId xmlns:a16="http://schemas.microsoft.com/office/drawing/2014/main" xmlns="" id="{044CFB59-F304-4093-B4AE-F5AE3C7B5AD0}"/>
              </a:ext>
            </a:extLst>
          </p:cNvPr>
          <p:cNvGrpSpPr/>
          <p:nvPr/>
        </p:nvGrpSpPr>
        <p:grpSpPr>
          <a:xfrm>
            <a:off x="1252441" y="4090535"/>
            <a:ext cx="10807596" cy="2582677"/>
            <a:chOff x="939330" y="3067901"/>
            <a:chExt cx="8105697" cy="1937008"/>
          </a:xfrm>
        </p:grpSpPr>
        <p:grpSp>
          <p:nvGrpSpPr>
            <p:cNvPr id="165" name="Группа 164">
              <a:extLst>
                <a:ext uri="{FF2B5EF4-FFF2-40B4-BE49-F238E27FC236}">
                  <a16:creationId xmlns:a16="http://schemas.microsoft.com/office/drawing/2014/main" xmlns="" id="{0471AEBB-BACB-464C-B5DB-A8D554DD09BA}"/>
                </a:ext>
              </a:extLst>
            </p:cNvPr>
            <p:cNvGrpSpPr/>
            <p:nvPr/>
          </p:nvGrpSpPr>
          <p:grpSpPr>
            <a:xfrm>
              <a:off x="2042777" y="3814092"/>
              <a:ext cx="2353964" cy="1041641"/>
              <a:chOff x="1725382" y="3796724"/>
              <a:chExt cx="2500928" cy="1104351"/>
            </a:xfrm>
          </p:grpSpPr>
          <p:cxnSp>
            <p:nvCxnSpPr>
              <p:cNvPr id="22" name="Соединитель: уступ 21">
                <a:extLst>
                  <a:ext uri="{FF2B5EF4-FFF2-40B4-BE49-F238E27FC236}">
                    <a16:creationId xmlns:a16="http://schemas.microsoft.com/office/drawing/2014/main" xmlns="" id="{D25771DB-85D9-4002-85A0-7FF0C062E322}"/>
                  </a:ext>
                </a:extLst>
              </p:cNvPr>
              <p:cNvCxnSpPr>
                <a:cxnSpLocks/>
                <a:endCxn id="46" idx="2"/>
              </p:cNvCxnSpPr>
              <p:nvPr/>
            </p:nvCxnSpPr>
            <p:spPr>
              <a:xfrm rot="5400000">
                <a:off x="2798484" y="2921073"/>
                <a:ext cx="387766" cy="2467886"/>
              </a:xfrm>
              <a:prstGeom prst="bentConnector4">
                <a:avLst>
                  <a:gd name="adj1" fmla="val 304901"/>
                  <a:gd name="adj2" fmla="val 109841"/>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grpSp>
            <p:nvGrpSpPr>
              <p:cNvPr id="163" name="Группа 162">
                <a:extLst>
                  <a:ext uri="{FF2B5EF4-FFF2-40B4-BE49-F238E27FC236}">
                    <a16:creationId xmlns:a16="http://schemas.microsoft.com/office/drawing/2014/main" xmlns="" id="{38D0BB80-188F-4AF4-9575-20720DB4D8FB}"/>
                  </a:ext>
                </a:extLst>
              </p:cNvPr>
              <p:cNvGrpSpPr/>
              <p:nvPr/>
            </p:nvGrpSpPr>
            <p:grpSpPr>
              <a:xfrm>
                <a:off x="1725382" y="3796724"/>
                <a:ext cx="1137393" cy="1104351"/>
                <a:chOff x="1725382" y="3796724"/>
                <a:chExt cx="1137393" cy="1104351"/>
              </a:xfrm>
            </p:grpSpPr>
            <p:sp>
              <p:nvSpPr>
                <p:cNvPr id="46" name="Овал 45">
                  <a:extLst>
                    <a:ext uri="{FF2B5EF4-FFF2-40B4-BE49-F238E27FC236}">
                      <a16:creationId xmlns:a16="http://schemas.microsoft.com/office/drawing/2014/main" xmlns="" id="{61107377-868E-41FE-AA2E-377FA42B391E}"/>
                    </a:ext>
                  </a:extLst>
                </p:cNvPr>
                <p:cNvSpPr/>
                <p:nvPr/>
              </p:nvSpPr>
              <p:spPr>
                <a:xfrm>
                  <a:off x="1758424" y="3796724"/>
                  <a:ext cx="1104351" cy="1104351"/>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sp>
              <p:nvSpPr>
                <p:cNvPr id="74" name="Прямоугольник 73">
                  <a:extLst>
                    <a:ext uri="{FF2B5EF4-FFF2-40B4-BE49-F238E27FC236}">
                      <a16:creationId xmlns:a16="http://schemas.microsoft.com/office/drawing/2014/main" xmlns="" id="{4151A8EF-0AC6-40A2-87AF-85B385E1CE51}"/>
                    </a:ext>
                  </a:extLst>
                </p:cNvPr>
                <p:cNvSpPr/>
                <p:nvPr/>
              </p:nvSpPr>
              <p:spPr>
                <a:xfrm>
                  <a:off x="1725382" y="4025733"/>
                  <a:ext cx="1137393" cy="624060"/>
                </a:xfrm>
                <a:prstGeom prst="rect">
                  <a:avLst/>
                </a:prstGeom>
                <a:noFill/>
                <a:ln w="19050">
                  <a:noFill/>
                </a:ln>
              </p:spPr>
              <p:txBody>
                <a:bodyPr wrap="square" rtlCol="0">
                  <a:spAutoFit/>
                </a:bodyPr>
                <a:lstStyle/>
                <a:p>
                  <a:pPr algn="ctr"/>
                  <a:r>
                    <a:rPr lang="ru-RU" sz="1500" dirty="0">
                      <a:solidFill>
                        <a:srgbClr val="00AAE7"/>
                      </a:solidFill>
                      <a:latin typeface="Corbel" panose="020B0503020204020204" pitchFamily="34" charset="0"/>
                    </a:rPr>
                    <a:t>место-</a:t>
                  </a:r>
                </a:p>
                <a:p>
                  <a:pPr algn="ctr"/>
                  <a:r>
                    <a:rPr lang="ru-RU" sz="1500" dirty="0">
                      <a:solidFill>
                        <a:srgbClr val="00AAE7"/>
                      </a:solidFill>
                      <a:latin typeface="Corbel" panose="020B0503020204020204" pitchFamily="34" charset="0"/>
                    </a:rPr>
                    <a:t>положение</a:t>
                  </a:r>
                </a:p>
                <a:p>
                  <a:pPr algn="ctr"/>
                  <a:r>
                    <a:rPr lang="ru-RU" sz="1500" dirty="0">
                      <a:solidFill>
                        <a:srgbClr val="00AAE7"/>
                      </a:solidFill>
                      <a:latin typeface="Corbel" panose="020B0503020204020204" pitchFamily="34" charset="0"/>
                    </a:rPr>
                    <a:t>объекта</a:t>
                  </a:r>
                </a:p>
              </p:txBody>
            </p:sp>
          </p:grpSp>
        </p:grpSp>
        <p:grpSp>
          <p:nvGrpSpPr>
            <p:cNvPr id="164" name="Группа 163">
              <a:extLst>
                <a:ext uri="{FF2B5EF4-FFF2-40B4-BE49-F238E27FC236}">
                  <a16:creationId xmlns:a16="http://schemas.microsoft.com/office/drawing/2014/main" xmlns="" id="{5D16F229-3C96-4E67-B36F-A5E01CDEB292}"/>
                </a:ext>
              </a:extLst>
            </p:cNvPr>
            <p:cNvGrpSpPr/>
            <p:nvPr/>
          </p:nvGrpSpPr>
          <p:grpSpPr>
            <a:xfrm>
              <a:off x="939330" y="3969166"/>
              <a:ext cx="3457412" cy="632831"/>
              <a:chOff x="621935" y="3976411"/>
              <a:chExt cx="3673266" cy="670930"/>
            </a:xfrm>
          </p:grpSpPr>
          <p:grpSp>
            <p:nvGrpSpPr>
              <p:cNvPr id="162" name="Группа 161">
                <a:extLst>
                  <a:ext uri="{FF2B5EF4-FFF2-40B4-BE49-F238E27FC236}">
                    <a16:creationId xmlns:a16="http://schemas.microsoft.com/office/drawing/2014/main" xmlns="" id="{7C9AEB51-86B0-427E-8962-44AD764DC363}"/>
                  </a:ext>
                </a:extLst>
              </p:cNvPr>
              <p:cNvGrpSpPr/>
              <p:nvPr/>
            </p:nvGrpSpPr>
            <p:grpSpPr>
              <a:xfrm>
                <a:off x="621935" y="3977760"/>
                <a:ext cx="732480" cy="669581"/>
                <a:chOff x="621935" y="3977760"/>
                <a:chExt cx="732480" cy="669581"/>
              </a:xfrm>
            </p:grpSpPr>
            <p:sp>
              <p:nvSpPr>
                <p:cNvPr id="77" name="Овал 76">
                  <a:extLst>
                    <a:ext uri="{FF2B5EF4-FFF2-40B4-BE49-F238E27FC236}">
                      <a16:creationId xmlns:a16="http://schemas.microsoft.com/office/drawing/2014/main" xmlns="" id="{7235D916-E03E-4CBF-9108-3D3878E2CB7F}"/>
                    </a:ext>
                  </a:extLst>
                </p:cNvPr>
                <p:cNvSpPr/>
                <p:nvPr/>
              </p:nvSpPr>
              <p:spPr>
                <a:xfrm>
                  <a:off x="660948" y="3977760"/>
                  <a:ext cx="669581" cy="669581"/>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sp>
              <p:nvSpPr>
                <p:cNvPr id="78" name="Прямоугольник 77">
                  <a:extLst>
                    <a:ext uri="{FF2B5EF4-FFF2-40B4-BE49-F238E27FC236}">
                      <a16:creationId xmlns:a16="http://schemas.microsoft.com/office/drawing/2014/main" xmlns="" id="{578D66CE-1A7D-45E7-95CF-0CB7424EF4E3}"/>
                    </a:ext>
                  </a:extLst>
                </p:cNvPr>
                <p:cNvSpPr/>
                <p:nvPr/>
              </p:nvSpPr>
              <p:spPr>
                <a:xfrm>
                  <a:off x="621935" y="4148226"/>
                  <a:ext cx="732480" cy="261610"/>
                </a:xfrm>
                <a:prstGeom prst="rect">
                  <a:avLst/>
                </a:prstGeom>
                <a:noFill/>
                <a:ln w="19050">
                  <a:noFill/>
                </a:ln>
              </p:spPr>
              <p:txBody>
                <a:bodyPr wrap="square" rtlCol="0">
                  <a:spAutoFit/>
                </a:bodyPr>
                <a:lstStyle/>
                <a:p>
                  <a:pPr algn="ctr"/>
                  <a:r>
                    <a:rPr lang="ru-RU" sz="1500" dirty="0">
                      <a:solidFill>
                        <a:srgbClr val="00AAE7"/>
                      </a:solidFill>
                      <a:latin typeface="Corbel" panose="020B0503020204020204" pitchFamily="34" charset="0"/>
                    </a:rPr>
                    <a:t>видео</a:t>
                  </a:r>
                </a:p>
              </p:txBody>
            </p:sp>
          </p:grpSp>
          <p:cxnSp>
            <p:nvCxnSpPr>
              <p:cNvPr id="79" name="Соединитель: уступ 78">
                <a:extLst>
                  <a:ext uri="{FF2B5EF4-FFF2-40B4-BE49-F238E27FC236}">
                    <a16:creationId xmlns:a16="http://schemas.microsoft.com/office/drawing/2014/main" xmlns="" id="{AD1D7A37-0B44-49F0-A520-0C1A8A98DAC2}"/>
                  </a:ext>
                </a:extLst>
              </p:cNvPr>
              <p:cNvCxnSpPr>
                <a:cxnSpLocks/>
                <a:endCxn id="77" idx="3"/>
              </p:cNvCxnSpPr>
              <p:nvPr/>
            </p:nvCxnSpPr>
            <p:spPr>
              <a:xfrm rot="5400000">
                <a:off x="2240668" y="2494750"/>
                <a:ext cx="572872" cy="3536194"/>
              </a:xfrm>
              <a:prstGeom prst="bentConnector3">
                <a:avLst>
                  <a:gd name="adj1" fmla="val 208373"/>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grpSp>
        <p:grpSp>
          <p:nvGrpSpPr>
            <p:cNvPr id="173" name="Группа 172">
              <a:extLst>
                <a:ext uri="{FF2B5EF4-FFF2-40B4-BE49-F238E27FC236}">
                  <a16:creationId xmlns:a16="http://schemas.microsoft.com/office/drawing/2014/main" xmlns="" id="{64B5F558-54D3-456E-B567-0AAC464B91A7}"/>
                </a:ext>
              </a:extLst>
            </p:cNvPr>
            <p:cNvGrpSpPr/>
            <p:nvPr/>
          </p:nvGrpSpPr>
          <p:grpSpPr>
            <a:xfrm>
              <a:off x="6586175" y="3672667"/>
              <a:ext cx="1039455" cy="1332242"/>
              <a:chOff x="6268780" y="3624978"/>
              <a:chExt cx="1104351" cy="1412446"/>
            </a:xfrm>
          </p:grpSpPr>
          <p:sp>
            <p:nvSpPr>
              <p:cNvPr id="52" name="Овал 51">
                <a:extLst>
                  <a:ext uri="{FF2B5EF4-FFF2-40B4-BE49-F238E27FC236}">
                    <a16:creationId xmlns:a16="http://schemas.microsoft.com/office/drawing/2014/main" xmlns="" id="{7DB58C51-DB10-4A38-848D-4321274F1108}"/>
                  </a:ext>
                </a:extLst>
              </p:cNvPr>
              <p:cNvSpPr/>
              <p:nvPr/>
            </p:nvSpPr>
            <p:spPr>
              <a:xfrm>
                <a:off x="6379623" y="4154758"/>
                <a:ext cx="882666" cy="882666"/>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cxnSp>
            <p:nvCxnSpPr>
              <p:cNvPr id="67" name="Соединитель: уступ 66">
                <a:extLst>
                  <a:ext uri="{FF2B5EF4-FFF2-40B4-BE49-F238E27FC236}">
                    <a16:creationId xmlns:a16="http://schemas.microsoft.com/office/drawing/2014/main" xmlns="" id="{16B04152-FF10-4068-BA29-93F9C222EC08}"/>
                  </a:ext>
                </a:extLst>
              </p:cNvPr>
              <p:cNvCxnSpPr>
                <a:cxnSpLocks/>
                <a:endCxn id="52" idx="2"/>
              </p:cNvCxnSpPr>
              <p:nvPr/>
            </p:nvCxnSpPr>
            <p:spPr>
              <a:xfrm rot="10800000" flipV="1">
                <a:off x="6379624" y="3624978"/>
                <a:ext cx="341320" cy="971112"/>
              </a:xfrm>
              <a:prstGeom prst="bentConnector3">
                <a:avLst>
                  <a:gd name="adj1" fmla="val 171157"/>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sp>
            <p:nvSpPr>
              <p:cNvPr id="88" name="Прямоугольник 87">
                <a:extLst>
                  <a:ext uri="{FF2B5EF4-FFF2-40B4-BE49-F238E27FC236}">
                    <a16:creationId xmlns:a16="http://schemas.microsoft.com/office/drawing/2014/main" xmlns="" id="{3F4BC039-88C9-452F-B139-59AFF5F4849F}"/>
                  </a:ext>
                </a:extLst>
              </p:cNvPr>
              <p:cNvSpPr/>
              <p:nvPr/>
            </p:nvSpPr>
            <p:spPr>
              <a:xfrm>
                <a:off x="6268780" y="4361184"/>
                <a:ext cx="1104351" cy="440513"/>
              </a:xfrm>
              <a:prstGeom prst="rect">
                <a:avLst/>
              </a:prstGeom>
              <a:noFill/>
              <a:ln w="19050">
                <a:noFill/>
              </a:ln>
            </p:spPr>
            <p:txBody>
              <a:bodyPr wrap="square" rtlCol="0">
                <a:spAutoFit/>
              </a:bodyPr>
              <a:lstStyle/>
              <a:p>
                <a:pPr algn="ctr"/>
                <a:r>
                  <a:rPr lang="ru-RU" sz="1500" dirty="0">
                    <a:solidFill>
                      <a:srgbClr val="00AAE7"/>
                    </a:solidFill>
                    <a:latin typeface="Corbel" panose="020B0503020204020204" pitchFamily="34" charset="0"/>
                  </a:rPr>
                  <a:t>дорожный комплекс</a:t>
                </a:r>
              </a:p>
            </p:txBody>
          </p:sp>
        </p:grpSp>
        <p:grpSp>
          <p:nvGrpSpPr>
            <p:cNvPr id="174" name="Группа 173">
              <a:extLst>
                <a:ext uri="{FF2B5EF4-FFF2-40B4-BE49-F238E27FC236}">
                  <a16:creationId xmlns:a16="http://schemas.microsoft.com/office/drawing/2014/main" xmlns="" id="{0E4F23AE-FE04-4CED-A254-BD96EC5A1A00}"/>
                </a:ext>
              </a:extLst>
            </p:cNvPr>
            <p:cNvGrpSpPr/>
            <p:nvPr/>
          </p:nvGrpSpPr>
          <p:grpSpPr>
            <a:xfrm>
              <a:off x="7777626" y="3571744"/>
              <a:ext cx="1267401" cy="1115185"/>
              <a:chOff x="7456966" y="3537124"/>
              <a:chExt cx="1346528" cy="1182322"/>
            </a:xfrm>
          </p:grpSpPr>
          <p:sp>
            <p:nvSpPr>
              <p:cNvPr id="53" name="Овал 52">
                <a:extLst>
                  <a:ext uri="{FF2B5EF4-FFF2-40B4-BE49-F238E27FC236}">
                    <a16:creationId xmlns:a16="http://schemas.microsoft.com/office/drawing/2014/main" xmlns="" id="{28CA6E1E-6DFD-430D-B0F9-B385B4C793B0}"/>
                  </a:ext>
                </a:extLst>
              </p:cNvPr>
              <p:cNvSpPr/>
              <p:nvPr/>
            </p:nvSpPr>
            <p:spPr>
              <a:xfrm>
                <a:off x="7621172" y="3537124"/>
                <a:ext cx="1182322" cy="1182322"/>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cxnSp>
            <p:nvCxnSpPr>
              <p:cNvPr id="70" name="Соединитель: уступ 69">
                <a:extLst>
                  <a:ext uri="{FF2B5EF4-FFF2-40B4-BE49-F238E27FC236}">
                    <a16:creationId xmlns:a16="http://schemas.microsoft.com/office/drawing/2014/main" xmlns="" id="{EAFC2858-EC18-479D-9F5A-117B81B3ACF6}"/>
                  </a:ext>
                </a:extLst>
              </p:cNvPr>
              <p:cNvCxnSpPr>
                <a:cxnSpLocks/>
                <a:endCxn id="53" idx="4"/>
              </p:cNvCxnSpPr>
              <p:nvPr/>
            </p:nvCxnSpPr>
            <p:spPr>
              <a:xfrm rot="16200000" flipH="1">
                <a:off x="7462980" y="3970092"/>
                <a:ext cx="743339" cy="755368"/>
              </a:xfrm>
              <a:prstGeom prst="bentConnector3">
                <a:avLst>
                  <a:gd name="adj1" fmla="val 132605"/>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sp>
            <p:nvSpPr>
              <p:cNvPr id="89" name="Прямоугольник 88">
                <a:extLst>
                  <a:ext uri="{FF2B5EF4-FFF2-40B4-BE49-F238E27FC236}">
                    <a16:creationId xmlns:a16="http://schemas.microsoft.com/office/drawing/2014/main" xmlns="" id="{4DC1718B-ED01-4930-82BB-8D875BE264BD}"/>
                  </a:ext>
                </a:extLst>
              </p:cNvPr>
              <p:cNvSpPr/>
              <p:nvPr/>
            </p:nvSpPr>
            <p:spPr>
              <a:xfrm>
                <a:off x="7647141" y="4038943"/>
                <a:ext cx="1104351" cy="261610"/>
              </a:xfrm>
              <a:prstGeom prst="rect">
                <a:avLst/>
              </a:prstGeom>
              <a:noFill/>
              <a:ln w="19050">
                <a:noFill/>
              </a:ln>
            </p:spPr>
            <p:txBody>
              <a:bodyPr wrap="square" rtlCol="0">
                <a:spAutoFit/>
              </a:bodyPr>
              <a:lstStyle/>
              <a:p>
                <a:pPr algn="ctr"/>
                <a:r>
                  <a:rPr lang="ru-RU" sz="1500" dirty="0">
                    <a:solidFill>
                      <a:srgbClr val="00AAE7"/>
                    </a:solidFill>
                    <a:latin typeface="Corbel" panose="020B0503020204020204" pitchFamily="34" charset="0"/>
                  </a:rPr>
                  <a:t>ЖКХ</a:t>
                </a:r>
              </a:p>
            </p:txBody>
          </p:sp>
        </p:grpSp>
        <p:grpSp>
          <p:nvGrpSpPr>
            <p:cNvPr id="170" name="Группа 169">
              <a:extLst>
                <a:ext uri="{FF2B5EF4-FFF2-40B4-BE49-F238E27FC236}">
                  <a16:creationId xmlns:a16="http://schemas.microsoft.com/office/drawing/2014/main" xmlns="" id="{CCBB77D3-FC6A-4ED3-BFA7-8F8392FC0303}"/>
                </a:ext>
              </a:extLst>
            </p:cNvPr>
            <p:cNvGrpSpPr/>
            <p:nvPr/>
          </p:nvGrpSpPr>
          <p:grpSpPr>
            <a:xfrm>
              <a:off x="4396740" y="3969165"/>
              <a:ext cx="1890436" cy="953855"/>
              <a:chOff x="4077925" y="3896626"/>
              <a:chExt cx="2008460" cy="1011280"/>
            </a:xfrm>
          </p:grpSpPr>
          <p:sp>
            <p:nvSpPr>
              <p:cNvPr id="90" name="Овал 89">
                <a:extLst>
                  <a:ext uri="{FF2B5EF4-FFF2-40B4-BE49-F238E27FC236}">
                    <a16:creationId xmlns:a16="http://schemas.microsoft.com/office/drawing/2014/main" xmlns="" id="{98993405-D0B0-4BB5-8657-ADC04D6F7200}"/>
                  </a:ext>
                </a:extLst>
              </p:cNvPr>
              <p:cNvSpPr/>
              <p:nvPr/>
            </p:nvSpPr>
            <p:spPr>
              <a:xfrm>
                <a:off x="5211306" y="4276125"/>
                <a:ext cx="631781" cy="631781"/>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sp>
            <p:nvSpPr>
              <p:cNvPr id="91" name="Прямоугольник 90">
                <a:extLst>
                  <a:ext uri="{FF2B5EF4-FFF2-40B4-BE49-F238E27FC236}">
                    <a16:creationId xmlns:a16="http://schemas.microsoft.com/office/drawing/2014/main" xmlns="" id="{EFEB08B8-0237-43DD-BB6F-38ECE1FA8800}"/>
                  </a:ext>
                </a:extLst>
              </p:cNvPr>
              <p:cNvSpPr/>
              <p:nvPr/>
            </p:nvSpPr>
            <p:spPr>
              <a:xfrm>
                <a:off x="4982034" y="4462430"/>
                <a:ext cx="1104351" cy="261610"/>
              </a:xfrm>
              <a:prstGeom prst="rect">
                <a:avLst/>
              </a:prstGeom>
              <a:noFill/>
              <a:ln w="19050">
                <a:noFill/>
              </a:ln>
            </p:spPr>
            <p:txBody>
              <a:bodyPr wrap="square" rtlCol="0">
                <a:spAutoFit/>
              </a:bodyPr>
              <a:lstStyle/>
              <a:p>
                <a:pPr algn="ctr"/>
                <a:r>
                  <a:rPr lang="ru-RU" sz="1500" dirty="0">
                    <a:solidFill>
                      <a:srgbClr val="00AAE7"/>
                    </a:solidFill>
                    <a:latin typeface="Corbel" panose="020B0503020204020204" pitchFamily="34" charset="0"/>
                  </a:rPr>
                  <a:t>авто</a:t>
                </a:r>
              </a:p>
            </p:txBody>
          </p:sp>
          <p:cxnSp>
            <p:nvCxnSpPr>
              <p:cNvPr id="92" name="Соединитель: уступ 91">
                <a:extLst>
                  <a:ext uri="{FF2B5EF4-FFF2-40B4-BE49-F238E27FC236}">
                    <a16:creationId xmlns:a16="http://schemas.microsoft.com/office/drawing/2014/main" xmlns="" id="{EE60F9B0-47AC-430B-A3EA-97666F717E6D}"/>
                  </a:ext>
                </a:extLst>
              </p:cNvPr>
              <p:cNvCxnSpPr>
                <a:cxnSpLocks/>
                <a:endCxn id="90" idx="4"/>
              </p:cNvCxnSpPr>
              <p:nvPr/>
            </p:nvCxnSpPr>
            <p:spPr>
              <a:xfrm rot="16200000" flipH="1">
                <a:off x="4296921" y="3677630"/>
                <a:ext cx="1011279" cy="1449272"/>
              </a:xfrm>
              <a:prstGeom prst="bentConnector3">
                <a:avLst>
                  <a:gd name="adj1" fmla="val 117628"/>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grpSp>
        <p:grpSp>
          <p:nvGrpSpPr>
            <p:cNvPr id="169" name="Группа 168">
              <a:extLst>
                <a:ext uri="{FF2B5EF4-FFF2-40B4-BE49-F238E27FC236}">
                  <a16:creationId xmlns:a16="http://schemas.microsoft.com/office/drawing/2014/main" xmlns="" id="{9DBB8696-25D7-4BEC-A751-9D5AFFB2081F}"/>
                </a:ext>
              </a:extLst>
            </p:cNvPr>
            <p:cNvGrpSpPr/>
            <p:nvPr/>
          </p:nvGrpSpPr>
          <p:grpSpPr>
            <a:xfrm>
              <a:off x="4350078" y="3956047"/>
              <a:ext cx="1057437" cy="998783"/>
              <a:chOff x="4049919" y="3996408"/>
              <a:chExt cx="1123455" cy="1058913"/>
            </a:xfrm>
          </p:grpSpPr>
          <p:sp>
            <p:nvSpPr>
              <p:cNvPr id="48" name="Овал 47">
                <a:extLst>
                  <a:ext uri="{FF2B5EF4-FFF2-40B4-BE49-F238E27FC236}">
                    <a16:creationId xmlns:a16="http://schemas.microsoft.com/office/drawing/2014/main" xmlns="" id="{EA5E5AEA-A661-4E4C-9C27-DAEEA9D07DC7}"/>
                  </a:ext>
                </a:extLst>
              </p:cNvPr>
              <p:cNvSpPr/>
              <p:nvPr/>
            </p:nvSpPr>
            <p:spPr>
              <a:xfrm>
                <a:off x="4234319" y="3996408"/>
                <a:ext cx="773760" cy="773760"/>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cxnSp>
            <p:nvCxnSpPr>
              <p:cNvPr id="33" name="Соединитель: уступ 32">
                <a:extLst>
                  <a:ext uri="{FF2B5EF4-FFF2-40B4-BE49-F238E27FC236}">
                    <a16:creationId xmlns:a16="http://schemas.microsoft.com/office/drawing/2014/main" xmlns="" id="{416223E2-20B3-40FF-8514-A604B7CCA654}"/>
                  </a:ext>
                </a:extLst>
              </p:cNvPr>
              <p:cNvCxnSpPr>
                <a:cxnSpLocks/>
                <a:endCxn id="48" idx="4"/>
              </p:cNvCxnSpPr>
              <p:nvPr/>
            </p:nvCxnSpPr>
            <p:spPr>
              <a:xfrm rot="16200000" flipH="1">
                <a:off x="3982441" y="4131410"/>
                <a:ext cx="756636" cy="520879"/>
              </a:xfrm>
              <a:prstGeom prst="bentConnector3">
                <a:avLst>
                  <a:gd name="adj1" fmla="val 131487"/>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sp>
            <p:nvSpPr>
              <p:cNvPr id="73" name="Прямоугольник 72">
                <a:extLst>
                  <a:ext uri="{FF2B5EF4-FFF2-40B4-BE49-F238E27FC236}">
                    <a16:creationId xmlns:a16="http://schemas.microsoft.com/office/drawing/2014/main" xmlns="" id="{B4281FF0-87DA-47DE-AD2C-B988B2EC6398}"/>
                  </a:ext>
                </a:extLst>
              </p:cNvPr>
              <p:cNvSpPr/>
              <p:nvPr/>
            </p:nvSpPr>
            <p:spPr>
              <a:xfrm>
                <a:off x="4069023" y="4225707"/>
                <a:ext cx="1104351" cy="261610"/>
              </a:xfrm>
              <a:prstGeom prst="rect">
                <a:avLst/>
              </a:prstGeom>
              <a:noFill/>
              <a:ln w="19050">
                <a:noFill/>
              </a:ln>
            </p:spPr>
            <p:txBody>
              <a:bodyPr wrap="square" rtlCol="0">
                <a:spAutoFit/>
              </a:bodyPr>
              <a:lstStyle/>
              <a:p>
                <a:pPr algn="ctr"/>
                <a:r>
                  <a:rPr lang="ru-RU" sz="1500" dirty="0">
                    <a:solidFill>
                      <a:srgbClr val="00AAE7"/>
                    </a:solidFill>
                    <a:latin typeface="Corbel" panose="020B0503020204020204" pitchFamily="34" charset="0"/>
                  </a:rPr>
                  <a:t>освещение</a:t>
                </a:r>
              </a:p>
            </p:txBody>
          </p:sp>
          <p:sp>
            <p:nvSpPr>
              <p:cNvPr id="157" name="Прямоугольник 156">
                <a:extLst>
                  <a:ext uri="{FF2B5EF4-FFF2-40B4-BE49-F238E27FC236}">
                    <a16:creationId xmlns:a16="http://schemas.microsoft.com/office/drawing/2014/main" xmlns="" id="{52A59192-C786-400C-9804-29AE6CF2952C}"/>
                  </a:ext>
                </a:extLst>
              </p:cNvPr>
              <p:cNvSpPr/>
              <p:nvPr/>
            </p:nvSpPr>
            <p:spPr>
              <a:xfrm>
                <a:off x="4049919" y="4954521"/>
                <a:ext cx="100800" cy="100800"/>
              </a:xfrm>
              <a:prstGeom prst="rect">
                <a:avLst/>
              </a:prstGeom>
              <a:solidFill>
                <a:srgbClr val="D3E6FB"/>
              </a:solid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grpSp>
        <p:grpSp>
          <p:nvGrpSpPr>
            <p:cNvPr id="168" name="Группа 167">
              <a:extLst>
                <a:ext uri="{FF2B5EF4-FFF2-40B4-BE49-F238E27FC236}">
                  <a16:creationId xmlns:a16="http://schemas.microsoft.com/office/drawing/2014/main" xmlns="" id="{2B5C3A01-3190-46A5-B2EE-E69FA805EB7A}"/>
                </a:ext>
              </a:extLst>
            </p:cNvPr>
            <p:cNvGrpSpPr/>
            <p:nvPr/>
          </p:nvGrpSpPr>
          <p:grpSpPr>
            <a:xfrm>
              <a:off x="3195471" y="3773818"/>
              <a:ext cx="1250757" cy="884514"/>
              <a:chOff x="2823801" y="3799448"/>
              <a:chExt cx="1328845" cy="937764"/>
            </a:xfrm>
          </p:grpSpPr>
          <p:grpSp>
            <p:nvGrpSpPr>
              <p:cNvPr id="167" name="Группа 166">
                <a:extLst>
                  <a:ext uri="{FF2B5EF4-FFF2-40B4-BE49-F238E27FC236}">
                    <a16:creationId xmlns:a16="http://schemas.microsoft.com/office/drawing/2014/main" xmlns="" id="{EA9BF103-C929-41D9-A8FB-886B6CBEFB9D}"/>
                  </a:ext>
                </a:extLst>
              </p:cNvPr>
              <p:cNvGrpSpPr/>
              <p:nvPr/>
            </p:nvGrpSpPr>
            <p:grpSpPr>
              <a:xfrm>
                <a:off x="2823801" y="3799448"/>
                <a:ext cx="1278279" cy="669581"/>
                <a:chOff x="2823801" y="3799448"/>
                <a:chExt cx="1278279" cy="669581"/>
              </a:xfrm>
            </p:grpSpPr>
            <p:sp>
              <p:nvSpPr>
                <p:cNvPr id="47" name="Овал 46">
                  <a:extLst>
                    <a:ext uri="{FF2B5EF4-FFF2-40B4-BE49-F238E27FC236}">
                      <a16:creationId xmlns:a16="http://schemas.microsoft.com/office/drawing/2014/main" xmlns="" id="{2EEDFB81-659B-4EE0-9B5D-6E510F3149E0}"/>
                    </a:ext>
                  </a:extLst>
                </p:cNvPr>
                <p:cNvSpPr/>
                <p:nvPr/>
              </p:nvSpPr>
              <p:spPr>
                <a:xfrm>
                  <a:off x="3045619" y="3799448"/>
                  <a:ext cx="669581" cy="669581"/>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cxnSp>
              <p:nvCxnSpPr>
                <p:cNvPr id="20" name="Соединитель: уступ 19">
                  <a:extLst>
                    <a:ext uri="{FF2B5EF4-FFF2-40B4-BE49-F238E27FC236}">
                      <a16:creationId xmlns:a16="http://schemas.microsoft.com/office/drawing/2014/main" xmlns="" id="{02A59525-B804-437E-94D2-7F20263E8DA3}"/>
                    </a:ext>
                  </a:extLst>
                </p:cNvPr>
                <p:cNvCxnSpPr>
                  <a:cxnSpLocks/>
                  <a:endCxn id="47" idx="4"/>
                </p:cNvCxnSpPr>
                <p:nvPr/>
              </p:nvCxnSpPr>
              <p:spPr>
                <a:xfrm rot="10800000" flipV="1">
                  <a:off x="3380410" y="4013531"/>
                  <a:ext cx="721670" cy="455497"/>
                </a:xfrm>
                <a:prstGeom prst="bentConnector4">
                  <a:avLst>
                    <a:gd name="adj1" fmla="val 196"/>
                    <a:gd name="adj2" fmla="val 150187"/>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sp>
              <p:nvSpPr>
                <p:cNvPr id="75" name="Прямоугольник 74">
                  <a:extLst>
                    <a:ext uri="{FF2B5EF4-FFF2-40B4-BE49-F238E27FC236}">
                      <a16:creationId xmlns:a16="http://schemas.microsoft.com/office/drawing/2014/main" xmlns="" id="{DC169A04-7120-4DE1-88B5-03E7D1C3C8C8}"/>
                    </a:ext>
                  </a:extLst>
                </p:cNvPr>
                <p:cNvSpPr/>
                <p:nvPr/>
              </p:nvSpPr>
              <p:spPr>
                <a:xfrm>
                  <a:off x="2823801" y="3977760"/>
                  <a:ext cx="1104351" cy="338554"/>
                </a:xfrm>
                <a:prstGeom prst="rect">
                  <a:avLst/>
                </a:prstGeom>
                <a:noFill/>
                <a:ln w="19050">
                  <a:noFill/>
                </a:ln>
              </p:spPr>
              <p:txBody>
                <a:bodyPr wrap="square" rtlCol="0">
                  <a:spAutoFit/>
                </a:bodyPr>
                <a:lstStyle/>
                <a:p>
                  <a:pPr algn="ctr"/>
                  <a:r>
                    <a:rPr lang="ru-RU" sz="2100" b="1" dirty="0">
                      <a:solidFill>
                        <a:srgbClr val="00AAE7"/>
                      </a:solidFill>
                      <a:latin typeface="Corbel" panose="020B0503020204020204" pitchFamily="34" charset="0"/>
                    </a:rPr>
                    <a:t>…</a:t>
                  </a:r>
                </a:p>
              </p:txBody>
            </p:sp>
          </p:grpSp>
          <p:sp>
            <p:nvSpPr>
              <p:cNvPr id="156" name="Прямоугольник 155">
                <a:extLst>
                  <a:ext uri="{FF2B5EF4-FFF2-40B4-BE49-F238E27FC236}">
                    <a16:creationId xmlns:a16="http://schemas.microsoft.com/office/drawing/2014/main" xmlns="" id="{02D97993-60B0-489D-B5B4-1A1BC23A7873}"/>
                  </a:ext>
                </a:extLst>
              </p:cNvPr>
              <p:cNvSpPr/>
              <p:nvPr/>
            </p:nvSpPr>
            <p:spPr>
              <a:xfrm>
                <a:off x="4051846" y="4636412"/>
                <a:ext cx="100800" cy="100800"/>
              </a:xfrm>
              <a:prstGeom prst="rect">
                <a:avLst/>
              </a:prstGeom>
              <a:solidFill>
                <a:srgbClr val="D3E6FB"/>
              </a:solid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grpSp>
        <p:grpSp>
          <p:nvGrpSpPr>
            <p:cNvPr id="132" name="Группа 131">
              <a:extLst>
                <a:ext uri="{FF2B5EF4-FFF2-40B4-BE49-F238E27FC236}">
                  <a16:creationId xmlns:a16="http://schemas.microsoft.com/office/drawing/2014/main" xmlns="" id="{3EC07052-18F2-4848-9D5D-1CA3F8FF46FF}"/>
                </a:ext>
              </a:extLst>
            </p:cNvPr>
            <p:cNvGrpSpPr/>
            <p:nvPr/>
          </p:nvGrpSpPr>
          <p:grpSpPr>
            <a:xfrm>
              <a:off x="4032595" y="3067901"/>
              <a:ext cx="1528141" cy="901265"/>
              <a:chOff x="3715200" y="3058985"/>
              <a:chExt cx="1623547" cy="955524"/>
            </a:xfrm>
          </p:grpSpPr>
          <p:grpSp>
            <p:nvGrpSpPr>
              <p:cNvPr id="133" name="Группа 132">
                <a:extLst>
                  <a:ext uri="{FF2B5EF4-FFF2-40B4-BE49-F238E27FC236}">
                    <a16:creationId xmlns:a16="http://schemas.microsoft.com/office/drawing/2014/main" xmlns="" id="{ACE64468-455D-426F-8711-82492274B674}"/>
                  </a:ext>
                </a:extLst>
              </p:cNvPr>
              <p:cNvGrpSpPr/>
              <p:nvPr/>
            </p:nvGrpSpPr>
            <p:grpSpPr>
              <a:xfrm>
                <a:off x="3715200" y="3159786"/>
                <a:ext cx="1573147" cy="854723"/>
                <a:chOff x="3715200" y="3159786"/>
                <a:chExt cx="1573147" cy="854723"/>
              </a:xfrm>
            </p:grpSpPr>
            <p:sp>
              <p:nvSpPr>
                <p:cNvPr id="135" name="Овал 134">
                  <a:extLst>
                    <a:ext uri="{FF2B5EF4-FFF2-40B4-BE49-F238E27FC236}">
                      <a16:creationId xmlns:a16="http://schemas.microsoft.com/office/drawing/2014/main" xmlns="" id="{B6E478F0-2583-4EC1-ABCF-068D2CA293A6}"/>
                    </a:ext>
                  </a:extLst>
                </p:cNvPr>
                <p:cNvSpPr/>
                <p:nvPr/>
              </p:nvSpPr>
              <p:spPr>
                <a:xfrm>
                  <a:off x="3715200" y="3240749"/>
                  <a:ext cx="773760" cy="773760"/>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sp>
              <p:nvSpPr>
                <p:cNvPr id="136" name="Прямоугольник 135">
                  <a:extLst>
                    <a:ext uri="{FF2B5EF4-FFF2-40B4-BE49-F238E27FC236}">
                      <a16:creationId xmlns:a16="http://schemas.microsoft.com/office/drawing/2014/main" xmlns="" id="{3F808185-AF9F-46D7-BC58-B620651B7884}"/>
                    </a:ext>
                  </a:extLst>
                </p:cNvPr>
                <p:cNvSpPr/>
                <p:nvPr/>
              </p:nvSpPr>
              <p:spPr>
                <a:xfrm>
                  <a:off x="3735840" y="3488641"/>
                  <a:ext cx="732480" cy="261610"/>
                </a:xfrm>
                <a:prstGeom prst="rect">
                  <a:avLst/>
                </a:prstGeom>
                <a:noFill/>
                <a:ln w="19050">
                  <a:noFill/>
                </a:ln>
              </p:spPr>
              <p:txBody>
                <a:bodyPr wrap="square" rtlCol="0">
                  <a:spAutoFit/>
                </a:bodyPr>
                <a:lstStyle/>
                <a:p>
                  <a:r>
                    <a:rPr lang="ru-RU" sz="1500" dirty="0">
                      <a:solidFill>
                        <a:srgbClr val="00AAE7"/>
                      </a:solidFill>
                      <a:latin typeface="Corbel" panose="020B0503020204020204" pitchFamily="34" charset="0"/>
                    </a:rPr>
                    <a:t>датчики</a:t>
                  </a:r>
                </a:p>
              </p:txBody>
            </p:sp>
            <p:cxnSp>
              <p:nvCxnSpPr>
                <p:cNvPr id="138" name="Соединитель: уступ 137">
                  <a:extLst>
                    <a:ext uri="{FF2B5EF4-FFF2-40B4-BE49-F238E27FC236}">
                      <a16:creationId xmlns:a16="http://schemas.microsoft.com/office/drawing/2014/main" xmlns="" id="{6848815E-3775-4C21-BD28-C4EBA29BB887}"/>
                    </a:ext>
                  </a:extLst>
                </p:cNvPr>
                <p:cNvCxnSpPr>
                  <a:cxnSpLocks/>
                  <a:stCxn id="134" idx="2"/>
                  <a:endCxn id="135" idx="6"/>
                </p:cNvCxnSpPr>
                <p:nvPr/>
              </p:nvCxnSpPr>
              <p:spPr>
                <a:xfrm rot="5400000">
                  <a:off x="4654732" y="2994014"/>
                  <a:ext cx="467844" cy="799387"/>
                </a:xfrm>
                <a:prstGeom prst="bentConnector2">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grpSp>
          <p:sp>
            <p:nvSpPr>
              <p:cNvPr id="134" name="Прямоугольник 133">
                <a:extLst>
                  <a:ext uri="{FF2B5EF4-FFF2-40B4-BE49-F238E27FC236}">
                    <a16:creationId xmlns:a16="http://schemas.microsoft.com/office/drawing/2014/main" xmlns="" id="{00AE225A-6432-439B-B84A-566B418ADE93}"/>
                  </a:ext>
                </a:extLst>
              </p:cNvPr>
              <p:cNvSpPr/>
              <p:nvPr/>
            </p:nvSpPr>
            <p:spPr>
              <a:xfrm>
                <a:off x="5237947" y="3058985"/>
                <a:ext cx="100800" cy="100800"/>
              </a:xfrm>
              <a:prstGeom prst="rect">
                <a:avLst/>
              </a:prstGeom>
              <a:solidFill>
                <a:srgbClr val="D3E6FB"/>
              </a:solid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grpSp>
        <p:grpSp>
          <p:nvGrpSpPr>
            <p:cNvPr id="139" name="Группа 138">
              <a:extLst>
                <a:ext uri="{FF2B5EF4-FFF2-40B4-BE49-F238E27FC236}">
                  <a16:creationId xmlns:a16="http://schemas.microsoft.com/office/drawing/2014/main" xmlns="" id="{B95DB8E0-C46A-4AE2-9A7D-F2F479AC135B}"/>
                </a:ext>
              </a:extLst>
            </p:cNvPr>
            <p:cNvGrpSpPr/>
            <p:nvPr/>
          </p:nvGrpSpPr>
          <p:grpSpPr>
            <a:xfrm>
              <a:off x="6940668" y="3088011"/>
              <a:ext cx="1039455" cy="1034229"/>
              <a:chOff x="6623273" y="3058263"/>
              <a:chExt cx="1104351" cy="1096493"/>
            </a:xfrm>
          </p:grpSpPr>
          <p:sp>
            <p:nvSpPr>
              <p:cNvPr id="140" name="Прямоугольник 139">
                <a:extLst>
                  <a:ext uri="{FF2B5EF4-FFF2-40B4-BE49-F238E27FC236}">
                    <a16:creationId xmlns:a16="http://schemas.microsoft.com/office/drawing/2014/main" xmlns="" id="{5DAFB38E-4279-42BF-8B81-0009663D07FE}"/>
                  </a:ext>
                </a:extLst>
              </p:cNvPr>
              <p:cNvSpPr/>
              <p:nvPr/>
            </p:nvSpPr>
            <p:spPr>
              <a:xfrm>
                <a:off x="6623273" y="3344843"/>
                <a:ext cx="1104351" cy="440513"/>
              </a:xfrm>
              <a:prstGeom prst="rect">
                <a:avLst/>
              </a:prstGeom>
              <a:noFill/>
              <a:ln w="19050">
                <a:noFill/>
              </a:ln>
            </p:spPr>
            <p:txBody>
              <a:bodyPr wrap="square" rtlCol="0">
                <a:spAutoFit/>
              </a:bodyPr>
              <a:lstStyle/>
              <a:p>
                <a:pPr algn="ctr"/>
                <a:r>
                  <a:rPr lang="ru-RU" sz="1500" dirty="0">
                    <a:solidFill>
                      <a:srgbClr val="00AAE7"/>
                    </a:solidFill>
                    <a:latin typeface="Corbel" panose="020B0503020204020204" pitchFamily="34" charset="0"/>
                  </a:rPr>
                  <a:t>отчеты рабочих групп</a:t>
                </a:r>
              </a:p>
            </p:txBody>
          </p:sp>
          <p:grpSp>
            <p:nvGrpSpPr>
              <p:cNvPr id="141" name="Группа 140">
                <a:extLst>
                  <a:ext uri="{FF2B5EF4-FFF2-40B4-BE49-F238E27FC236}">
                    <a16:creationId xmlns:a16="http://schemas.microsoft.com/office/drawing/2014/main" xmlns="" id="{16DA4CB2-0969-4A32-AA77-8E63EBF91144}"/>
                  </a:ext>
                </a:extLst>
              </p:cNvPr>
              <p:cNvGrpSpPr/>
              <p:nvPr/>
            </p:nvGrpSpPr>
            <p:grpSpPr>
              <a:xfrm>
                <a:off x="6698811" y="3058263"/>
                <a:ext cx="953277" cy="1096493"/>
                <a:chOff x="6698811" y="3058263"/>
                <a:chExt cx="953277" cy="1096493"/>
              </a:xfrm>
            </p:grpSpPr>
            <p:sp>
              <p:nvSpPr>
                <p:cNvPr id="142" name="Овал 141">
                  <a:extLst>
                    <a:ext uri="{FF2B5EF4-FFF2-40B4-BE49-F238E27FC236}">
                      <a16:creationId xmlns:a16="http://schemas.microsoft.com/office/drawing/2014/main" xmlns="" id="{F0510372-D962-4762-8998-A7D42EB3D6E3}"/>
                    </a:ext>
                  </a:extLst>
                </p:cNvPr>
                <p:cNvSpPr/>
                <p:nvPr/>
              </p:nvSpPr>
              <p:spPr>
                <a:xfrm>
                  <a:off x="6698811" y="3201479"/>
                  <a:ext cx="953277" cy="953277"/>
                </a:xfrm>
                <a:prstGeom prst="ellipse">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dirty="0">
                    <a:solidFill>
                      <a:srgbClr val="FFFFFF"/>
                    </a:solidFill>
                  </a:endParaRPr>
                </a:p>
              </p:txBody>
            </p:sp>
            <p:cxnSp>
              <p:nvCxnSpPr>
                <p:cNvPr id="144" name="Соединитель: уступ 143">
                  <a:extLst>
                    <a:ext uri="{FF2B5EF4-FFF2-40B4-BE49-F238E27FC236}">
                      <a16:creationId xmlns:a16="http://schemas.microsoft.com/office/drawing/2014/main" xmlns="" id="{64995E6C-349D-4B1C-A848-8E23742AA951}"/>
                    </a:ext>
                  </a:extLst>
                </p:cNvPr>
                <p:cNvCxnSpPr>
                  <a:cxnSpLocks/>
                  <a:stCxn id="146" idx="2"/>
                  <a:endCxn id="142" idx="1"/>
                </p:cNvCxnSpPr>
                <p:nvPr/>
              </p:nvCxnSpPr>
              <p:spPr>
                <a:xfrm rot="5400000">
                  <a:off x="6747405" y="3250073"/>
                  <a:ext cx="182020" cy="12700"/>
                </a:xfrm>
                <a:prstGeom prst="bentConnector3">
                  <a:avLst>
                    <a:gd name="adj1" fmla="val -2329"/>
                  </a:avLst>
                </a:prstGeom>
                <a:no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cxnSp>
            <p:sp>
              <p:nvSpPr>
                <p:cNvPr id="146" name="Прямоугольник 145">
                  <a:extLst>
                    <a:ext uri="{FF2B5EF4-FFF2-40B4-BE49-F238E27FC236}">
                      <a16:creationId xmlns:a16="http://schemas.microsoft.com/office/drawing/2014/main" xmlns="" id="{6C18506A-18F5-4952-BBCC-25E93399FD33}"/>
                    </a:ext>
                  </a:extLst>
                </p:cNvPr>
                <p:cNvSpPr/>
                <p:nvPr/>
              </p:nvSpPr>
              <p:spPr>
                <a:xfrm>
                  <a:off x="6788015" y="3058263"/>
                  <a:ext cx="100800" cy="100800"/>
                </a:xfrm>
                <a:prstGeom prst="rect">
                  <a:avLst/>
                </a:prstGeom>
                <a:solidFill>
                  <a:srgbClr val="D3E6FB"/>
                </a:solidFill>
                <a:ln w="19050">
                  <a:solidFill>
                    <a:srgbClr val="00AA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grpSp>
        </p:grpSp>
      </p:grpSp>
      <p:grpSp>
        <p:nvGrpSpPr>
          <p:cNvPr id="100" name="Группа 99">
            <a:extLst>
              <a:ext uri="{FF2B5EF4-FFF2-40B4-BE49-F238E27FC236}">
                <a16:creationId xmlns:a16="http://schemas.microsoft.com/office/drawing/2014/main" xmlns="" id="{6C37D259-67A8-4CF3-A3F3-61E577034CE9}"/>
              </a:ext>
            </a:extLst>
          </p:cNvPr>
          <p:cNvGrpSpPr/>
          <p:nvPr/>
        </p:nvGrpSpPr>
        <p:grpSpPr>
          <a:xfrm>
            <a:off x="2593629" y="1854744"/>
            <a:ext cx="1915464" cy="1173465"/>
            <a:chOff x="1498716" y="1519278"/>
            <a:chExt cx="1526288" cy="933083"/>
          </a:xfrm>
        </p:grpSpPr>
        <p:sp>
          <p:nvSpPr>
            <p:cNvPr id="98" name="Прямоугольник: загнутый угол 97">
              <a:extLst>
                <a:ext uri="{FF2B5EF4-FFF2-40B4-BE49-F238E27FC236}">
                  <a16:creationId xmlns:a16="http://schemas.microsoft.com/office/drawing/2014/main" xmlns="" id="{31C3FE95-D3AA-49D8-83CA-7112B4482708}"/>
                </a:ext>
              </a:extLst>
            </p:cNvPr>
            <p:cNvSpPr/>
            <p:nvPr/>
          </p:nvSpPr>
          <p:spPr>
            <a:xfrm>
              <a:off x="1498716" y="1519278"/>
              <a:ext cx="1526288" cy="933083"/>
            </a:xfrm>
            <a:prstGeom prst="foldedCorner">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sp>
          <p:nvSpPr>
            <p:cNvPr id="99" name="Прямоугольник 98">
              <a:extLst>
                <a:ext uri="{FF2B5EF4-FFF2-40B4-BE49-F238E27FC236}">
                  <a16:creationId xmlns:a16="http://schemas.microsoft.com/office/drawing/2014/main" xmlns="" id="{3D9BE572-CD3A-43CF-9AC4-30F42A61F15F}"/>
                </a:ext>
              </a:extLst>
            </p:cNvPr>
            <p:cNvSpPr/>
            <p:nvPr/>
          </p:nvSpPr>
          <p:spPr>
            <a:xfrm>
              <a:off x="1498716" y="1679191"/>
              <a:ext cx="1526288" cy="452749"/>
            </a:xfrm>
            <a:prstGeom prst="rect">
              <a:avLst/>
            </a:prstGeom>
            <a:noFill/>
            <a:ln w="19050">
              <a:noFill/>
            </a:ln>
          </p:spPr>
          <p:txBody>
            <a:bodyPr wrap="square" rtlCol="0">
              <a:spAutoFit/>
            </a:bodyPr>
            <a:lstStyle/>
            <a:p>
              <a:pPr algn="ctr"/>
              <a:r>
                <a:rPr lang="ru-RU" sz="1600" b="1" dirty="0">
                  <a:solidFill>
                    <a:srgbClr val="0070C0"/>
                  </a:solidFill>
                  <a:latin typeface="Corbel" panose="020B0503020204020204" pitchFamily="34" charset="0"/>
                </a:rPr>
                <a:t>БЛОК</a:t>
              </a:r>
              <a:r>
                <a:rPr lang="ru-RU" sz="1500" dirty="0">
                  <a:solidFill>
                    <a:srgbClr val="0070C0"/>
                  </a:solidFill>
                  <a:latin typeface="Corbel" panose="020B0503020204020204" pitchFamily="34" charset="0"/>
                </a:rPr>
                <a:t> </a:t>
              </a:r>
            </a:p>
            <a:p>
              <a:pPr algn="ctr"/>
              <a:r>
                <a:rPr lang="ru-RU" sz="1500" dirty="0">
                  <a:solidFill>
                    <a:srgbClr val="0070C0"/>
                  </a:solidFill>
                  <a:latin typeface="Corbel" panose="020B0503020204020204" pitchFamily="34" charset="0"/>
                </a:rPr>
                <a:t>планирования задач</a:t>
              </a:r>
            </a:p>
          </p:txBody>
        </p:sp>
      </p:grpSp>
      <p:grpSp>
        <p:nvGrpSpPr>
          <p:cNvPr id="106" name="Группа 105">
            <a:extLst>
              <a:ext uri="{FF2B5EF4-FFF2-40B4-BE49-F238E27FC236}">
                <a16:creationId xmlns:a16="http://schemas.microsoft.com/office/drawing/2014/main" xmlns="" id="{1BA64DD3-36D7-4E50-891A-8DBA0194A8E5}"/>
              </a:ext>
            </a:extLst>
          </p:cNvPr>
          <p:cNvGrpSpPr/>
          <p:nvPr/>
        </p:nvGrpSpPr>
        <p:grpSpPr>
          <a:xfrm>
            <a:off x="4765268" y="1853965"/>
            <a:ext cx="1915464" cy="1173465"/>
            <a:chOff x="1498716" y="1519278"/>
            <a:chExt cx="1526288" cy="933083"/>
          </a:xfrm>
        </p:grpSpPr>
        <p:sp>
          <p:nvSpPr>
            <p:cNvPr id="107" name="Прямоугольник: загнутый угол 106">
              <a:extLst>
                <a:ext uri="{FF2B5EF4-FFF2-40B4-BE49-F238E27FC236}">
                  <a16:creationId xmlns:a16="http://schemas.microsoft.com/office/drawing/2014/main" xmlns="" id="{338E84DC-5051-4A99-9BD5-7BBDBF0EE7A0}"/>
                </a:ext>
              </a:extLst>
            </p:cNvPr>
            <p:cNvSpPr/>
            <p:nvPr/>
          </p:nvSpPr>
          <p:spPr>
            <a:xfrm>
              <a:off x="1498716" y="1519278"/>
              <a:ext cx="1526288" cy="933083"/>
            </a:xfrm>
            <a:prstGeom prst="foldedCorner">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sp>
          <p:nvSpPr>
            <p:cNvPr id="108" name="Прямоугольник 107">
              <a:extLst>
                <a:ext uri="{FF2B5EF4-FFF2-40B4-BE49-F238E27FC236}">
                  <a16:creationId xmlns:a16="http://schemas.microsoft.com/office/drawing/2014/main" xmlns="" id="{EE68960D-FC04-4E8D-A404-9C1DDC19B229}"/>
                </a:ext>
              </a:extLst>
            </p:cNvPr>
            <p:cNvSpPr/>
            <p:nvPr/>
          </p:nvSpPr>
          <p:spPr>
            <a:xfrm>
              <a:off x="1498716" y="1679191"/>
              <a:ext cx="1526288" cy="636296"/>
            </a:xfrm>
            <a:prstGeom prst="rect">
              <a:avLst/>
            </a:prstGeom>
            <a:noFill/>
            <a:ln w="19050">
              <a:noFill/>
            </a:ln>
          </p:spPr>
          <p:txBody>
            <a:bodyPr wrap="square" rtlCol="0">
              <a:spAutoFit/>
            </a:bodyPr>
            <a:lstStyle/>
            <a:p>
              <a:pPr algn="ctr"/>
              <a:r>
                <a:rPr lang="ru-RU" sz="1600" b="1" dirty="0">
                  <a:solidFill>
                    <a:srgbClr val="0070C0"/>
                  </a:solidFill>
                  <a:latin typeface="Corbel" panose="020B0503020204020204" pitchFamily="34" charset="0"/>
                </a:rPr>
                <a:t>БЛОК</a:t>
              </a:r>
              <a:r>
                <a:rPr lang="ru-RU" sz="1500" dirty="0">
                  <a:solidFill>
                    <a:srgbClr val="0070C0"/>
                  </a:solidFill>
                  <a:latin typeface="Corbel" panose="020B0503020204020204" pitchFamily="34" charset="0"/>
                </a:rPr>
                <a:t> </a:t>
              </a:r>
            </a:p>
            <a:p>
              <a:pPr algn="ctr"/>
              <a:r>
                <a:rPr lang="ru-RU" sz="1500" dirty="0">
                  <a:solidFill>
                    <a:srgbClr val="0070C0"/>
                  </a:solidFill>
                  <a:latin typeface="Corbel" panose="020B0503020204020204" pitchFamily="34" charset="0"/>
                </a:rPr>
                <a:t>моделирования сценариев</a:t>
              </a:r>
            </a:p>
          </p:txBody>
        </p:sp>
      </p:grpSp>
      <p:grpSp>
        <p:nvGrpSpPr>
          <p:cNvPr id="109" name="Группа 108">
            <a:extLst>
              <a:ext uri="{FF2B5EF4-FFF2-40B4-BE49-F238E27FC236}">
                <a16:creationId xmlns:a16="http://schemas.microsoft.com/office/drawing/2014/main" xmlns="" id="{B4F9F34B-FE56-4357-9E10-4452782D044D}"/>
              </a:ext>
            </a:extLst>
          </p:cNvPr>
          <p:cNvGrpSpPr/>
          <p:nvPr/>
        </p:nvGrpSpPr>
        <p:grpSpPr>
          <a:xfrm>
            <a:off x="6927401" y="1847393"/>
            <a:ext cx="1915464" cy="1173465"/>
            <a:chOff x="1498716" y="1519278"/>
            <a:chExt cx="1526288" cy="933083"/>
          </a:xfrm>
        </p:grpSpPr>
        <p:sp>
          <p:nvSpPr>
            <p:cNvPr id="110" name="Прямоугольник: загнутый угол 109">
              <a:extLst>
                <a:ext uri="{FF2B5EF4-FFF2-40B4-BE49-F238E27FC236}">
                  <a16:creationId xmlns:a16="http://schemas.microsoft.com/office/drawing/2014/main" xmlns="" id="{F8B8D61C-835A-4C0E-BDFA-309F5312B341}"/>
                </a:ext>
              </a:extLst>
            </p:cNvPr>
            <p:cNvSpPr/>
            <p:nvPr/>
          </p:nvSpPr>
          <p:spPr>
            <a:xfrm>
              <a:off x="1498716" y="1519278"/>
              <a:ext cx="1526288" cy="933083"/>
            </a:xfrm>
            <a:prstGeom prst="foldedCorner">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sp>
          <p:nvSpPr>
            <p:cNvPr id="111" name="Прямоугольник 110">
              <a:extLst>
                <a:ext uri="{FF2B5EF4-FFF2-40B4-BE49-F238E27FC236}">
                  <a16:creationId xmlns:a16="http://schemas.microsoft.com/office/drawing/2014/main" xmlns="" id="{C58CBDDE-BB5C-44DA-BEF2-2598B0D598E1}"/>
                </a:ext>
              </a:extLst>
            </p:cNvPr>
            <p:cNvSpPr/>
            <p:nvPr/>
          </p:nvSpPr>
          <p:spPr>
            <a:xfrm>
              <a:off x="1498716" y="1679191"/>
              <a:ext cx="1526288" cy="461665"/>
            </a:xfrm>
            <a:prstGeom prst="rect">
              <a:avLst/>
            </a:prstGeom>
            <a:noFill/>
            <a:ln w="19050">
              <a:noFill/>
            </a:ln>
          </p:spPr>
          <p:txBody>
            <a:bodyPr wrap="square" rtlCol="0">
              <a:spAutoFit/>
            </a:bodyPr>
            <a:lstStyle/>
            <a:p>
              <a:pPr algn="ctr"/>
              <a:r>
                <a:rPr lang="ru-RU" sz="1600" b="1" dirty="0">
                  <a:solidFill>
                    <a:srgbClr val="0070C0"/>
                  </a:solidFill>
                  <a:latin typeface="Corbel" panose="020B0503020204020204" pitchFamily="34" charset="0"/>
                </a:rPr>
                <a:t>БЛОК</a:t>
              </a:r>
              <a:r>
                <a:rPr lang="ru-RU" sz="1500" dirty="0">
                  <a:solidFill>
                    <a:srgbClr val="0070C0"/>
                  </a:solidFill>
                  <a:latin typeface="Corbel" panose="020B0503020204020204" pitchFamily="34" charset="0"/>
                </a:rPr>
                <a:t> </a:t>
              </a:r>
            </a:p>
            <a:p>
              <a:pPr algn="ctr"/>
              <a:r>
                <a:rPr lang="ru-RU" sz="1500" dirty="0">
                  <a:solidFill>
                    <a:srgbClr val="0070C0"/>
                  </a:solidFill>
                  <a:latin typeface="Corbel" panose="020B0503020204020204" pitchFamily="34" charset="0"/>
                </a:rPr>
                <a:t>постановки задач</a:t>
              </a:r>
            </a:p>
          </p:txBody>
        </p:sp>
      </p:grpSp>
      <p:sp>
        <p:nvSpPr>
          <p:cNvPr id="113" name="Прямоугольник 112">
            <a:extLst>
              <a:ext uri="{FF2B5EF4-FFF2-40B4-BE49-F238E27FC236}">
                <a16:creationId xmlns:a16="http://schemas.microsoft.com/office/drawing/2014/main" xmlns="" id="{BC1692AC-BB09-4139-AF57-B2909E200DCB}"/>
              </a:ext>
            </a:extLst>
          </p:cNvPr>
          <p:cNvSpPr/>
          <p:nvPr/>
        </p:nvSpPr>
        <p:spPr>
          <a:xfrm>
            <a:off x="4599365" y="1481729"/>
            <a:ext cx="2363782" cy="369328"/>
          </a:xfrm>
          <a:prstGeom prst="rect">
            <a:avLst/>
          </a:prstGeom>
        </p:spPr>
        <p:txBody>
          <a:bodyPr wrap="none" lIns="121917" tIns="60958" rIns="121917" bIns="60958">
            <a:spAutoFit/>
          </a:bodyPr>
          <a:lstStyle/>
          <a:p>
            <a:pPr algn="ctr"/>
            <a:r>
              <a:rPr lang="ru-RU" sz="1600" dirty="0">
                <a:solidFill>
                  <a:srgbClr val="0070C0"/>
                </a:solidFill>
                <a:latin typeface="Corbel" panose="020B0503020204020204" pitchFamily="34" charset="0"/>
              </a:rPr>
              <a:t>планирование решений</a:t>
            </a:r>
          </a:p>
        </p:txBody>
      </p:sp>
      <p:grpSp>
        <p:nvGrpSpPr>
          <p:cNvPr id="23" name="Группа 22">
            <a:extLst>
              <a:ext uri="{FF2B5EF4-FFF2-40B4-BE49-F238E27FC236}">
                <a16:creationId xmlns:a16="http://schemas.microsoft.com/office/drawing/2014/main" xmlns="" id="{DCE5A14F-4C7E-43A2-86C5-B953CF20A765}"/>
              </a:ext>
            </a:extLst>
          </p:cNvPr>
          <p:cNvGrpSpPr/>
          <p:nvPr/>
        </p:nvGrpSpPr>
        <p:grpSpPr>
          <a:xfrm>
            <a:off x="9532192" y="1472770"/>
            <a:ext cx="2108632" cy="1552687"/>
            <a:chOff x="7155811" y="1110883"/>
            <a:chExt cx="1581474" cy="1164515"/>
          </a:xfrm>
        </p:grpSpPr>
        <p:grpSp>
          <p:nvGrpSpPr>
            <p:cNvPr id="115" name="Группа 114">
              <a:extLst>
                <a:ext uri="{FF2B5EF4-FFF2-40B4-BE49-F238E27FC236}">
                  <a16:creationId xmlns:a16="http://schemas.microsoft.com/office/drawing/2014/main" xmlns="" id="{01C8B225-5C20-48F7-A723-566A9BCD5159}"/>
                </a:ext>
              </a:extLst>
            </p:cNvPr>
            <p:cNvGrpSpPr/>
            <p:nvPr/>
          </p:nvGrpSpPr>
          <p:grpSpPr>
            <a:xfrm>
              <a:off x="7155811" y="1395299"/>
              <a:ext cx="1581474" cy="880099"/>
              <a:chOff x="1498716" y="1554893"/>
              <a:chExt cx="1526288" cy="933083"/>
            </a:xfrm>
          </p:grpSpPr>
          <p:sp>
            <p:nvSpPr>
              <p:cNvPr id="116" name="Прямоугольник: загнутый угол 115">
                <a:extLst>
                  <a:ext uri="{FF2B5EF4-FFF2-40B4-BE49-F238E27FC236}">
                    <a16:creationId xmlns:a16="http://schemas.microsoft.com/office/drawing/2014/main" xmlns="" id="{1DD9D7B6-6789-4990-9801-3964C963E2CF}"/>
                  </a:ext>
                </a:extLst>
              </p:cNvPr>
              <p:cNvSpPr/>
              <p:nvPr/>
            </p:nvSpPr>
            <p:spPr>
              <a:xfrm>
                <a:off x="1498716" y="1554893"/>
                <a:ext cx="1526288" cy="933083"/>
              </a:xfrm>
              <a:prstGeom prst="foldedCorner">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sp>
            <p:nvSpPr>
              <p:cNvPr id="117" name="Прямоугольник 116">
                <a:extLst>
                  <a:ext uri="{FF2B5EF4-FFF2-40B4-BE49-F238E27FC236}">
                    <a16:creationId xmlns:a16="http://schemas.microsoft.com/office/drawing/2014/main" xmlns="" id="{1B587502-C973-40C7-A31D-2685F25232EE}"/>
                  </a:ext>
                </a:extLst>
              </p:cNvPr>
              <p:cNvSpPr/>
              <p:nvPr/>
            </p:nvSpPr>
            <p:spPr>
              <a:xfrm>
                <a:off x="1498716" y="1566892"/>
                <a:ext cx="1526288" cy="819842"/>
              </a:xfrm>
              <a:prstGeom prst="rect">
                <a:avLst/>
              </a:prstGeom>
              <a:noFill/>
            </p:spPr>
            <p:txBody>
              <a:bodyPr wrap="square" rtlCol="0">
                <a:spAutoFit/>
              </a:bodyPr>
              <a:lstStyle/>
              <a:p>
                <a:pPr algn="ctr"/>
                <a:r>
                  <a:rPr lang="ru-RU" sz="1600" b="1" dirty="0">
                    <a:solidFill>
                      <a:srgbClr val="0070C0"/>
                    </a:solidFill>
                    <a:latin typeface="Corbel" panose="020B0503020204020204" pitchFamily="34" charset="0"/>
                  </a:rPr>
                  <a:t>БЛОК</a:t>
                </a:r>
                <a:r>
                  <a:rPr lang="ru-RU" sz="1500" dirty="0">
                    <a:solidFill>
                      <a:srgbClr val="0070C0"/>
                    </a:solidFill>
                    <a:latin typeface="Corbel" panose="020B0503020204020204" pitchFamily="34" charset="0"/>
                  </a:rPr>
                  <a:t> </a:t>
                </a:r>
              </a:p>
              <a:p>
                <a:pPr algn="ctr"/>
                <a:r>
                  <a:rPr lang="ru-RU" sz="1500" dirty="0">
                    <a:solidFill>
                      <a:srgbClr val="0070C0"/>
                    </a:solidFill>
                    <a:latin typeface="Corbel" panose="020B0503020204020204" pitchFamily="34" charset="0"/>
                  </a:rPr>
                  <a:t>текущей оперативной обстановки и управления</a:t>
                </a:r>
              </a:p>
            </p:txBody>
          </p:sp>
        </p:grpSp>
        <p:sp>
          <p:nvSpPr>
            <p:cNvPr id="118" name="Прямоугольник 117">
              <a:extLst>
                <a:ext uri="{FF2B5EF4-FFF2-40B4-BE49-F238E27FC236}">
                  <a16:creationId xmlns:a16="http://schemas.microsoft.com/office/drawing/2014/main" xmlns="" id="{6EBC0B2C-AD27-402C-92F2-00627912D5AB}"/>
                </a:ext>
              </a:extLst>
            </p:cNvPr>
            <p:cNvSpPr/>
            <p:nvPr/>
          </p:nvSpPr>
          <p:spPr>
            <a:xfrm>
              <a:off x="7235876" y="1110883"/>
              <a:ext cx="1399663" cy="253915"/>
            </a:xfrm>
            <a:prstGeom prst="rect">
              <a:avLst/>
            </a:prstGeom>
          </p:spPr>
          <p:txBody>
            <a:bodyPr wrap="none">
              <a:spAutoFit/>
            </a:bodyPr>
            <a:lstStyle/>
            <a:p>
              <a:pPr algn="ctr"/>
              <a:r>
                <a:rPr lang="ru-RU" sz="1600" dirty="0">
                  <a:solidFill>
                    <a:srgbClr val="0070C0"/>
                  </a:solidFill>
                  <a:latin typeface="Corbel" panose="020B0503020204020204" pitchFamily="34" charset="0"/>
                </a:rPr>
                <a:t>принятия решений</a:t>
              </a:r>
            </a:p>
          </p:txBody>
        </p:sp>
      </p:grpSp>
      <p:grpSp>
        <p:nvGrpSpPr>
          <p:cNvPr id="123" name="Группа 122">
            <a:extLst>
              <a:ext uri="{FF2B5EF4-FFF2-40B4-BE49-F238E27FC236}">
                <a16:creationId xmlns:a16="http://schemas.microsoft.com/office/drawing/2014/main" xmlns="" id="{CC6EECC4-09BB-4F86-A76F-86BC9AFF125B}"/>
              </a:ext>
            </a:extLst>
          </p:cNvPr>
          <p:cNvGrpSpPr/>
          <p:nvPr/>
        </p:nvGrpSpPr>
        <p:grpSpPr>
          <a:xfrm>
            <a:off x="5299476" y="3114796"/>
            <a:ext cx="5236208" cy="546419"/>
            <a:chOff x="3657212" y="2333949"/>
            <a:chExt cx="4172338" cy="396848"/>
          </a:xfrm>
        </p:grpSpPr>
        <p:grpSp>
          <p:nvGrpSpPr>
            <p:cNvPr id="124" name="Группа 123">
              <a:extLst>
                <a:ext uri="{FF2B5EF4-FFF2-40B4-BE49-F238E27FC236}">
                  <a16:creationId xmlns:a16="http://schemas.microsoft.com/office/drawing/2014/main" xmlns="" id="{4B5CE33F-2B73-441A-B027-815ADD3CEC1B}"/>
                </a:ext>
              </a:extLst>
            </p:cNvPr>
            <p:cNvGrpSpPr/>
            <p:nvPr/>
          </p:nvGrpSpPr>
          <p:grpSpPr>
            <a:xfrm>
              <a:off x="3657212" y="2333949"/>
              <a:ext cx="4172338" cy="343545"/>
              <a:chOff x="3657212" y="2333949"/>
              <a:chExt cx="4172338" cy="343545"/>
            </a:xfrm>
          </p:grpSpPr>
          <p:cxnSp>
            <p:nvCxnSpPr>
              <p:cNvPr id="128" name="Прямая соединительная линия 127">
                <a:extLst>
                  <a:ext uri="{FF2B5EF4-FFF2-40B4-BE49-F238E27FC236}">
                    <a16:creationId xmlns:a16="http://schemas.microsoft.com/office/drawing/2014/main" xmlns="" id="{83C117FC-205F-4363-829B-AD14B8C86883}"/>
                  </a:ext>
                </a:extLst>
              </p:cNvPr>
              <p:cNvCxnSpPr>
                <a:cxnSpLocks/>
              </p:cNvCxnSpPr>
              <p:nvPr/>
            </p:nvCxnSpPr>
            <p:spPr>
              <a:xfrm flipH="1">
                <a:off x="3657212" y="2343209"/>
                <a:ext cx="1" cy="193062"/>
              </a:xfrm>
              <a:prstGeom prst="line">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cxnSp>
          <p:cxnSp>
            <p:nvCxnSpPr>
              <p:cNvPr id="129" name="Прямая соединительная линия 128">
                <a:extLst>
                  <a:ext uri="{FF2B5EF4-FFF2-40B4-BE49-F238E27FC236}">
                    <a16:creationId xmlns:a16="http://schemas.microsoft.com/office/drawing/2014/main" xmlns="" id="{AACAC157-6A0A-46A1-8544-28E7445D824E}"/>
                  </a:ext>
                </a:extLst>
              </p:cNvPr>
              <p:cNvCxnSpPr>
                <a:cxnSpLocks/>
              </p:cNvCxnSpPr>
              <p:nvPr/>
            </p:nvCxnSpPr>
            <p:spPr>
              <a:xfrm>
                <a:off x="3657212" y="2528728"/>
                <a:ext cx="4172338" cy="160"/>
              </a:xfrm>
              <a:prstGeom prst="line">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cxnSp>
          <p:cxnSp>
            <p:nvCxnSpPr>
              <p:cNvPr id="130" name="Прямая соединительная линия 129">
                <a:extLst>
                  <a:ext uri="{FF2B5EF4-FFF2-40B4-BE49-F238E27FC236}">
                    <a16:creationId xmlns:a16="http://schemas.microsoft.com/office/drawing/2014/main" xmlns="" id="{2FA176FD-746B-411D-8B8E-D1801FB2A514}"/>
                  </a:ext>
                </a:extLst>
              </p:cNvPr>
              <p:cNvCxnSpPr/>
              <p:nvPr/>
            </p:nvCxnSpPr>
            <p:spPr>
              <a:xfrm>
                <a:off x="7818406" y="2333949"/>
                <a:ext cx="0" cy="202322"/>
              </a:xfrm>
              <a:prstGeom prst="line">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cxnSp>
          <p:cxnSp>
            <p:nvCxnSpPr>
              <p:cNvPr id="131" name="Прямая соединительная линия 130">
                <a:extLst>
                  <a:ext uri="{FF2B5EF4-FFF2-40B4-BE49-F238E27FC236}">
                    <a16:creationId xmlns:a16="http://schemas.microsoft.com/office/drawing/2014/main" xmlns="" id="{20C7B95A-A711-470E-BFDE-518BA89B2287}"/>
                  </a:ext>
                </a:extLst>
              </p:cNvPr>
              <p:cNvCxnSpPr/>
              <p:nvPr/>
            </p:nvCxnSpPr>
            <p:spPr>
              <a:xfrm>
                <a:off x="5843087" y="2528728"/>
                <a:ext cx="0" cy="148766"/>
              </a:xfrm>
              <a:prstGeom prst="line">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cxnSp>
        </p:grpSp>
        <p:sp>
          <p:nvSpPr>
            <p:cNvPr id="127" name="Прямоугольник 126">
              <a:extLst>
                <a:ext uri="{FF2B5EF4-FFF2-40B4-BE49-F238E27FC236}">
                  <a16:creationId xmlns:a16="http://schemas.microsoft.com/office/drawing/2014/main" xmlns="" id="{72D409DF-C477-483B-8504-65CF4B5E7E8A}"/>
                </a:ext>
              </a:extLst>
            </p:cNvPr>
            <p:cNvSpPr/>
            <p:nvPr/>
          </p:nvSpPr>
          <p:spPr>
            <a:xfrm>
              <a:off x="5792687" y="2629997"/>
              <a:ext cx="100800" cy="100800"/>
            </a:xfrm>
            <a:prstGeom prst="rect">
              <a:avLst/>
            </a:prstGeom>
            <a:solidFill>
              <a:srgbClr val="D3E6FB"/>
            </a:solid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100">
                <a:solidFill>
                  <a:srgbClr val="FFFFFF"/>
                </a:solidFill>
              </a:endParaRPr>
            </a:p>
          </p:txBody>
        </p:sp>
      </p:grpSp>
      <p:cxnSp>
        <p:nvCxnSpPr>
          <p:cNvPr id="7" name="Прямая соединительная линия 6">
            <a:extLst>
              <a:ext uri="{FF2B5EF4-FFF2-40B4-BE49-F238E27FC236}">
                <a16:creationId xmlns:a16="http://schemas.microsoft.com/office/drawing/2014/main" xmlns="" id="{C27EF883-BB64-44DF-8902-2AF55DAD2D01}"/>
              </a:ext>
            </a:extLst>
          </p:cNvPr>
          <p:cNvCxnSpPr>
            <a:cxnSpLocks/>
          </p:cNvCxnSpPr>
          <p:nvPr/>
        </p:nvCxnSpPr>
        <p:spPr>
          <a:xfrm flipV="1">
            <a:off x="2524853" y="3123100"/>
            <a:ext cx="6395820" cy="40061"/>
          </a:xfrm>
          <a:prstGeom prst="line">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cxnSp>
      <p:cxnSp>
        <p:nvCxnSpPr>
          <p:cNvPr id="126" name="Прямая соединительная линия 125">
            <a:extLst>
              <a:ext uri="{FF2B5EF4-FFF2-40B4-BE49-F238E27FC236}">
                <a16:creationId xmlns:a16="http://schemas.microsoft.com/office/drawing/2014/main" xmlns="" id="{1B1F8F50-C243-4639-9CF5-EC01015C0458}"/>
              </a:ext>
            </a:extLst>
          </p:cNvPr>
          <p:cNvCxnSpPr>
            <a:cxnSpLocks/>
          </p:cNvCxnSpPr>
          <p:nvPr/>
        </p:nvCxnSpPr>
        <p:spPr>
          <a:xfrm flipV="1">
            <a:off x="8920673" y="3123613"/>
            <a:ext cx="2729041" cy="3933"/>
          </a:xfrm>
          <a:prstGeom prst="line">
            <a:avLst/>
          </a:prstGeom>
          <a:noFill/>
          <a:ln w="19050">
            <a:solidFill>
              <a:srgbClr val="0070C0"/>
            </a:solidFill>
          </a:ln>
        </p:spPr>
        <p:style>
          <a:lnRef idx="2">
            <a:schemeClr val="accent2">
              <a:shade val="50000"/>
            </a:schemeClr>
          </a:lnRef>
          <a:fillRef idx="1">
            <a:schemeClr val="accent2"/>
          </a:fillRef>
          <a:effectRef idx="0">
            <a:schemeClr val="accent2"/>
          </a:effectRef>
          <a:fontRef idx="minor">
            <a:schemeClr val="lt1"/>
          </a:fontRef>
        </p:style>
      </p:cxnSp>
      <p:grpSp>
        <p:nvGrpSpPr>
          <p:cNvPr id="105" name="Группа 104">
            <a:extLst>
              <a:ext uri="{FF2B5EF4-FFF2-40B4-BE49-F238E27FC236}">
                <a16:creationId xmlns:a16="http://schemas.microsoft.com/office/drawing/2014/main" xmlns="" id="{E044F8F7-9867-40FC-AFBA-143F4C4007FD}"/>
              </a:ext>
            </a:extLst>
          </p:cNvPr>
          <p:cNvGrpSpPr/>
          <p:nvPr/>
        </p:nvGrpSpPr>
        <p:grpSpPr>
          <a:xfrm>
            <a:off x="9175645" y="241307"/>
            <a:ext cx="2457919" cy="759741"/>
            <a:chOff x="7004644" y="333023"/>
            <a:chExt cx="1480275" cy="457552"/>
          </a:xfrm>
          <a:solidFill>
            <a:srgbClr val="00AAE7"/>
          </a:solidFill>
        </p:grpSpPr>
        <p:pic>
          <p:nvPicPr>
            <p:cNvPr id="112" name="Рисунок 111">
              <a:extLst>
                <a:ext uri="{FF2B5EF4-FFF2-40B4-BE49-F238E27FC236}">
                  <a16:creationId xmlns:a16="http://schemas.microsoft.com/office/drawing/2014/main" xmlns="" id="{586DBDD0-1242-4FF1-8F03-9710FE515B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4644" y="333023"/>
              <a:ext cx="453786" cy="457552"/>
            </a:xfrm>
            <a:prstGeom prst="rect">
              <a:avLst/>
            </a:prstGeom>
            <a:grpFill/>
          </p:spPr>
        </p:pic>
        <p:pic>
          <p:nvPicPr>
            <p:cNvPr id="114" name="Рисунок 113">
              <a:extLst>
                <a:ext uri="{FF2B5EF4-FFF2-40B4-BE49-F238E27FC236}">
                  <a16:creationId xmlns:a16="http://schemas.microsoft.com/office/drawing/2014/main" xmlns="" id="{FF696562-B812-4FC0-BA6A-94BF4A7EDC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411" y="333023"/>
              <a:ext cx="886508" cy="457552"/>
            </a:xfrm>
            <a:prstGeom prst="rect">
              <a:avLst/>
            </a:prstGeom>
            <a:grpFill/>
          </p:spPr>
        </p:pic>
      </p:grpSp>
      <p:sp>
        <p:nvSpPr>
          <p:cNvPr id="223" name="Стрелка: влево-вправо 96">
            <a:extLst>
              <a:ext uri="{FF2B5EF4-FFF2-40B4-BE49-F238E27FC236}">
                <a16:creationId xmlns:a16="http://schemas.microsoft.com/office/drawing/2014/main" xmlns="" id="{86361157-4F3A-46FA-8337-363E43C0793A}"/>
              </a:ext>
            </a:extLst>
          </p:cNvPr>
          <p:cNvSpPr/>
          <p:nvPr/>
        </p:nvSpPr>
        <p:spPr>
          <a:xfrm>
            <a:off x="2387778" y="3743819"/>
            <a:ext cx="411684" cy="289005"/>
          </a:xfrm>
          <a:prstGeom prst="leftRightArrow">
            <a:avLst/>
          </a:prstGeom>
          <a:noFill/>
          <a:ln w="19050">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ru-RU" sz="1900">
              <a:solidFill>
                <a:schemeClr val="accent2">
                  <a:lumMod val="50000"/>
                </a:schemeClr>
              </a:solidFill>
            </a:endParaRPr>
          </a:p>
        </p:txBody>
      </p:sp>
    </p:spTree>
    <p:extLst>
      <p:ext uri="{BB962C8B-B14F-4D97-AF65-F5344CB8AC3E}">
        <p14:creationId xmlns:p14="http://schemas.microsoft.com/office/powerpoint/2010/main" val="29347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828" y="4168726"/>
            <a:ext cx="509270" cy="50927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http://portal.prbb.org/uploads/information/telemedicine_icon_1_737_629_70_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940" y="1924041"/>
            <a:ext cx="923427" cy="78825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20" y="4129625"/>
            <a:ext cx="509270" cy="50927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54" y="3013602"/>
            <a:ext cx="668941" cy="66894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116" y="3027369"/>
            <a:ext cx="509270" cy="50927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069" y="3047364"/>
            <a:ext cx="509270" cy="50927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im0-tub-ru.yandex.net/i?id=21376c90ed871b1b034c42ecdbd1c3bc&amp;n=33&amp;h=215&amp;w=2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872" y="1667085"/>
            <a:ext cx="559590" cy="41920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s://im0-tub-ru.yandex.net/i?id=21376c90ed871b1b034c42ecdbd1c3bc&amp;n=33&amp;h=215&amp;w=2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285" y="1650296"/>
            <a:ext cx="559590" cy="41920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s://im0-tub-ru.yandex.net/i?id=21376c90ed871b1b034c42ecdbd1c3bc&amp;n=33&amp;h=215&amp;w=2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609" y="1633507"/>
            <a:ext cx="559590" cy="41920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s://im0-tub-ru.yandex.net/i?id=21376c90ed871b1b034c42ecdbd1c3bc&amp;n=33&amp;h=215&amp;w=2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176" y="1694088"/>
            <a:ext cx="559590" cy="41920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csb-kstovo.ru/wp-content/uploads/shie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49" y="1981415"/>
            <a:ext cx="1465017" cy="687093"/>
          </a:xfrm>
          <a:prstGeom prst="rect">
            <a:avLst/>
          </a:prstGeom>
          <a:noFill/>
          <a:extLst>
            <a:ext uri="{909E8E84-426E-40DD-AFC4-6F175D3DCCD1}">
              <a14:hiddenFill xmlns:a14="http://schemas.microsoft.com/office/drawing/2010/main">
                <a:solidFill>
                  <a:srgbClr val="FFFFFF"/>
                </a:solidFill>
              </a14:hiddenFill>
            </a:ext>
          </a:extLst>
        </p:spPr>
      </p:pic>
      <p:pic>
        <p:nvPicPr>
          <p:cNvPr id="63" name="Рисунок 62"/>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4257013" y="1971499"/>
            <a:ext cx="1015880" cy="761910"/>
          </a:xfrm>
          <a:prstGeom prst="rect">
            <a:avLst/>
          </a:prstGeom>
        </p:spPr>
      </p:pic>
      <p:pic>
        <p:nvPicPr>
          <p:cNvPr id="58"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542" y="2981777"/>
            <a:ext cx="509270" cy="50927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323" y="3047364"/>
            <a:ext cx="509270" cy="50927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378" y="3007866"/>
            <a:ext cx="509270" cy="50927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4589" y="4244106"/>
            <a:ext cx="530194" cy="59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2105" y="4244106"/>
            <a:ext cx="530194" cy="59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205063"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Заголовок 1"/>
          <p:cNvSpPr txBox="1">
            <a:spLocks/>
          </p:cNvSpPr>
          <p:nvPr/>
        </p:nvSpPr>
        <p:spPr>
          <a:xfrm>
            <a:off x="204717" y="289130"/>
            <a:ext cx="11840138"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Платформа «Умный город»</a:t>
            </a:r>
            <a:endParaRPr lang="ru-RU" sz="2800" dirty="0">
              <a:solidFill>
                <a:schemeClr val="bg1"/>
              </a:solidFill>
              <a:latin typeface="Proxima Nova"/>
            </a:endParaRPr>
          </a:p>
        </p:txBody>
      </p:sp>
      <p:sp>
        <p:nvSpPr>
          <p:cNvPr id="139" name="TextBox 138"/>
          <p:cNvSpPr txBox="1"/>
          <p:nvPr/>
        </p:nvSpPr>
        <p:spPr>
          <a:xfrm>
            <a:off x="6770131" y="2993788"/>
            <a:ext cx="1411273" cy="1077218"/>
          </a:xfrm>
          <a:prstGeom prst="rect">
            <a:avLst/>
          </a:prstGeom>
          <a:noFill/>
        </p:spPr>
        <p:txBody>
          <a:bodyPr wrap="square" rtlCol="0">
            <a:spAutoFit/>
          </a:bodyPr>
          <a:lstStyle/>
          <a:p>
            <a:r>
              <a:rPr lang="ru-RU" sz="1600" b="1" dirty="0" smtClean="0"/>
              <a:t>Система учета показателей </a:t>
            </a:r>
            <a:r>
              <a:rPr lang="en-US" sz="1600" b="1" dirty="0" smtClean="0"/>
              <a:t>KPI</a:t>
            </a:r>
            <a:endParaRPr lang="ru-RU" sz="1600" dirty="0"/>
          </a:p>
        </p:txBody>
      </p:sp>
      <p:sp>
        <p:nvSpPr>
          <p:cNvPr id="140" name="TextBox 139"/>
          <p:cNvSpPr txBox="1"/>
          <p:nvPr/>
        </p:nvSpPr>
        <p:spPr>
          <a:xfrm>
            <a:off x="8626587" y="4233777"/>
            <a:ext cx="1403619" cy="1077218"/>
          </a:xfrm>
          <a:prstGeom prst="rect">
            <a:avLst/>
          </a:prstGeom>
          <a:noFill/>
        </p:spPr>
        <p:txBody>
          <a:bodyPr wrap="square" rtlCol="0">
            <a:spAutoFit/>
          </a:bodyPr>
          <a:lstStyle/>
          <a:p>
            <a:r>
              <a:rPr lang="ru-RU" sz="1600" b="1" dirty="0" smtClean="0"/>
              <a:t>Система мониторинга качества сервисов</a:t>
            </a:r>
          </a:p>
        </p:txBody>
      </p:sp>
      <p:sp>
        <p:nvSpPr>
          <p:cNvPr id="141" name="TextBox 140"/>
          <p:cNvSpPr txBox="1"/>
          <p:nvPr/>
        </p:nvSpPr>
        <p:spPr>
          <a:xfrm>
            <a:off x="12445860" y="-273471"/>
            <a:ext cx="2291138" cy="830997"/>
          </a:xfrm>
          <a:prstGeom prst="rect">
            <a:avLst/>
          </a:prstGeom>
          <a:noFill/>
        </p:spPr>
        <p:txBody>
          <a:bodyPr wrap="square" rtlCol="0">
            <a:spAutoFit/>
          </a:bodyPr>
          <a:lstStyle/>
          <a:p>
            <a:r>
              <a:rPr lang="ru-RU" sz="1600" b="1" dirty="0" smtClean="0"/>
              <a:t>Набор адаптированных платформенных решений всех уровней</a:t>
            </a:r>
            <a:endParaRPr lang="ru-RU" sz="1600" b="1" dirty="0"/>
          </a:p>
        </p:txBody>
      </p:sp>
      <p:sp>
        <p:nvSpPr>
          <p:cNvPr id="148" name="Прямоугольник 147"/>
          <p:cNvSpPr/>
          <p:nvPr/>
        </p:nvSpPr>
        <p:spPr>
          <a:xfrm>
            <a:off x="572841" y="3862145"/>
            <a:ext cx="1488671" cy="923330"/>
          </a:xfrm>
          <a:prstGeom prst="rect">
            <a:avLst/>
          </a:prstGeom>
        </p:spPr>
        <p:txBody>
          <a:bodyPr wrap="square">
            <a:spAutoFit/>
          </a:bodyPr>
          <a:lstStyle/>
          <a:p>
            <a:r>
              <a:rPr lang="ru-RU" b="1" dirty="0" smtClean="0"/>
              <a:t>Платформа «Умный город»</a:t>
            </a:r>
            <a:endParaRPr lang="ru-RU" b="1" dirty="0">
              <a:solidFill>
                <a:srgbClr val="FF0000"/>
              </a:solidFill>
            </a:endParaRPr>
          </a:p>
        </p:txBody>
      </p:sp>
      <p:pic>
        <p:nvPicPr>
          <p:cNvPr id="18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3861" y="4244106"/>
            <a:ext cx="530194" cy="58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 name="Скругленный прямоугольник 142"/>
          <p:cNvSpPr/>
          <p:nvPr/>
        </p:nvSpPr>
        <p:spPr>
          <a:xfrm>
            <a:off x="6194590" y="3022418"/>
            <a:ext cx="1896344" cy="1073399"/>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Скругленный прямоугольник 143"/>
          <p:cNvSpPr/>
          <p:nvPr/>
        </p:nvSpPr>
        <p:spPr>
          <a:xfrm>
            <a:off x="8133861" y="4130026"/>
            <a:ext cx="1831921" cy="1180970"/>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Скругленный прямоугольник 65"/>
          <p:cNvSpPr/>
          <p:nvPr/>
        </p:nvSpPr>
        <p:spPr>
          <a:xfrm>
            <a:off x="3876872" y="1653503"/>
            <a:ext cx="1553332" cy="1054735"/>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Скругленный прямоугольник 68"/>
          <p:cNvSpPr/>
          <p:nvPr/>
        </p:nvSpPr>
        <p:spPr>
          <a:xfrm>
            <a:off x="8549666" y="1634454"/>
            <a:ext cx="1487508" cy="1077844"/>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кругленный прямоугольник 69"/>
          <p:cNvSpPr/>
          <p:nvPr/>
        </p:nvSpPr>
        <p:spPr>
          <a:xfrm>
            <a:off x="5441285" y="1634453"/>
            <a:ext cx="1554542" cy="1061769"/>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Скругленный прямоугольник 70"/>
          <p:cNvSpPr/>
          <p:nvPr/>
        </p:nvSpPr>
        <p:spPr>
          <a:xfrm>
            <a:off x="7007609" y="1634454"/>
            <a:ext cx="1564806" cy="1061770"/>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5" name="Скругленный прямоугольник 144"/>
          <p:cNvSpPr/>
          <p:nvPr/>
        </p:nvSpPr>
        <p:spPr>
          <a:xfrm>
            <a:off x="414359" y="2760369"/>
            <a:ext cx="11560459" cy="2805827"/>
          </a:xfrm>
          <a:prstGeom prst="roundRect">
            <a:avLst>
              <a:gd name="adj" fmla="val 9374"/>
            </a:avLst>
          </a:prstGeom>
          <a:solidFill>
            <a:srgbClr val="00B0F0">
              <a:alpha val="10000"/>
            </a:srgbClr>
          </a:solidFill>
          <a:ln w="158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p:cNvSpPr/>
          <p:nvPr/>
        </p:nvSpPr>
        <p:spPr>
          <a:xfrm>
            <a:off x="319373" y="5660272"/>
            <a:ext cx="11607025" cy="923330"/>
          </a:xfrm>
          <a:prstGeom prst="rect">
            <a:avLst/>
          </a:prstGeom>
        </p:spPr>
        <p:txBody>
          <a:bodyPr wrap="square">
            <a:spAutoFit/>
          </a:bodyPr>
          <a:lstStyle/>
          <a:p>
            <a:pPr algn="just"/>
            <a:r>
              <a:rPr lang="ru-RU" b="1" dirty="0"/>
              <a:t>Платформа «Умный </a:t>
            </a:r>
            <a:r>
              <a:rPr lang="ru-RU" b="1" dirty="0" smtClean="0"/>
              <a:t>город», включая Интегрированную информационную систему </a:t>
            </a:r>
            <a:r>
              <a:rPr lang="ru-RU" b="1" dirty="0"/>
              <a:t>умного управления городом </a:t>
            </a:r>
            <a:r>
              <a:rPr lang="ru-RU" dirty="0" smtClean="0"/>
              <a:t>представляет собой комплекс  специализированных </a:t>
            </a:r>
            <a:r>
              <a:rPr lang="ru-RU" dirty="0" err="1" smtClean="0"/>
              <a:t>аппаратно</a:t>
            </a:r>
            <a:r>
              <a:rPr lang="ru-RU" dirty="0" smtClean="0"/>
              <a:t> – программных средств, являющийся единой </a:t>
            </a:r>
            <a:r>
              <a:rPr lang="ru-RU" dirty="0"/>
              <a:t>интеграционной платформой для остальных интеллектуальных систем «умного» города.</a:t>
            </a:r>
          </a:p>
        </p:txBody>
      </p:sp>
      <p:sp>
        <p:nvSpPr>
          <p:cNvPr id="78" name="Скругленный прямоугольник 77"/>
          <p:cNvSpPr/>
          <p:nvPr/>
        </p:nvSpPr>
        <p:spPr>
          <a:xfrm>
            <a:off x="2363176" y="1634454"/>
            <a:ext cx="1487508" cy="1072154"/>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Скругленный прямоугольник 80"/>
          <p:cNvSpPr/>
          <p:nvPr/>
        </p:nvSpPr>
        <p:spPr>
          <a:xfrm>
            <a:off x="10019487" y="3007866"/>
            <a:ext cx="1835250" cy="1068433"/>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391598" y="3047364"/>
            <a:ext cx="1444089" cy="1077218"/>
          </a:xfrm>
          <a:prstGeom prst="rect">
            <a:avLst/>
          </a:prstGeom>
          <a:noFill/>
        </p:spPr>
        <p:txBody>
          <a:bodyPr wrap="square" rtlCol="0">
            <a:spAutoFit/>
          </a:bodyPr>
          <a:lstStyle/>
          <a:p>
            <a:pPr algn="r"/>
            <a:r>
              <a:rPr lang="ru-RU" sz="1600" b="1" dirty="0"/>
              <a:t>Система «Умного управления» городом</a:t>
            </a:r>
          </a:p>
        </p:txBody>
      </p:sp>
      <p:sp>
        <p:nvSpPr>
          <p:cNvPr id="84" name="Скругленный прямоугольник 83"/>
          <p:cNvSpPr/>
          <p:nvPr/>
        </p:nvSpPr>
        <p:spPr>
          <a:xfrm>
            <a:off x="8130532" y="3022418"/>
            <a:ext cx="1835250" cy="1068433"/>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Прямоугольник 85"/>
          <p:cNvSpPr/>
          <p:nvPr/>
        </p:nvSpPr>
        <p:spPr>
          <a:xfrm>
            <a:off x="7974408" y="3099030"/>
            <a:ext cx="1952261" cy="836212"/>
          </a:xfrm>
          <a:prstGeom prst="rect">
            <a:avLst/>
          </a:prstGeom>
          <a:noFill/>
        </p:spPr>
        <p:txBody>
          <a:bodyPr wrap="square" rtlCol="0">
            <a:spAutoFit/>
          </a:bodyPr>
          <a:lstStyle/>
          <a:p>
            <a:pPr algn="r"/>
            <a:r>
              <a:rPr lang="ru-RU" sz="1600" b="1" dirty="0"/>
              <a:t>Приложения эффективного управления</a:t>
            </a:r>
          </a:p>
        </p:txBody>
      </p:sp>
      <p:sp>
        <p:nvSpPr>
          <p:cNvPr id="87" name="TextBox 86"/>
          <p:cNvSpPr txBox="1"/>
          <p:nvPr/>
        </p:nvSpPr>
        <p:spPr>
          <a:xfrm>
            <a:off x="6687315" y="4244106"/>
            <a:ext cx="1403619" cy="1077218"/>
          </a:xfrm>
          <a:prstGeom prst="rect">
            <a:avLst/>
          </a:prstGeom>
          <a:noFill/>
        </p:spPr>
        <p:txBody>
          <a:bodyPr wrap="square" rtlCol="0">
            <a:spAutoFit/>
          </a:bodyPr>
          <a:lstStyle/>
          <a:p>
            <a:r>
              <a:rPr lang="ru-RU" sz="1600" b="1" dirty="0" smtClean="0"/>
              <a:t>Доверенное хранение и анализ данных</a:t>
            </a:r>
          </a:p>
        </p:txBody>
      </p:sp>
      <p:sp>
        <p:nvSpPr>
          <p:cNvPr id="90" name="Скругленный прямоугольник 89"/>
          <p:cNvSpPr/>
          <p:nvPr/>
        </p:nvSpPr>
        <p:spPr>
          <a:xfrm>
            <a:off x="6194589" y="4140355"/>
            <a:ext cx="1896345" cy="1180970"/>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TextBox 90"/>
          <p:cNvSpPr txBox="1"/>
          <p:nvPr/>
        </p:nvSpPr>
        <p:spPr>
          <a:xfrm>
            <a:off x="4744831" y="4238305"/>
            <a:ext cx="1403619" cy="1077218"/>
          </a:xfrm>
          <a:prstGeom prst="rect">
            <a:avLst/>
          </a:prstGeom>
          <a:noFill/>
        </p:spPr>
        <p:txBody>
          <a:bodyPr wrap="square" rtlCol="0">
            <a:spAutoFit/>
          </a:bodyPr>
          <a:lstStyle/>
          <a:p>
            <a:r>
              <a:rPr lang="ru-RU" sz="1600" b="1" dirty="0" smtClean="0"/>
              <a:t>Передача и гарантированная доставка данных</a:t>
            </a:r>
          </a:p>
        </p:txBody>
      </p:sp>
      <p:sp>
        <p:nvSpPr>
          <p:cNvPr id="93" name="Скругленный прямоугольник 92"/>
          <p:cNvSpPr/>
          <p:nvPr/>
        </p:nvSpPr>
        <p:spPr>
          <a:xfrm>
            <a:off x="4252105" y="4134554"/>
            <a:ext cx="1896345" cy="1180970"/>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TextBox 94"/>
          <p:cNvSpPr txBox="1"/>
          <p:nvPr/>
        </p:nvSpPr>
        <p:spPr>
          <a:xfrm>
            <a:off x="4831386" y="3448919"/>
            <a:ext cx="1260381" cy="584775"/>
          </a:xfrm>
          <a:prstGeom prst="rect">
            <a:avLst/>
          </a:prstGeom>
          <a:noFill/>
        </p:spPr>
        <p:txBody>
          <a:bodyPr wrap="square" rtlCol="0">
            <a:spAutoFit/>
          </a:bodyPr>
          <a:lstStyle/>
          <a:p>
            <a:r>
              <a:rPr lang="ru-RU" sz="1600" b="1" dirty="0" smtClean="0"/>
              <a:t>«Единое окно»</a:t>
            </a:r>
            <a:endParaRPr lang="ru-RU" sz="1600" dirty="0"/>
          </a:p>
        </p:txBody>
      </p:sp>
      <p:sp>
        <p:nvSpPr>
          <p:cNvPr id="98" name="Скругленный прямоугольник 97"/>
          <p:cNvSpPr/>
          <p:nvPr/>
        </p:nvSpPr>
        <p:spPr>
          <a:xfrm>
            <a:off x="4290154" y="3004801"/>
            <a:ext cx="1858296" cy="1086050"/>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Скругленный прямоугольник 100"/>
          <p:cNvSpPr/>
          <p:nvPr/>
        </p:nvSpPr>
        <p:spPr>
          <a:xfrm>
            <a:off x="10030206" y="1640456"/>
            <a:ext cx="1795943" cy="1071841"/>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Скругленный прямоугольник 102"/>
          <p:cNvSpPr/>
          <p:nvPr/>
        </p:nvSpPr>
        <p:spPr>
          <a:xfrm>
            <a:off x="2348231" y="3013602"/>
            <a:ext cx="1858296" cy="1068448"/>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Прямоугольник 103"/>
          <p:cNvSpPr/>
          <p:nvPr/>
        </p:nvSpPr>
        <p:spPr>
          <a:xfrm>
            <a:off x="2552134" y="3163453"/>
            <a:ext cx="1662576" cy="830997"/>
          </a:xfrm>
          <a:prstGeom prst="rect">
            <a:avLst/>
          </a:prstGeom>
          <a:noFill/>
        </p:spPr>
        <p:txBody>
          <a:bodyPr wrap="square" rtlCol="0">
            <a:spAutoFit/>
          </a:bodyPr>
          <a:lstStyle/>
          <a:p>
            <a:pPr algn="r"/>
            <a:r>
              <a:rPr lang="ru-RU" sz="1600" b="1" dirty="0" smtClean="0"/>
              <a:t>Библиотека платформ и решений, </a:t>
            </a:r>
            <a:r>
              <a:rPr lang="en-US" sz="1600" b="1" dirty="0" smtClean="0"/>
              <a:t>API</a:t>
            </a:r>
            <a:endParaRPr lang="ru-RU" sz="1600" b="1" dirty="0"/>
          </a:p>
        </p:txBody>
      </p:sp>
      <p:pic>
        <p:nvPicPr>
          <p:cNvPr id="57"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7674" y="1652693"/>
            <a:ext cx="509270" cy="509270"/>
          </a:xfrm>
          <a:prstGeom prst="rect">
            <a:avLst/>
          </a:prstGeom>
          <a:noFill/>
          <a:extLst>
            <a:ext uri="{909E8E84-426E-40DD-AFC4-6F175D3DCCD1}">
              <a14:hiddenFill xmlns:a14="http://schemas.microsoft.com/office/drawing/2010/main">
                <a:solidFill>
                  <a:srgbClr val="FFFFFF"/>
                </a:solidFill>
              </a14:hiddenFill>
            </a:ext>
          </a:extLst>
        </p:spPr>
      </p:pic>
      <p:sp>
        <p:nvSpPr>
          <p:cNvPr id="94" name="Скругленный прямоугольник 93"/>
          <p:cNvSpPr/>
          <p:nvPr/>
        </p:nvSpPr>
        <p:spPr>
          <a:xfrm>
            <a:off x="572841" y="1634052"/>
            <a:ext cx="1764907" cy="1065458"/>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9" name="Picture 2" descr="http://www.sistemasinfo.com/site/images/img_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25" y="1687392"/>
            <a:ext cx="509270" cy="50927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im0-tub-ru.yandex.net/i?id=21376c90ed871b1b034c42ecdbd1c3bc&amp;n=33&amp;h=215&amp;w=2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7856" y="1687607"/>
            <a:ext cx="559590" cy="419205"/>
          </a:xfrm>
          <a:prstGeom prst="rect">
            <a:avLst/>
          </a:prstGeom>
          <a:noFill/>
          <a:extLst>
            <a:ext uri="{909E8E84-426E-40DD-AFC4-6F175D3DCCD1}">
              <a14:hiddenFill xmlns:a14="http://schemas.microsoft.com/office/drawing/2010/main">
                <a:solidFill>
                  <a:srgbClr val="FFFFFF"/>
                </a:solidFill>
              </a14:hiddenFill>
            </a:ext>
          </a:extLst>
        </p:spPr>
      </p:pic>
      <p:sp>
        <p:nvSpPr>
          <p:cNvPr id="100" name="Скругленный прямоугольник 99"/>
          <p:cNvSpPr/>
          <p:nvPr/>
        </p:nvSpPr>
        <p:spPr>
          <a:xfrm>
            <a:off x="2306573" y="4135361"/>
            <a:ext cx="1858296" cy="1068448"/>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Прямоугольник 101"/>
          <p:cNvSpPr/>
          <p:nvPr/>
        </p:nvSpPr>
        <p:spPr>
          <a:xfrm>
            <a:off x="2572355" y="4285212"/>
            <a:ext cx="1600697" cy="830997"/>
          </a:xfrm>
          <a:prstGeom prst="rect">
            <a:avLst/>
          </a:prstGeom>
          <a:noFill/>
        </p:spPr>
        <p:txBody>
          <a:bodyPr wrap="square" rtlCol="0">
            <a:spAutoFit/>
          </a:bodyPr>
          <a:lstStyle/>
          <a:p>
            <a:pPr algn="r"/>
            <a:r>
              <a:rPr lang="ru-RU" sz="1600" b="1" dirty="0" smtClean="0"/>
              <a:t>Интеллектуальная обработка данных</a:t>
            </a:r>
            <a:endParaRPr lang="ru-RU" sz="1600" b="1" dirty="0"/>
          </a:p>
        </p:txBody>
      </p:sp>
      <p:pic>
        <p:nvPicPr>
          <p:cNvPr id="106" name="Picture 18" descr="http://cliparts.co/cliparts/8T6/oBX/8T6oBXpGc.png"/>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4936" y="1996847"/>
            <a:ext cx="590836" cy="590836"/>
          </a:xfrm>
          <a:prstGeom prst="rect">
            <a:avLst/>
          </a:prstGeom>
          <a:noFill/>
          <a:extLst>
            <a:ext uri="{909E8E84-426E-40DD-AFC4-6F175D3DCCD1}">
              <a14:hiddenFill xmlns:a14="http://schemas.microsoft.com/office/drawing/2010/main">
                <a:solidFill>
                  <a:srgbClr val="FFFFFF"/>
                </a:solidFill>
              </a14:hiddenFill>
            </a:ext>
          </a:extLst>
        </p:spPr>
      </p:pic>
      <p:pic>
        <p:nvPicPr>
          <p:cNvPr id="107" name="Рисунок 106"/>
          <p:cNvPicPr>
            <a:picLocks noChangeAspect="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5492" y="2116592"/>
            <a:ext cx="562229" cy="562229"/>
          </a:xfrm>
          <a:prstGeom prst="rect">
            <a:avLst/>
          </a:prstGeom>
        </p:spPr>
      </p:pic>
      <p:pic>
        <p:nvPicPr>
          <p:cNvPr id="108" name="Picture 14" descr="https://png.icons8.com/factory/ultraviolet/16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30014" y="1996847"/>
            <a:ext cx="567255" cy="567255"/>
          </a:xfrm>
          <a:prstGeom prst="rect">
            <a:avLst/>
          </a:prstGeom>
          <a:noFill/>
          <a:extLst>
            <a:ext uri="{909E8E84-426E-40DD-AFC4-6F175D3DCCD1}">
              <a14:hiddenFill xmlns:a14="http://schemas.microsoft.com/office/drawing/2010/main">
                <a:solidFill>
                  <a:srgbClr val="FFFFFF"/>
                </a:solidFill>
              </a14:hiddenFill>
            </a:ext>
          </a:extLst>
        </p:spPr>
      </p:pic>
      <p:sp>
        <p:nvSpPr>
          <p:cNvPr id="65" name="Скругленный прямоугольник 64"/>
          <p:cNvSpPr/>
          <p:nvPr/>
        </p:nvSpPr>
        <p:spPr>
          <a:xfrm>
            <a:off x="10042475" y="4163283"/>
            <a:ext cx="1835250" cy="1068433"/>
          </a:xfrm>
          <a:prstGeom prst="roundRect">
            <a:avLst/>
          </a:prstGeom>
          <a:noFill/>
          <a:ln w="158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66"/>
          <p:cNvSpPr/>
          <p:nvPr/>
        </p:nvSpPr>
        <p:spPr>
          <a:xfrm>
            <a:off x="10414586" y="4202781"/>
            <a:ext cx="1444089" cy="338554"/>
          </a:xfrm>
          <a:prstGeom prst="rect">
            <a:avLst/>
          </a:prstGeom>
          <a:noFill/>
        </p:spPr>
        <p:txBody>
          <a:bodyPr wrap="square" rtlCol="0">
            <a:spAutoFit/>
          </a:bodyPr>
          <a:lstStyle/>
          <a:p>
            <a:pPr algn="r"/>
            <a:r>
              <a:rPr lang="en-US" sz="1600" b="1" dirty="0" smtClean="0"/>
              <a:t>Workplace</a:t>
            </a:r>
            <a:endParaRPr lang="ru-RU" sz="1600" b="1" dirty="0"/>
          </a:p>
        </p:txBody>
      </p:sp>
      <p:pic>
        <p:nvPicPr>
          <p:cNvPr id="68" name="Picture 8" descr="http://www.altgroup.ru/_mod_files/ce_images/galery/1vybo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5800" y="2052712"/>
            <a:ext cx="755405" cy="56655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www.teranet.id/wp-content/uploads/2016/03/CCTV-ico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7379" y="1824265"/>
            <a:ext cx="372397" cy="3723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53172" y="1264175"/>
            <a:ext cx="5112850" cy="461665"/>
          </a:xfrm>
          <a:prstGeom prst="rect">
            <a:avLst/>
          </a:prstGeom>
          <a:noFill/>
        </p:spPr>
        <p:txBody>
          <a:bodyPr wrap="square" rtlCol="0">
            <a:spAutoFit/>
          </a:bodyPr>
          <a:lstStyle/>
          <a:p>
            <a:pPr algn="ctr"/>
            <a:r>
              <a:rPr lang="ru-RU" sz="2400" dirty="0" smtClean="0"/>
              <a:t>Отраслевые системы города</a:t>
            </a:r>
            <a:endParaRPr lang="ru-RU" sz="2400" dirty="0"/>
          </a:p>
        </p:txBody>
      </p:sp>
    </p:spTree>
    <p:extLst>
      <p:ext uri="{BB962C8B-B14F-4D97-AF65-F5344CB8AC3E}">
        <p14:creationId xmlns:p14="http://schemas.microsoft.com/office/powerpoint/2010/main" val="3680616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7081337" y="1321456"/>
            <a:ext cx="4807451" cy="704975"/>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Биометрическая платформа</a:t>
            </a:r>
            <a:r>
              <a:rPr lang="ru-RU" sz="2000" b="1" dirty="0">
                <a:solidFill>
                  <a:schemeClr val="bg1"/>
                </a:solidFill>
              </a:rPr>
              <a:t>. </a:t>
            </a:r>
            <a:endParaRPr lang="ru-RU" sz="2000" b="1" dirty="0">
              <a:solidFill>
                <a:schemeClr val="bg1"/>
              </a:solidFill>
            </a:endParaRPr>
          </a:p>
        </p:txBody>
      </p:sp>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smtClean="0">
                <a:solidFill>
                  <a:schemeClr val="bg1"/>
                </a:solidFill>
                <a:latin typeface="Proxima Nova"/>
              </a:rPr>
              <a:t>УМНЫЙ ГОРОД. </a:t>
            </a:r>
            <a:br>
              <a:rPr lang="ru-RU" sz="2800" dirty="0" smtClean="0">
                <a:solidFill>
                  <a:schemeClr val="bg1"/>
                </a:solidFill>
                <a:latin typeface="Proxima Nova"/>
              </a:rPr>
            </a:br>
            <a:r>
              <a:rPr lang="ru-RU" sz="2800" dirty="0" smtClean="0">
                <a:solidFill>
                  <a:schemeClr val="bg1"/>
                </a:solidFill>
                <a:latin typeface="Proxima Nova"/>
              </a:rPr>
              <a:t>Цифровые платформы.</a:t>
            </a:r>
            <a:endParaRPr lang="ru-RU" sz="2800" dirty="0">
              <a:solidFill>
                <a:schemeClr val="bg1"/>
              </a:solidFill>
              <a:latin typeface="Proxima Nova"/>
            </a:endParaRPr>
          </a:p>
        </p:txBody>
      </p:sp>
      <p:sp>
        <p:nvSpPr>
          <p:cNvPr id="2" name="Прямоугольник 1"/>
          <p:cNvSpPr/>
          <p:nvPr/>
        </p:nvSpPr>
        <p:spPr>
          <a:xfrm>
            <a:off x="0" y="0"/>
            <a:ext cx="12192000" cy="10992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204717" y="147871"/>
            <a:ext cx="10355720" cy="461665"/>
          </a:xfrm>
          <a:prstGeom prst="rect">
            <a:avLst/>
          </a:prstGeom>
        </p:spPr>
        <p:txBody>
          <a:bodyPr wrap="square">
            <a:spAutoFit/>
          </a:bodyPr>
          <a:lstStyle/>
          <a:p>
            <a:r>
              <a:rPr lang="ru-RU" sz="2400" dirty="0" smtClean="0">
                <a:solidFill>
                  <a:schemeClr val="bg1"/>
                </a:solidFill>
                <a:latin typeface="Proxima Nova"/>
              </a:rPr>
              <a:t>Цифровые сервисы «Умного города»</a:t>
            </a:r>
            <a:endParaRPr lang="ru-RU" sz="2400" dirty="0"/>
          </a:p>
        </p:txBody>
      </p:sp>
      <p:sp>
        <p:nvSpPr>
          <p:cNvPr id="13" name="AutoShape 2" descr="https://lh3.googleusercontent.com/-ZIKYhaVFYCo/UwicD-db-xI/AAAAAAAAEic/6v4_bY8YHOw/w678-h816/%25D0%25A1%25D1%2582%25D1%258B%25D0%25B4.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Скругленный прямоугольник 30"/>
          <p:cNvSpPr/>
          <p:nvPr/>
        </p:nvSpPr>
        <p:spPr>
          <a:xfrm>
            <a:off x="1013339" y="1326976"/>
            <a:ext cx="4807451" cy="698110"/>
          </a:xfrm>
          <a:prstGeom prst="roundRect">
            <a:avLst/>
          </a:prstGeom>
          <a:solidFill>
            <a:srgbClr val="235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1244582" y="2112618"/>
            <a:ext cx="4554539" cy="2267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Быстрая интеграция различных устройств и систем, благодаря реализованной библиотеке протоколов и </a:t>
            </a:r>
            <a:r>
              <a:rPr lang="ru-RU" dirty="0">
                <a:solidFill>
                  <a:schemeClr val="tx1"/>
                </a:solidFill>
              </a:rPr>
              <a:t>А</a:t>
            </a:r>
            <a:r>
              <a:rPr lang="en-US" dirty="0" smtClean="0">
                <a:solidFill>
                  <a:schemeClr val="tx1"/>
                </a:solidFill>
              </a:rPr>
              <a:t>PI</a:t>
            </a:r>
            <a:r>
              <a:rPr lang="ru-RU" dirty="0" smtClean="0">
                <a:solidFill>
                  <a:schemeClr val="tx1"/>
                </a:solidFill>
              </a:rPr>
              <a:t>.</a:t>
            </a:r>
          </a:p>
          <a:p>
            <a:pPr algn="just"/>
            <a:endParaRPr lang="ru-RU" dirty="0">
              <a:solidFill>
                <a:schemeClr val="tx1"/>
              </a:solidFill>
            </a:endParaRPr>
          </a:p>
          <a:p>
            <a:pPr algn="just"/>
            <a:r>
              <a:rPr lang="ru-RU" dirty="0" smtClean="0">
                <a:solidFill>
                  <a:schemeClr val="tx1"/>
                </a:solidFill>
              </a:rPr>
              <a:t>Инструменты помощи принятия решений за счет реализованных механизмов машинного обучения</a:t>
            </a:r>
            <a:endParaRPr lang="ru-RU" dirty="0">
              <a:solidFill>
                <a:schemeClr val="tx1"/>
              </a:solidFill>
            </a:endParaRPr>
          </a:p>
        </p:txBody>
      </p:sp>
      <p:sp>
        <p:nvSpPr>
          <p:cNvPr id="34" name="Скругленный прямоугольник 33"/>
          <p:cNvSpPr/>
          <p:nvPr/>
        </p:nvSpPr>
        <p:spPr>
          <a:xfrm>
            <a:off x="1013335" y="1329424"/>
            <a:ext cx="4799688" cy="783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ru-RU" sz="2000" b="1" dirty="0" smtClean="0">
                <a:solidFill>
                  <a:schemeClr val="bg1"/>
                </a:solidFill>
              </a:rPr>
              <a:t>Региональная интеграционная платформа. РИП.</a:t>
            </a:r>
            <a:endParaRPr lang="ru-RU" sz="2000" b="1" dirty="0">
              <a:solidFill>
                <a:schemeClr val="bg1"/>
              </a:solidFill>
            </a:endParaRPr>
          </a:p>
        </p:txBody>
      </p:sp>
      <p:sp>
        <p:nvSpPr>
          <p:cNvPr id="35" name="Скругленный прямоугольник 34"/>
          <p:cNvSpPr/>
          <p:nvPr/>
        </p:nvSpPr>
        <p:spPr>
          <a:xfrm>
            <a:off x="294857" y="4822870"/>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9"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41791" y="5263832"/>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Скругленный прямоугольник 39"/>
          <p:cNvSpPr/>
          <p:nvPr/>
        </p:nvSpPr>
        <p:spPr>
          <a:xfrm>
            <a:off x="1180494" y="4673643"/>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sp>
        <p:nvSpPr>
          <p:cNvPr id="42" name="Скругленный прямоугольник 41"/>
          <p:cNvSpPr/>
          <p:nvPr/>
        </p:nvSpPr>
        <p:spPr>
          <a:xfrm>
            <a:off x="1332973" y="5118809"/>
            <a:ext cx="4480052" cy="11237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ПОВЫШЕНИЕ УРОВНЯ БЕЗОПАСНОСТИ И СОКРАЩЕНИЕ ВРЕМЕННЫХ ПОТЕРЬ </a:t>
            </a:r>
          </a:p>
          <a:p>
            <a:endParaRPr lang="ru-RU" sz="1200" b="1" dirty="0" smtClean="0">
              <a:solidFill>
                <a:srgbClr val="235889"/>
              </a:solidFill>
            </a:endParaRPr>
          </a:p>
          <a:p>
            <a:r>
              <a:rPr lang="ru-RU" sz="1600" b="1" dirty="0" smtClean="0">
                <a:solidFill>
                  <a:srgbClr val="235889"/>
                </a:solidFill>
              </a:rPr>
              <a:t>ДОСТОВЕРНОСТЬ И НЕОТКАЗУЕМОСТЬ ДАННЫХ</a:t>
            </a:r>
          </a:p>
        </p:txBody>
      </p:sp>
      <p:pic>
        <p:nvPicPr>
          <p:cNvPr id="46"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51236" y="5862385"/>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descr="http://freevector.co/wp-content/uploads/2014/04/69154-puzzle.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347" y="1457751"/>
            <a:ext cx="526538" cy="52653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cribblemill.co.uk/wp-content/uploads/2014/11/icon_38719.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236" y="2226487"/>
            <a:ext cx="591878" cy="59187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ict.swisscom.ch/wp-content/uploads/2016/11/161103_SDA_Petit_D_K16_Bild_Kuenstliche-Intelligenz-e1478162174745.png"/>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1783" y="3246171"/>
            <a:ext cx="701331" cy="730022"/>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7231117" y="2155386"/>
            <a:ext cx="4558799" cy="228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ru-RU" dirty="0" smtClean="0">
                <a:solidFill>
                  <a:schemeClr val="tx1"/>
                </a:solidFill>
              </a:rPr>
              <a:t>Биометрическая идентификация </a:t>
            </a:r>
            <a:r>
              <a:rPr lang="ru-RU" dirty="0">
                <a:solidFill>
                  <a:schemeClr val="tx1"/>
                </a:solidFill>
              </a:rPr>
              <a:t>клиентов-физических лиц с использованием </a:t>
            </a:r>
            <a:r>
              <a:rPr lang="ru-RU" dirty="0" smtClean="0">
                <a:solidFill>
                  <a:schemeClr val="tx1"/>
                </a:solidFill>
              </a:rPr>
              <a:t>ЕСИА </a:t>
            </a:r>
            <a:r>
              <a:rPr lang="ru-RU" dirty="0">
                <a:solidFill>
                  <a:schemeClr val="tx1"/>
                </a:solidFill>
              </a:rPr>
              <a:t>при дистанционном оказании услуг и </a:t>
            </a:r>
            <a:r>
              <a:rPr lang="ru-RU" dirty="0" smtClean="0">
                <a:solidFill>
                  <a:schemeClr val="tx1"/>
                </a:solidFill>
              </a:rPr>
              <a:t>сервисов. Доверенная </a:t>
            </a:r>
            <a:r>
              <a:rPr lang="ru-RU" dirty="0">
                <a:solidFill>
                  <a:schemeClr val="tx1"/>
                </a:solidFill>
              </a:rPr>
              <a:t>среда взаимодействия</a:t>
            </a:r>
          </a:p>
          <a:p>
            <a:pPr algn="just"/>
            <a:endParaRPr lang="ru-RU" sz="1050" dirty="0">
              <a:solidFill>
                <a:schemeClr val="tx1"/>
              </a:solidFill>
            </a:endParaRPr>
          </a:p>
          <a:p>
            <a:pPr algn="just"/>
            <a:r>
              <a:rPr lang="ru-RU" dirty="0">
                <a:solidFill>
                  <a:schemeClr val="tx1"/>
                </a:solidFill>
              </a:rPr>
              <a:t>Распознавание </a:t>
            </a:r>
            <a:r>
              <a:rPr lang="ru-RU" dirty="0" smtClean="0">
                <a:solidFill>
                  <a:schemeClr val="tx1"/>
                </a:solidFill>
              </a:rPr>
              <a:t>лиц</a:t>
            </a:r>
            <a:r>
              <a:rPr lang="ru-RU" dirty="0">
                <a:solidFill>
                  <a:schemeClr val="tx1"/>
                </a:solidFill>
              </a:rPr>
              <a:t> </a:t>
            </a:r>
            <a:r>
              <a:rPr lang="ru-RU" dirty="0" smtClean="0">
                <a:solidFill>
                  <a:schemeClr val="tx1"/>
                </a:solidFill>
              </a:rPr>
              <a:t>и эмоций</a:t>
            </a:r>
          </a:p>
          <a:p>
            <a:pPr algn="just"/>
            <a:endParaRPr lang="ru-RU" sz="1050" dirty="0">
              <a:solidFill>
                <a:schemeClr val="tx1"/>
              </a:solidFill>
            </a:endParaRPr>
          </a:p>
          <a:p>
            <a:pPr algn="just"/>
            <a:r>
              <a:rPr lang="ru-RU" dirty="0">
                <a:solidFill>
                  <a:schemeClr val="tx1"/>
                </a:solidFill>
              </a:rPr>
              <a:t>Распознавание голоса</a:t>
            </a:r>
          </a:p>
          <a:p>
            <a:pPr algn="just"/>
            <a:endParaRPr lang="ru-RU" sz="1050" dirty="0" smtClean="0">
              <a:solidFill>
                <a:schemeClr val="tx1"/>
              </a:solidFill>
            </a:endParaRPr>
          </a:p>
          <a:p>
            <a:pPr algn="just"/>
            <a:endParaRPr lang="ru-RU" dirty="0" smtClean="0">
              <a:solidFill>
                <a:schemeClr val="tx1"/>
              </a:solidFill>
            </a:endParaRPr>
          </a:p>
        </p:txBody>
      </p:sp>
      <p:sp>
        <p:nvSpPr>
          <p:cNvPr id="20" name="Скругленный прямоугольник 19"/>
          <p:cNvSpPr/>
          <p:nvPr/>
        </p:nvSpPr>
        <p:spPr>
          <a:xfrm>
            <a:off x="7231117" y="5502052"/>
            <a:ext cx="4558799" cy="3745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r>
              <a:rPr lang="ru-RU" sz="1600" b="1" dirty="0" smtClean="0">
                <a:solidFill>
                  <a:srgbClr val="235889"/>
                </a:solidFill>
              </a:rPr>
              <a:t>ПОВЫШЕНИЕ УРОВНЯ ДОСТОВЕРНОСТИ</a:t>
            </a:r>
            <a:endParaRPr lang="ru-RU" sz="1600" b="1" dirty="0">
              <a:solidFill>
                <a:srgbClr val="235889"/>
              </a:solidFill>
            </a:endParaRPr>
          </a:p>
        </p:txBody>
      </p:sp>
      <p:sp>
        <p:nvSpPr>
          <p:cNvPr id="21" name="Скругленный прямоугольник 20"/>
          <p:cNvSpPr/>
          <p:nvPr/>
        </p:nvSpPr>
        <p:spPr>
          <a:xfrm>
            <a:off x="6322739" y="4762127"/>
            <a:ext cx="5525932" cy="1866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22" name="Скругленный прямоугольник 21"/>
          <p:cNvSpPr/>
          <p:nvPr/>
        </p:nvSpPr>
        <p:spPr>
          <a:xfrm>
            <a:off x="7208376" y="4612900"/>
            <a:ext cx="3754656" cy="247650"/>
          </a:xfrm>
          <a:prstGeom prst="roundRect">
            <a:avLst/>
          </a:prstGeom>
          <a:solidFill>
            <a:srgbClr val="235889"/>
          </a:solidFill>
          <a:ln>
            <a:solidFill>
              <a:srgbClr val="235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ЭФФЕКТЫ</a:t>
            </a:r>
            <a:endParaRPr lang="ru-RU" b="1" dirty="0">
              <a:solidFill>
                <a:schemeClr val="bg1"/>
              </a:solidFill>
            </a:endParaRPr>
          </a:p>
        </p:txBody>
      </p:sp>
      <p:pic>
        <p:nvPicPr>
          <p:cNvPr id="23" name="Picture 13"/>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4000"/>
                    </a14:imgEffect>
                    <a14:imgEffect>
                      <a14:brightnessContrast bright="2000" contrast="-8000"/>
                    </a14:imgEffect>
                  </a14:imgLayer>
                </a14:imgProps>
              </a:ext>
              <a:ext uri="{28A0092B-C50C-407E-A947-70E740481C1C}">
                <a14:useLocalDpi xmlns:a14="http://schemas.microsoft.com/office/drawing/2010/main" val="0"/>
              </a:ext>
            </a:extLst>
          </a:blip>
          <a:srcRect/>
          <a:stretch>
            <a:fillRect/>
          </a:stretch>
        </p:blipFill>
        <p:spPr bwMode="auto">
          <a:xfrm>
            <a:off x="6652114" y="5531711"/>
            <a:ext cx="320129" cy="3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Рисунок 23"/>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6436215" y="1420822"/>
            <a:ext cx="536028" cy="536028"/>
          </a:xfrm>
          <a:prstGeom prst="rect">
            <a:avLst/>
          </a:prstGeom>
        </p:spPr>
      </p:pic>
      <p:pic>
        <p:nvPicPr>
          <p:cNvPr id="25" name="Рисунок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6231" y="3974777"/>
            <a:ext cx="357870" cy="357870"/>
          </a:xfrm>
          <a:prstGeom prst="rect">
            <a:avLst/>
          </a:prstGeom>
        </p:spPr>
      </p:pic>
      <p:pic>
        <p:nvPicPr>
          <p:cNvPr id="27" name="Picture 4" descr="https://lh3.googleusercontent.com/-ZIKYhaVFYCo/UwicD-db-xI/AAAAAAAAEic/6v4_bY8YHOw/w678-h816/%25D0%25A1%25D1%2582%25D1%258B%25D0%25B4.gif"/>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6787912" y="3434138"/>
            <a:ext cx="310665" cy="373898"/>
          </a:xfrm>
          <a:prstGeom prst="rect">
            <a:avLst/>
          </a:prstGeom>
          <a:noFill/>
          <a:extLst>
            <a:ext uri="{909E8E84-426E-40DD-AFC4-6F175D3DCCD1}">
              <a14:hiddenFill xmlns:a14="http://schemas.microsoft.com/office/drawing/2010/main">
                <a:solidFill>
                  <a:srgbClr val="FFFFFF"/>
                </a:solidFill>
              </a14:hiddenFill>
            </a:ext>
          </a:extLst>
        </p:spPr>
      </p:pic>
      <p:pic>
        <p:nvPicPr>
          <p:cNvPr id="28" name="Рисунок 27"/>
          <p:cNvPicPr>
            <a:picLocks noChangeAspect="1"/>
          </p:cNvPicPr>
          <p:nvPr/>
        </p:nvPicPr>
        <p:blipFill>
          <a:blip r:embed="rId1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635468" y="2348409"/>
            <a:ext cx="463109" cy="463109"/>
          </a:xfrm>
          <a:prstGeom prst="rect">
            <a:avLst/>
          </a:prstGeom>
        </p:spPr>
      </p:pic>
    </p:spTree>
    <p:extLst>
      <p:ext uri="{BB962C8B-B14F-4D97-AF65-F5344CB8AC3E}">
        <p14:creationId xmlns:p14="http://schemas.microsoft.com/office/powerpoint/2010/main" val="375284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204717" y="289130"/>
            <a:ext cx="11840139" cy="8100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dirty="0">
                <a:solidFill>
                  <a:schemeClr val="bg1"/>
                </a:solidFill>
                <a:latin typeface="Proxima Nova"/>
              </a:rPr>
              <a:t>УМНЫЙ ГОРОД. </a:t>
            </a:r>
            <a:br>
              <a:rPr lang="ru-RU" sz="2800" dirty="0">
                <a:solidFill>
                  <a:schemeClr val="bg1"/>
                </a:solidFill>
                <a:latin typeface="Proxima Nova"/>
              </a:rPr>
            </a:br>
            <a:r>
              <a:rPr lang="ru-RU" sz="2800" dirty="0">
                <a:solidFill>
                  <a:schemeClr val="bg1"/>
                </a:solidFill>
                <a:latin typeface="Proxima Nova"/>
              </a:rPr>
              <a:t>Цифровые платформы.</a:t>
            </a:r>
          </a:p>
        </p:txBody>
      </p:sp>
      <p:sp>
        <p:nvSpPr>
          <p:cNvPr id="2" name="Прямоугольник 1"/>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5"/>
          <p:cNvPicPr>
            <a:picLocks noChangeAspect="1"/>
          </p:cNvPicPr>
          <p:nvPr/>
        </p:nvPicPr>
        <p:blipFill>
          <a:blip r:embed="rId3"/>
          <a:stretch>
            <a:fillRect/>
          </a:stretch>
        </p:blipFill>
        <p:spPr>
          <a:xfrm>
            <a:off x="10560439" y="26285"/>
            <a:ext cx="1586405" cy="889496"/>
          </a:xfrm>
          <a:prstGeom prst="rect">
            <a:avLst/>
          </a:prstGeom>
        </p:spPr>
      </p:pic>
      <p:sp>
        <p:nvSpPr>
          <p:cNvPr id="3" name="Прямоугольник 2"/>
          <p:cNvSpPr/>
          <p:nvPr/>
        </p:nvSpPr>
        <p:spPr>
          <a:xfrm>
            <a:off x="886391" y="294906"/>
            <a:ext cx="2157061" cy="461665"/>
          </a:xfrm>
          <a:prstGeom prst="rect">
            <a:avLst/>
          </a:prstGeom>
        </p:spPr>
        <p:txBody>
          <a:bodyPr wrap="square">
            <a:spAutoFit/>
          </a:bodyPr>
          <a:lstStyle/>
          <a:p>
            <a:r>
              <a:rPr lang="ru-RU" sz="2400" b="1" dirty="0">
                <a:solidFill>
                  <a:schemeClr val="bg1"/>
                </a:solidFill>
              </a:rPr>
              <a:t>Приложение</a:t>
            </a:r>
          </a:p>
        </p:txBody>
      </p:sp>
      <p:sp>
        <p:nvSpPr>
          <p:cNvPr id="7" name="Прямоугольник 6"/>
          <p:cNvSpPr/>
          <p:nvPr/>
        </p:nvSpPr>
        <p:spPr>
          <a:xfrm>
            <a:off x="2025671" y="2313724"/>
            <a:ext cx="7906607" cy="2554545"/>
          </a:xfrm>
          <a:prstGeom prst="rect">
            <a:avLst/>
          </a:prstGeom>
        </p:spPr>
        <p:txBody>
          <a:bodyPr wrap="square">
            <a:spAutoFit/>
          </a:bodyPr>
          <a:lstStyle/>
          <a:p>
            <a:pPr algn="ctr"/>
            <a:r>
              <a:rPr lang="ru-RU" sz="4000" dirty="0" smtClean="0">
                <a:solidFill>
                  <a:schemeClr val="bg1"/>
                </a:solidFill>
                <a:latin typeface="Proxima Nova"/>
              </a:rPr>
              <a:t>Продуктовый портфель</a:t>
            </a:r>
          </a:p>
          <a:p>
            <a:pPr algn="ctr"/>
            <a:r>
              <a:rPr lang="ru-RU" sz="4000" dirty="0" smtClean="0">
                <a:solidFill>
                  <a:schemeClr val="bg1"/>
                </a:solidFill>
                <a:latin typeface="Proxima Nova"/>
              </a:rPr>
              <a:t> ПАО «Ростелеком»</a:t>
            </a:r>
          </a:p>
          <a:p>
            <a:pPr algn="ctr"/>
            <a:r>
              <a:rPr lang="ru-RU" sz="4000" dirty="0" smtClean="0">
                <a:solidFill>
                  <a:schemeClr val="bg1"/>
                </a:solidFill>
                <a:latin typeface="Proxima Nova"/>
              </a:rPr>
              <a:t> для </a:t>
            </a:r>
          </a:p>
          <a:p>
            <a:pPr algn="ctr"/>
            <a:r>
              <a:rPr lang="ru-RU" sz="4000" dirty="0" smtClean="0">
                <a:solidFill>
                  <a:schemeClr val="bg1"/>
                </a:solidFill>
                <a:latin typeface="Proxima Nova"/>
              </a:rPr>
              <a:t>«Умных городов»</a:t>
            </a:r>
            <a:endParaRPr lang="ru-RU" sz="2800" dirty="0">
              <a:solidFill>
                <a:schemeClr val="bg1"/>
              </a:solidFill>
            </a:endParaRPr>
          </a:p>
        </p:txBody>
      </p:sp>
    </p:spTree>
    <p:extLst>
      <p:ext uri="{BB962C8B-B14F-4D97-AF65-F5344CB8AC3E}">
        <p14:creationId xmlns:p14="http://schemas.microsoft.com/office/powerpoint/2010/main" val="1110731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1w3XEaXFE.mPFF1pehV1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GO9_H2SFEaWptSyvwqF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UdhLo.20KGYVBzoFrFbg"/>
</p:tagLst>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92229</TotalTime>
  <Words>2792</Words>
  <Application>Microsoft Office PowerPoint</Application>
  <PresentationFormat>Произвольный</PresentationFormat>
  <Paragraphs>580</Paragraphs>
  <Slides>25</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РусГИС как базовая платформа для сложных комплексных решений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Нескоромный Сергей Юрьевич</cp:lastModifiedBy>
  <cp:revision>835</cp:revision>
  <cp:lastPrinted>2017-11-16T08:18:41Z</cp:lastPrinted>
  <dcterms:created xsi:type="dcterms:W3CDTF">2016-03-04T16:25:35Z</dcterms:created>
  <dcterms:modified xsi:type="dcterms:W3CDTF">2018-02-27T09:49:58Z</dcterms:modified>
</cp:coreProperties>
</file>