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heme/themeOverride1.xml" ContentType="application/vnd.openxmlformats-officedocument.themeOverr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63" r:id="rId3"/>
    <p:sldId id="308" r:id="rId4"/>
    <p:sldId id="277" r:id="rId5"/>
    <p:sldId id="264" r:id="rId6"/>
    <p:sldId id="309" r:id="rId7"/>
    <p:sldId id="299" r:id="rId8"/>
    <p:sldId id="305" r:id="rId9"/>
    <p:sldId id="310" r:id="rId10"/>
    <p:sldId id="311" r:id="rId11"/>
    <p:sldId id="301" r:id="rId12"/>
    <p:sldId id="300" r:id="rId13"/>
    <p:sldId id="270" r:id="rId14"/>
    <p:sldId id="271" r:id="rId15"/>
    <p:sldId id="312" r:id="rId16"/>
    <p:sldId id="273" r:id="rId17"/>
    <p:sldId id="313" r:id="rId18"/>
  </p:sldIdLst>
  <p:sldSz cx="12192000" cy="6858000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C50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96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76" y="2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79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79BAF-185B-4777-B2D4-9B3E50CDFE3A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A4D0E-40DE-45A8-B73F-15888ABF4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142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A4D0E-40DE-45A8-B73F-15888ABF440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546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image" Target="../media/image1.emf"/><Relationship Id="rId5" Type="http://schemas.openxmlformats.org/officeDocument/2006/relationships/tags" Target="../tags/tag5.xml"/><Relationship Id="rId10" Type="http://schemas.openxmlformats.org/officeDocument/2006/relationships/oleObject" Target="../embeddings/oleObject1.bin"/><Relationship Id="rId4" Type="http://schemas.openxmlformats.org/officeDocument/2006/relationships/tags" Target="../tags/tag4.xml"/><Relationship Id="rId9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E4B6-38ED-44DC-9EF5-C3145D538E4E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AC58-3120-4822-B57C-3D450C632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66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E4B6-38ED-44DC-9EF5-C3145D538E4E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AC58-3120-4822-B57C-3D450C632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939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E4B6-38ED-44DC-9EF5-C3145D538E4E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AC58-3120-4822-B57C-3D450C632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353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extOnly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/>
          </p:nvPr>
        </p:nvGraphicFramePr>
        <p:xfrm>
          <a:off x="0" y="0"/>
          <a:ext cx="195384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95384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bject 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992546"/>
          </a:xfrm>
          <a:custGeom>
            <a:avLst/>
            <a:gdLst/>
            <a:ahLst/>
            <a:cxnLst/>
            <a:rect l="l" t="t" r="r" b="b"/>
            <a:pathLst>
              <a:path w="9144000" h="5713730">
                <a:moveTo>
                  <a:pt x="0" y="5713196"/>
                </a:moveTo>
                <a:lnTo>
                  <a:pt x="9144000" y="5713196"/>
                </a:lnTo>
                <a:lnTo>
                  <a:pt x="9144000" y="0"/>
                </a:lnTo>
                <a:lnTo>
                  <a:pt x="0" y="0"/>
                </a:lnTo>
                <a:lnTo>
                  <a:pt x="0" y="5713196"/>
                </a:lnTo>
                <a:close/>
              </a:path>
            </a:pathLst>
          </a:custGeom>
          <a:solidFill>
            <a:srgbClr val="00AAE7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sz="2160"/>
          </a:p>
        </p:txBody>
      </p:sp>
      <p:pic>
        <p:nvPicPr>
          <p:cNvPr id="22" name="Picture 5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0499208" y="0"/>
            <a:ext cx="1692792" cy="756000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9600" y="777242"/>
            <a:ext cx="9347200" cy="373775"/>
          </a:xfrm>
        </p:spPr>
        <p:txBody>
          <a:bodyPr>
            <a:noAutofit/>
          </a:bodyPr>
          <a:lstStyle>
            <a:lvl1pPr algn="l">
              <a:defRPr sz="288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4" name="Объект 2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609600" y="1691640"/>
            <a:ext cx="10972800" cy="4526280"/>
          </a:xfrm>
        </p:spPr>
        <p:txBody>
          <a:bodyPr/>
          <a:lstStyle>
            <a:lvl1pPr marL="0" indent="0">
              <a:buNone/>
              <a:defRPr sz="2160" b="1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680" u="none" baseline="0">
                <a:uFill>
                  <a:solidFill>
                    <a:schemeClr val="tx1"/>
                  </a:solidFill>
                </a:uFill>
              </a:defRPr>
            </a:lvl2pPr>
            <a:lvl3pPr marL="108577" indent="-108577">
              <a:buFont typeface="Arial" panose="020B0604020202020204" pitchFamily="34" charset="0"/>
              <a:buChar char="•"/>
              <a:defRPr sz="168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26" name="Текст 2"/>
          <p:cNvSpPr>
            <a:spLocks noGrp="1"/>
          </p:cNvSpPr>
          <p:nvPr>
            <p:ph type="body" idx="10"/>
            <p:custDataLst>
              <p:tags r:id="rId7"/>
            </p:custDataLst>
          </p:nvPr>
        </p:nvSpPr>
        <p:spPr>
          <a:xfrm>
            <a:off x="591129" y="83852"/>
            <a:ext cx="6419273" cy="419070"/>
          </a:xfrm>
        </p:spPr>
        <p:txBody>
          <a:bodyPr anchor="t">
            <a:normAutofit/>
          </a:bodyPr>
          <a:lstStyle>
            <a:lvl1pPr marL="215250" indent="-215250">
              <a:buFont typeface="+mj-lt"/>
              <a:buAutoNum type="arabicPeriod"/>
              <a:defRPr sz="168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548598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196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79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392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299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58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18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878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Holder 4"/>
          <p:cNvSpPr>
            <a:spLocks noGrp="1"/>
          </p:cNvSpPr>
          <p:nvPr>
            <p:ph type="sldNum" sz="quarter" idx="7"/>
            <p:custDataLst>
              <p:tags r:id="rId8"/>
            </p:custDataLst>
          </p:nvPr>
        </p:nvSpPr>
        <p:spPr>
          <a:xfrm>
            <a:off x="8737600" y="6356986"/>
            <a:ext cx="2844800" cy="363854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30478"/>
            <a:fld id="{81D60167-4931-47E6-BA6A-407CBD079E47}" type="slidenum">
              <a:rPr lang="ru-RU" smtClean="0">
                <a:cs typeface="Arial"/>
              </a:rPr>
              <a:pPr marL="30478"/>
              <a:t>‹#›</a:t>
            </a:fld>
            <a:endParaRPr lang="ru-RU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292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3"/>
          <p:cNvSpPr/>
          <p:nvPr userDrawn="1"/>
        </p:nvSpPr>
        <p:spPr>
          <a:xfrm>
            <a:off x="304800" y="1194828"/>
            <a:ext cx="9753600" cy="338554"/>
          </a:xfrm>
          <a:custGeom>
            <a:avLst/>
            <a:gdLst/>
            <a:ahLst/>
            <a:cxnLst/>
            <a:rect l="l" t="t" r="r" b="b"/>
            <a:pathLst>
              <a:path w="5952490">
                <a:moveTo>
                  <a:pt x="0" y="0"/>
                </a:moveTo>
                <a:lnTo>
                  <a:pt x="5952197" y="0"/>
                </a:lnTo>
              </a:path>
            </a:pathLst>
          </a:custGeom>
          <a:ln w="12700">
            <a:solidFill>
              <a:srgbClr val="F47B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sz="2200"/>
          </a:p>
        </p:txBody>
      </p:sp>
      <p:sp>
        <p:nvSpPr>
          <p:cNvPr id="20" name="Текст 3"/>
          <p:cNvSpPr>
            <a:spLocks noGrp="1"/>
          </p:cNvSpPr>
          <p:nvPr>
            <p:ph type="body" sz="half" idx="2"/>
          </p:nvPr>
        </p:nvSpPr>
        <p:spPr>
          <a:xfrm>
            <a:off x="993867" y="477490"/>
            <a:ext cx="7936653" cy="443198"/>
          </a:xfrm>
        </p:spPr>
        <p:txBody>
          <a:bodyPr/>
          <a:lstStyle>
            <a:lvl1pPr marL="0" indent="0">
              <a:buNone/>
              <a:defRPr sz="2800" baseline="0">
                <a:solidFill>
                  <a:srgbClr val="00AAE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/>
            </a:lvl2pPr>
            <a:lvl3pPr marL="1097236" indent="0">
              <a:buNone/>
              <a:defRPr sz="1200"/>
            </a:lvl3pPr>
            <a:lvl4pPr marL="1645855" indent="0">
              <a:buNone/>
              <a:defRPr sz="1000"/>
            </a:lvl4pPr>
            <a:lvl5pPr marL="2194472" indent="0">
              <a:buNone/>
              <a:defRPr sz="1000"/>
            </a:lvl5pPr>
            <a:lvl6pPr marL="2743090" indent="0">
              <a:buNone/>
              <a:defRPr sz="1000"/>
            </a:lvl6pPr>
            <a:lvl7pPr marL="3291708" indent="0">
              <a:buNone/>
              <a:defRPr sz="1000"/>
            </a:lvl7pPr>
            <a:lvl8pPr marL="3840326" indent="0">
              <a:buNone/>
              <a:defRPr sz="1000"/>
            </a:lvl8pPr>
            <a:lvl9pPr marL="4388945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half" idx="10"/>
          </p:nvPr>
        </p:nvSpPr>
        <p:spPr>
          <a:xfrm>
            <a:off x="993867" y="1874520"/>
            <a:ext cx="7936653" cy="4206240"/>
          </a:xfrm>
        </p:spPr>
        <p:txBody>
          <a:bodyPr/>
          <a:lstStyle>
            <a:lvl1pPr marL="215257" indent="-215257">
              <a:lnSpc>
                <a:spcPct val="200000"/>
              </a:lnSpc>
              <a:buFont typeface="+mj-lt"/>
              <a:buAutoNum type="arabicPeriod"/>
              <a:defRPr sz="17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18" indent="0">
              <a:buNone/>
              <a:defRPr sz="1400"/>
            </a:lvl2pPr>
            <a:lvl3pPr marL="1097236" indent="0">
              <a:buNone/>
              <a:defRPr sz="1200"/>
            </a:lvl3pPr>
            <a:lvl4pPr marL="1645855" indent="0">
              <a:buNone/>
              <a:defRPr sz="1000"/>
            </a:lvl4pPr>
            <a:lvl5pPr marL="2194472" indent="0">
              <a:buNone/>
              <a:defRPr sz="1000"/>
            </a:lvl5pPr>
            <a:lvl6pPr marL="2743090" indent="0">
              <a:buNone/>
              <a:defRPr sz="1000"/>
            </a:lvl6pPr>
            <a:lvl7pPr marL="3291708" indent="0">
              <a:buNone/>
              <a:defRPr sz="1000"/>
            </a:lvl7pPr>
            <a:lvl8pPr marL="3840326" indent="0">
              <a:buNone/>
              <a:defRPr sz="1000"/>
            </a:lvl8pPr>
            <a:lvl9pPr marL="4388945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58400" y="228600"/>
            <a:ext cx="1692792" cy="756000"/>
          </a:xfrm>
          <a:prstGeom prst="rect">
            <a:avLst/>
          </a:prstGeom>
        </p:spPr>
      </p:pic>
      <p:sp>
        <p:nvSpPr>
          <p:cNvPr id="6" name="Holder 4"/>
          <p:cNvSpPr>
            <a:spLocks noGrp="1"/>
          </p:cNvSpPr>
          <p:nvPr>
            <p:ph type="sldNum" sz="quarter" idx="7"/>
          </p:nvPr>
        </p:nvSpPr>
        <p:spPr>
          <a:xfrm>
            <a:off x="8737600" y="6356986"/>
            <a:ext cx="2844800" cy="363854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30478"/>
            <a:fld id="{81D60167-4931-47E6-BA6A-407CBD079E47}" type="slidenum">
              <a:rPr lang="ru-RU" smtClean="0">
                <a:cs typeface="Arial"/>
              </a:rPr>
              <a:pPr marL="30478"/>
              <a:t>‹#›</a:t>
            </a:fld>
            <a:endParaRPr lang="ru-RU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6261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E4B6-38ED-44DC-9EF5-C3145D538E4E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AC58-3120-4822-B57C-3D450C632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7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E4B6-38ED-44DC-9EF5-C3145D538E4E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AC58-3120-4822-B57C-3D450C632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94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E4B6-38ED-44DC-9EF5-C3145D538E4E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AC58-3120-4822-B57C-3D450C632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631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E4B6-38ED-44DC-9EF5-C3145D538E4E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AC58-3120-4822-B57C-3D450C632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E4B6-38ED-44DC-9EF5-C3145D538E4E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AC58-3120-4822-B57C-3D450C632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498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E4B6-38ED-44DC-9EF5-C3145D538E4E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AC58-3120-4822-B57C-3D450C632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47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E4B6-38ED-44DC-9EF5-C3145D538E4E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AC58-3120-4822-B57C-3D450C632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52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E4B6-38ED-44DC-9EF5-C3145D538E4E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2AC58-3120-4822-B57C-3D450C632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681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FE4B6-38ED-44DC-9EF5-C3145D538E4E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2AC58-3120-4822-B57C-3D450C632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01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tags" Target="../tags/tag48.xml"/><Relationship Id="rId7" Type="http://schemas.openxmlformats.org/officeDocument/2006/relationships/image" Target="../media/image6.emf"/><Relationship Id="rId2" Type="http://schemas.openxmlformats.org/officeDocument/2006/relationships/tags" Target="../tags/tag4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8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tiff"/><Relationship Id="rId3" Type="http://schemas.openxmlformats.org/officeDocument/2006/relationships/tags" Target="../tags/tag50.xml"/><Relationship Id="rId7" Type="http://schemas.openxmlformats.org/officeDocument/2006/relationships/image" Target="../media/image59.tiff"/><Relationship Id="rId12" Type="http://schemas.openxmlformats.org/officeDocument/2006/relationships/image" Target="../media/image64.png"/><Relationship Id="rId2" Type="http://schemas.openxmlformats.org/officeDocument/2006/relationships/tags" Target="../tags/tag4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emf"/><Relationship Id="rId11" Type="http://schemas.openxmlformats.org/officeDocument/2006/relationships/image" Target="../media/image63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62.tif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tags" Target="../tags/tag52.xml"/><Relationship Id="rId7" Type="http://schemas.openxmlformats.org/officeDocument/2006/relationships/image" Target="../media/image65.png"/><Relationship Id="rId2" Type="http://schemas.openxmlformats.org/officeDocument/2006/relationships/tags" Target="../tags/tag5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emf"/><Relationship Id="rId11" Type="http://schemas.openxmlformats.org/officeDocument/2006/relationships/image" Target="../media/image69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68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26" Type="http://schemas.openxmlformats.org/officeDocument/2006/relationships/tags" Target="../tags/tag33.xml"/><Relationship Id="rId39" Type="http://schemas.openxmlformats.org/officeDocument/2006/relationships/image" Target="../media/image57.svg"/><Relationship Id="rId3" Type="http://schemas.openxmlformats.org/officeDocument/2006/relationships/tags" Target="../tags/tag10.xml"/><Relationship Id="rId21" Type="http://schemas.openxmlformats.org/officeDocument/2006/relationships/tags" Target="../tags/tag28.xml"/><Relationship Id="rId34" Type="http://schemas.openxmlformats.org/officeDocument/2006/relationships/image" Target="../media/image7.jpeg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5" Type="http://schemas.openxmlformats.org/officeDocument/2006/relationships/tags" Target="../tags/tag32.xml"/><Relationship Id="rId33" Type="http://schemas.openxmlformats.org/officeDocument/2006/relationships/image" Target="../media/image6.emf"/><Relationship Id="rId38" Type="http://schemas.openxmlformats.org/officeDocument/2006/relationships/image" Target="../media/image11.png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0" Type="http://schemas.openxmlformats.org/officeDocument/2006/relationships/tags" Target="../tags/tag27.xml"/><Relationship Id="rId29" Type="http://schemas.openxmlformats.org/officeDocument/2006/relationships/tags" Target="../tags/tag36.xml"/><Relationship Id="rId41" Type="http://schemas.openxmlformats.org/officeDocument/2006/relationships/image" Target="../media/image13.jpeg"/><Relationship Id="rId1" Type="http://schemas.openxmlformats.org/officeDocument/2006/relationships/vmlDrawing" Target="../drawings/vmlDrawing2.v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tags" Target="../tags/tag31.xml"/><Relationship Id="rId32" Type="http://schemas.openxmlformats.org/officeDocument/2006/relationships/oleObject" Target="../embeddings/oleObject2.bin"/><Relationship Id="rId37" Type="http://schemas.openxmlformats.org/officeDocument/2006/relationships/image" Target="../media/image10.jpeg"/><Relationship Id="rId40" Type="http://schemas.openxmlformats.org/officeDocument/2006/relationships/image" Target="../media/image12.png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tags" Target="../tags/tag30.xml"/><Relationship Id="rId28" Type="http://schemas.openxmlformats.org/officeDocument/2006/relationships/tags" Target="../tags/tag35.xml"/><Relationship Id="rId36" Type="http://schemas.openxmlformats.org/officeDocument/2006/relationships/image" Target="../media/image9.jpeg"/><Relationship Id="rId10" Type="http://schemas.openxmlformats.org/officeDocument/2006/relationships/tags" Target="../tags/tag17.xml"/><Relationship Id="rId19" Type="http://schemas.openxmlformats.org/officeDocument/2006/relationships/tags" Target="../tags/tag26.xml"/><Relationship Id="rId31" Type="http://schemas.openxmlformats.org/officeDocument/2006/relationships/slideLayout" Target="../slideLayouts/slideLayout13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tags" Target="../tags/tag29.xml"/><Relationship Id="rId27" Type="http://schemas.openxmlformats.org/officeDocument/2006/relationships/tags" Target="../tags/tag34.xml"/><Relationship Id="rId30" Type="http://schemas.openxmlformats.org/officeDocument/2006/relationships/tags" Target="../tags/tag37.xml"/><Relationship Id="rId35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39.xml"/><Relationship Id="rId7" Type="http://schemas.openxmlformats.org/officeDocument/2006/relationships/image" Target="../media/image14.png"/><Relationship Id="rId2" Type="http://schemas.openxmlformats.org/officeDocument/2006/relationships/tags" Target="../tags/tag3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image" Target="../media/image23.png"/><Relationship Id="rId18" Type="http://schemas.microsoft.com/office/2007/relationships/hdphoto" Target="../media/hdphoto2.wdp"/><Relationship Id="rId3" Type="http://schemas.openxmlformats.org/officeDocument/2006/relationships/tags" Target="../tags/tag41.xml"/><Relationship Id="rId21" Type="http://schemas.openxmlformats.org/officeDocument/2006/relationships/image" Target="../media/image29.png"/><Relationship Id="rId7" Type="http://schemas.openxmlformats.org/officeDocument/2006/relationships/tags" Target="../tags/tag45.xml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tags" Target="../tags/tag40.xml"/><Relationship Id="rId16" Type="http://schemas.microsoft.com/office/2007/relationships/hdphoto" Target="../media/hdphoto1.wdp"/><Relationship Id="rId20" Type="http://schemas.openxmlformats.org/officeDocument/2006/relationships/image" Target="../media/image28.png"/><Relationship Id="rId1" Type="http://schemas.openxmlformats.org/officeDocument/2006/relationships/vmlDrawing" Target="../drawings/vmlDrawing4.vml"/><Relationship Id="rId6" Type="http://schemas.openxmlformats.org/officeDocument/2006/relationships/tags" Target="../tags/tag44.xml"/><Relationship Id="rId11" Type="http://schemas.openxmlformats.org/officeDocument/2006/relationships/image" Target="../media/image6.emf"/><Relationship Id="rId5" Type="http://schemas.openxmlformats.org/officeDocument/2006/relationships/tags" Target="../tags/tag43.xml"/><Relationship Id="rId15" Type="http://schemas.openxmlformats.org/officeDocument/2006/relationships/image" Target="../media/image25.jpeg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7.png"/><Relationship Id="rId4" Type="http://schemas.openxmlformats.org/officeDocument/2006/relationships/tags" Target="../tags/tag42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39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5" Type="http://schemas.openxmlformats.org/officeDocument/2006/relationships/image" Target="../media/image41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36.png"/><Relationship Id="rId1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952" y="340912"/>
            <a:ext cx="5183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42C63"/>
                </a:solidFill>
              </a:rPr>
              <a:t> </a:t>
            </a:r>
            <a:endParaRPr lang="ru-RU" sz="4400" b="1" dirty="0">
              <a:solidFill>
                <a:srgbClr val="3C506B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85" y="0"/>
            <a:ext cx="5682916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22" y="5094291"/>
            <a:ext cx="3201473" cy="13228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17369" y="6094011"/>
            <a:ext cx="3717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Создать свой умный дом проще, </a:t>
            </a:r>
          </a:p>
          <a:p>
            <a:r>
              <a:rPr lang="ru-RU" b="0" i="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чем когда-либо прежде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27117" y="504033"/>
            <a:ext cx="7936653" cy="443198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3C506B"/>
                </a:solidFill>
              </a:rPr>
              <a:t>УМНЫЙ ДОМ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73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0478"/>
            <a:fld id="{81D60167-4931-47E6-BA6A-407CBD079E47}" type="slidenum">
              <a:rPr lang="ru-RU" smtClean="0">
                <a:cs typeface="Arial"/>
              </a:rPr>
              <a:pPr marL="30478"/>
              <a:t>10</a:t>
            </a:fld>
            <a:endParaRPr lang="ru-RU" dirty="0"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92800" y="411480"/>
            <a:ext cx="3007757" cy="580036"/>
          </a:xfrm>
          <a:prstGeom prst="rect">
            <a:avLst/>
          </a:prstGeom>
        </p:spPr>
        <p:txBody>
          <a:bodyPr wrap="none" lIns="117226" tIns="58613" rIns="117226" bIns="58613">
            <a:spAutoFit/>
          </a:bodyPr>
          <a:lstStyle/>
          <a:p>
            <a:r>
              <a:rPr lang="en-US" sz="3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SMART </a:t>
            </a:r>
            <a:r>
              <a:rPr lang="ru-RU" sz="3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ТЕХНИКА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50957" y="1264921"/>
            <a:ext cx="6299200" cy="5104351"/>
          </a:xfrm>
          <a:prstGeom prst="rect">
            <a:avLst/>
          </a:prstGeom>
        </p:spPr>
        <p:txBody>
          <a:bodyPr wrap="square" lIns="117226" tIns="58613" rIns="117226" bIns="58613">
            <a:spAutoFit/>
          </a:bodyPr>
          <a:lstStyle/>
          <a:p>
            <a:r>
              <a:rPr lang="ru-RU" b="1" dirty="0"/>
              <a:t>Управление </a:t>
            </a:r>
            <a:r>
              <a:rPr lang="ru-RU" b="1" dirty="0" smtClean="0"/>
              <a:t>электроприборами через сценарии</a:t>
            </a:r>
            <a:endParaRPr lang="ru-RU" b="1" dirty="0"/>
          </a:p>
          <a:p>
            <a:endParaRPr lang="ru-RU" b="1" dirty="0">
              <a:latin typeface="Chevin Pro Medium"/>
              <a:cs typeface="Arial" panose="020B0604020202020204" pitchFamily="34" charset="0"/>
            </a:endParaRPr>
          </a:p>
          <a:p>
            <a:pPr marL="366332" indent="-366332">
              <a:buFont typeface="Wingdings" panose="05000000000000000000" pitchFamily="2" charset="2"/>
              <a:buChar char="ü"/>
            </a:pPr>
            <a:r>
              <a:rPr lang="ru-RU" dirty="0"/>
              <a:t>Любой прибор можно подключить к системе через управляемые </a:t>
            </a:r>
            <a:r>
              <a:rPr lang="ru-RU" dirty="0" err="1"/>
              <a:t>Smart</a:t>
            </a:r>
            <a:r>
              <a:rPr lang="ru-RU" dirty="0"/>
              <a:t> розетки. Простой чайник, утюг, вентилятор, настольная лампа — со </a:t>
            </a:r>
            <a:r>
              <a:rPr lang="ru-RU" dirty="0" err="1"/>
              <a:t>Smart</a:t>
            </a:r>
            <a:r>
              <a:rPr lang="ru-RU" dirty="0"/>
              <a:t> розетками все становится умнее. </a:t>
            </a:r>
          </a:p>
          <a:p>
            <a:endParaRPr lang="ru-RU" dirty="0" smtClean="0"/>
          </a:p>
          <a:p>
            <a:r>
              <a:rPr lang="ru-RU" b="1" dirty="0" smtClean="0"/>
              <a:t>Варианты сценариев:</a:t>
            </a:r>
          </a:p>
          <a:p>
            <a:pPr marL="285750" indent="-285750">
              <a:buFontTx/>
              <a:buChar char="-"/>
            </a:pPr>
            <a:r>
              <a:rPr lang="ru-RU" dirty="0"/>
              <a:t>в</a:t>
            </a:r>
            <a:r>
              <a:rPr lang="ru-RU" dirty="0" smtClean="0"/>
              <a:t>ключение света при срабатывании датчика открытия;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включение камеры на запись при срабатывании датчика движения;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автоматическое включение света ночью в режиме «в отъезде»;</a:t>
            </a:r>
            <a:endParaRPr lang="ru-RU" dirty="0"/>
          </a:p>
          <a:p>
            <a:endParaRPr lang="ru-RU" dirty="0"/>
          </a:p>
          <a:p>
            <a:r>
              <a:rPr lang="ru-RU" dirty="0"/>
              <a:t> Система запустит приборы по необходимости, или предложит это сделать самостоятельно пользователю. </a:t>
            </a:r>
            <a:endParaRPr lang="ru-RU" dirty="0">
              <a:latin typeface="Chevin Pro Medium"/>
              <a:cs typeface="Arial" panose="020B0604020202020204" pitchFamily="34" charset="0"/>
            </a:endParaRPr>
          </a:p>
          <a:p>
            <a:r>
              <a:rPr lang="ru-RU" dirty="0"/>
              <a:t>Вы сами сможете расширить действия системы, постепенно автоматизируя свой дом.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904" y="0"/>
            <a:ext cx="61616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6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0478"/>
            <a:fld id="{81D60167-4931-47E6-BA6A-407CBD079E47}" type="slidenum">
              <a:rPr lang="ru-RU" smtClean="0">
                <a:cs typeface="Arial"/>
              </a:rPr>
              <a:pPr marL="30478"/>
              <a:t>11</a:t>
            </a:fld>
            <a:endParaRPr lang="ru-RU" dirty="0">
              <a:cs typeface="Arial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354441"/>
            <a:ext cx="3604077" cy="286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4801" y="137160"/>
            <a:ext cx="9084585" cy="1005840"/>
          </a:xfrm>
          <a:prstGeom prst="rect">
            <a:avLst/>
          </a:prstGeom>
        </p:spPr>
        <p:txBody>
          <a:bodyPr lIns="117226" tIns="58613" rIns="117226" bIns="58613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Дополнительные </a:t>
            </a:r>
            <a:r>
              <a:rPr lang="ru-RU" sz="30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устройства:</a:t>
            </a:r>
            <a:endParaRPr lang="ru-RU" sz="3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r>
              <a:rPr lang="ru-RU" sz="30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Умная лампочка</a:t>
            </a:r>
            <a:endParaRPr lang="ru-RU" sz="3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4837" y="1354441"/>
            <a:ext cx="5831239" cy="2549806"/>
          </a:xfrm>
          <a:prstGeom prst="rect">
            <a:avLst/>
          </a:prstGeom>
        </p:spPr>
        <p:txBody>
          <a:bodyPr wrap="square" lIns="117226" tIns="58613" rIns="117226" bIns="58613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cs typeface="Arial" panose="020B0604020202020204" pitchFamily="34" charset="0"/>
              </a:rPr>
              <a:t>Первая в мире RGBW светодиодная лампа, </a:t>
            </a:r>
            <a:r>
              <a:rPr lang="ru-RU" b="1" dirty="0" smtClean="0">
                <a:latin typeface="Calibri" panose="020F0502020204030204" pitchFamily="34" charset="0"/>
                <a:cs typeface="Arial" panose="020B0604020202020204" pitchFamily="34" charset="0"/>
              </a:rPr>
              <a:t>управляемая </a:t>
            </a:r>
            <a:r>
              <a:rPr lang="ru-RU" b="1" dirty="0">
                <a:latin typeface="Calibri" panose="020F0502020204030204" pitchFamily="34" charset="0"/>
                <a:cs typeface="Arial" panose="020B0604020202020204" pitchFamily="34" charset="0"/>
              </a:rPr>
              <a:t>посредством Z-</a:t>
            </a:r>
            <a:r>
              <a:rPr lang="ru-RU" b="1" dirty="0" err="1">
                <a:latin typeface="Calibri" panose="020F0502020204030204" pitchFamily="34" charset="0"/>
                <a:cs typeface="Arial" panose="020B0604020202020204" pitchFamily="34" charset="0"/>
              </a:rPr>
              <a:t>Wave</a:t>
            </a:r>
            <a:r>
              <a:rPr lang="ru-RU" b="1" dirty="0">
                <a:latin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ru-RU" b="1" dirty="0" smtClean="0">
                <a:latin typeface="Calibri" panose="020F0502020204030204" pitchFamily="34" charset="0"/>
                <a:cs typeface="Arial" panose="020B0604020202020204" pitchFamily="34" charset="0"/>
              </a:rPr>
              <a:t>совместимая </a:t>
            </a:r>
            <a:r>
              <a:rPr lang="ru-RU" b="1" dirty="0">
                <a:latin typeface="Calibri" panose="020F0502020204030204" pitchFamily="34" charset="0"/>
                <a:cs typeface="Arial" panose="020B0604020202020204" pitchFamily="34" charset="0"/>
              </a:rPr>
              <a:t>с любой Z-</a:t>
            </a:r>
            <a:r>
              <a:rPr lang="ru-RU" b="1" dirty="0" err="1">
                <a:latin typeface="Calibri" panose="020F0502020204030204" pitchFamily="34" charset="0"/>
                <a:cs typeface="Arial" panose="020B0604020202020204" pitchFamily="34" charset="0"/>
              </a:rPr>
              <a:t>Wave</a:t>
            </a:r>
            <a:r>
              <a:rPr lang="ru-RU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Calibri" panose="020F0502020204030204" pitchFamily="34" charset="0"/>
                <a:cs typeface="Arial" panose="020B0604020202020204" pitchFamily="34" charset="0"/>
              </a:rPr>
              <a:t>сетью</a:t>
            </a:r>
            <a:endParaRPr lang="ru-RU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Calibri" panose="020F0502020204030204" pitchFamily="34" charset="0"/>
                <a:cs typeface="Arial" panose="020B0604020202020204" pitchFamily="34" charset="0"/>
              </a:rPr>
              <a:t>интенсивность свечения;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Calibri" panose="020F0502020204030204" pitchFamily="34" charset="0"/>
                <a:cs typeface="Arial" panose="020B0604020202020204" pitchFamily="34" charset="0"/>
              </a:rPr>
              <a:t>регулировка оттенков освещения (16 млн. вариантов);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Calibri" panose="020F0502020204030204" pitchFamily="34" charset="0"/>
                <a:cs typeface="Arial" panose="020B0604020202020204" pitchFamily="34" charset="0"/>
              </a:rPr>
              <a:t>регулировка яркости;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Calibri" panose="020F0502020204030204" pitchFamily="34" charset="0"/>
                <a:cs typeface="Arial" panose="020B0604020202020204" pitchFamily="34" charset="0"/>
              </a:rPr>
              <a:t>графическая аналитика.</a:t>
            </a:r>
          </a:p>
          <a:p>
            <a:endParaRPr lang="ru-RU" sz="1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268" y="3765049"/>
            <a:ext cx="6268582" cy="303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8125" y="5081884"/>
            <a:ext cx="35718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alibri" panose="020F0502020204030204" pitchFamily="34" charset="0"/>
                <a:cs typeface="Arial" panose="020B0604020202020204" pitchFamily="34" charset="0"/>
              </a:rPr>
              <a:t>цоколь E27</a:t>
            </a:r>
            <a:r>
              <a:rPr lang="ru-RU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endParaRPr lang="ru-RU" sz="1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световой </a:t>
            </a:r>
            <a:r>
              <a:rPr lang="ru-RU" sz="1400" dirty="0">
                <a:latin typeface="Calibri" panose="020F0502020204030204" pitchFamily="34" charset="0"/>
                <a:cs typeface="Arial" panose="020B0604020202020204" pitchFamily="34" charset="0"/>
              </a:rPr>
              <a:t>поток - 600 лм</a:t>
            </a:r>
            <a:r>
              <a:rPr lang="ru-RU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endParaRPr lang="ru-RU" sz="1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Calibri" panose="020F0502020204030204" pitchFamily="34" charset="0"/>
                <a:cs typeface="Arial" panose="020B0604020202020204" pitchFamily="34" charset="0"/>
              </a:rPr>
              <a:t>потребление 6,7 Вт = 60 Вт обычной лампы</a:t>
            </a:r>
            <a:r>
              <a:rPr lang="ru-RU" sz="1400" dirty="0">
                <a:latin typeface="Chevin Pro Medium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887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095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11149" y="3884860"/>
            <a:ext cx="6080851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7010401" y="3217496"/>
            <a:ext cx="5181600" cy="548640"/>
          </a:xfrm>
          <a:prstGeom prst="rect">
            <a:avLst/>
          </a:prstGeom>
        </p:spPr>
        <p:txBody>
          <a:bodyPr vert="horz" lIns="117226" tIns="58613" rIns="117226" bIns="58613" rtlCol="0">
            <a:noAutofit/>
          </a:bodyPr>
          <a:lstStyle>
            <a:lvl1pPr marL="167907" indent="-167907" algn="l" defTabSz="914400" rtl="0" eaLnBrk="1" latinLnBrk="0" hangingPunct="1">
              <a:lnSpc>
                <a:spcPct val="200000"/>
              </a:lnSpc>
              <a:spcBef>
                <a:spcPct val="20000"/>
              </a:spcBef>
              <a:buFont typeface="+mj-lt"/>
              <a:buAutoNum type="arabicPeriod"/>
              <a:defRPr sz="13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79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878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3818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1757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9696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7635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9557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351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hevin Pro Medium"/>
              </a:rPr>
              <a:t> 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hevin Pro Medium"/>
              </a:rPr>
              <a:t>Создание сценариев</a:t>
            </a:r>
            <a:endParaRPr lang="ru-RU" sz="1800" b="0" dirty="0">
              <a:solidFill>
                <a:schemeClr val="tx1">
                  <a:lumMod val="65000"/>
                  <a:lumOff val="35000"/>
                </a:schemeClr>
              </a:solidFill>
              <a:latin typeface="Chevin Pro Medium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7010400" y="1325880"/>
            <a:ext cx="4978400" cy="548640"/>
          </a:xfrm>
          <a:prstGeom prst="rect">
            <a:avLst/>
          </a:prstGeom>
        </p:spPr>
        <p:txBody>
          <a:bodyPr vert="horz" lIns="117226" tIns="58613" rIns="117226" bIns="58613" rtlCol="0">
            <a:noAutofit/>
          </a:bodyPr>
          <a:lstStyle>
            <a:lvl1pPr marL="167907" indent="-167907" algn="l" defTabSz="914400" rtl="0" eaLnBrk="1" latinLnBrk="0" hangingPunct="1">
              <a:lnSpc>
                <a:spcPct val="200000"/>
              </a:lnSpc>
              <a:spcBef>
                <a:spcPct val="20000"/>
              </a:spcBef>
              <a:buFont typeface="+mj-lt"/>
              <a:buAutoNum type="arabicPeriod"/>
              <a:defRPr sz="13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79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878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3818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1757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9696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7635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9557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351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hevin Pro Medium"/>
              </a:rPr>
              <a:t> 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hevin Pro Medium"/>
              </a:rPr>
              <a:t>Удобный и понятный интерфейс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hevin Pro Medium"/>
              </a:rPr>
              <a:t>  личного кабинета</a:t>
            </a:r>
            <a:endParaRPr lang="ru-RU" sz="1800" b="0" dirty="0">
              <a:solidFill>
                <a:schemeClr val="tx1">
                  <a:lumMod val="65000"/>
                  <a:lumOff val="35000"/>
                </a:schemeClr>
              </a:solidFill>
              <a:latin typeface="Chevin Pro Medium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6908800" y="2240280"/>
            <a:ext cx="5283200" cy="548640"/>
          </a:xfrm>
          <a:prstGeom prst="rect">
            <a:avLst/>
          </a:prstGeom>
        </p:spPr>
        <p:txBody>
          <a:bodyPr vert="horz" lIns="117226" tIns="58613" rIns="117226" bIns="58613" rtlCol="0">
            <a:noAutofit/>
          </a:bodyPr>
          <a:lstStyle>
            <a:lvl1pPr marL="167907" indent="-167907" algn="l" defTabSz="914400" rtl="0" eaLnBrk="1" latinLnBrk="0" hangingPunct="1">
              <a:lnSpc>
                <a:spcPct val="200000"/>
              </a:lnSpc>
              <a:spcBef>
                <a:spcPct val="20000"/>
              </a:spcBef>
              <a:buFont typeface="+mj-lt"/>
              <a:buAutoNum type="arabicPeriod"/>
              <a:defRPr sz="13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79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878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3818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1757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9696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7635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9557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351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hevin Pro Medium"/>
              </a:rPr>
              <a:t>  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hevin Pro Medium"/>
              </a:rPr>
              <a:t>Безопасность данных (хранение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hevin Pro Medium"/>
              </a:rPr>
              <a:t>   данных в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hevin Pro Medium"/>
              </a:rPr>
              <a:t>ЦОДах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hevin Pro Medium"/>
              </a:rPr>
              <a:t> «Ростелеком») </a:t>
            </a:r>
            <a:endParaRPr lang="ru-RU" sz="1800" b="0" dirty="0">
              <a:solidFill>
                <a:schemeClr val="tx1">
                  <a:lumMod val="65000"/>
                  <a:lumOff val="35000"/>
                </a:schemeClr>
              </a:solidFill>
              <a:latin typeface="Chevin Pro Medium"/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7112000" y="4983480"/>
            <a:ext cx="5181600" cy="548640"/>
          </a:xfrm>
          <a:prstGeom prst="rect">
            <a:avLst/>
          </a:prstGeom>
        </p:spPr>
        <p:txBody>
          <a:bodyPr vert="horz" lIns="117226" tIns="58613" rIns="117226" bIns="58613" rtlCol="0">
            <a:noAutofit/>
          </a:bodyPr>
          <a:lstStyle>
            <a:lvl1pPr marL="167907" indent="-167907" algn="l" defTabSz="914400" rtl="0" eaLnBrk="1" latinLnBrk="0" hangingPunct="1">
              <a:lnSpc>
                <a:spcPct val="200000"/>
              </a:lnSpc>
              <a:spcBef>
                <a:spcPct val="20000"/>
              </a:spcBef>
              <a:buFont typeface="+mj-lt"/>
              <a:buAutoNum type="arabicPeriod"/>
              <a:defRPr sz="13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79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878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3818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1757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9696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7635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9557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351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hevin Pro Medium"/>
              </a:rPr>
              <a:t> </a:t>
            </a:r>
            <a:endParaRPr lang="ru-RU" sz="1800" b="0" dirty="0">
              <a:solidFill>
                <a:schemeClr val="tx1">
                  <a:lumMod val="65000"/>
                  <a:lumOff val="35000"/>
                </a:schemeClr>
              </a:solidFill>
              <a:latin typeface="Chevin Pro Medium"/>
            </a:endParaRP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6953003" y="4967691"/>
            <a:ext cx="5238998" cy="756833"/>
          </a:xfrm>
          <a:prstGeom prst="rect">
            <a:avLst/>
          </a:prstGeom>
        </p:spPr>
        <p:txBody>
          <a:bodyPr vert="horz" lIns="117226" tIns="58613" rIns="117226" bIns="58613" rtlCol="0">
            <a:noAutofit/>
          </a:bodyPr>
          <a:lstStyle>
            <a:lvl1pPr marL="167907" indent="-167907" algn="l" defTabSz="914400" rtl="0" eaLnBrk="1" latinLnBrk="0" hangingPunct="1">
              <a:lnSpc>
                <a:spcPct val="200000"/>
              </a:lnSpc>
              <a:spcBef>
                <a:spcPct val="20000"/>
              </a:spcBef>
              <a:buFont typeface="+mj-lt"/>
              <a:buAutoNum type="arabicPeriod"/>
              <a:defRPr sz="13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79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878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3818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1757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9696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7635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9557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351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hevin Pro Medium"/>
              </a:rPr>
              <a:t>  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hevin Pro Medium"/>
              </a:rPr>
              <a:t>Управление через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hevin Pro Medium"/>
              </a:rPr>
              <a:t>web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hevin Pro Medium"/>
              </a:rPr>
              <a:t>и МП, выбор каналов          оповещения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Chevin Pro Medium"/>
            </a:endParaRPr>
          </a:p>
        </p:txBody>
      </p:sp>
      <p:sp>
        <p:nvSpPr>
          <p:cNvPr id="13" name="Rectangle 23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04802" y="323326"/>
            <a:ext cx="609599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9140">
              <a:defRPr/>
            </a:pPr>
            <a:r>
              <a:rPr lang="ru-RU" altLang="ru-RU" sz="3600" b="1" dirty="0">
                <a:solidFill>
                  <a:schemeClr val="bg1"/>
                </a:solidFill>
                <a:latin typeface="Chevin Pro Medium"/>
                <a:cs typeface="Arial" panose="020B0604020202020204" pitchFamily="34" charset="0"/>
              </a:rPr>
              <a:t>Преимущества  услуги</a:t>
            </a:r>
          </a:p>
          <a:p>
            <a:pPr defTabSz="829140">
              <a:defRPr/>
            </a:pPr>
            <a:r>
              <a:rPr lang="ru-RU" altLang="ru-RU" sz="3600" b="1" dirty="0">
                <a:solidFill>
                  <a:schemeClr val="bg1"/>
                </a:solidFill>
                <a:latin typeface="Chevin Pro Medium"/>
                <a:cs typeface="Arial" panose="020B0604020202020204" pitchFamily="34" charset="0"/>
              </a:rPr>
              <a:t>УМНЫЙ ДОМ</a:t>
            </a:r>
          </a:p>
        </p:txBody>
      </p:sp>
      <p:sp>
        <p:nvSpPr>
          <p:cNvPr id="16" name="Текст 2"/>
          <p:cNvSpPr txBox="1">
            <a:spLocks/>
          </p:cNvSpPr>
          <p:nvPr/>
        </p:nvSpPr>
        <p:spPr>
          <a:xfrm>
            <a:off x="7112000" y="5806440"/>
            <a:ext cx="5181600" cy="548640"/>
          </a:xfrm>
          <a:prstGeom prst="rect">
            <a:avLst/>
          </a:prstGeom>
        </p:spPr>
        <p:txBody>
          <a:bodyPr vert="horz" lIns="117226" tIns="58613" rIns="117226" bIns="58613" rtlCol="0">
            <a:noAutofit/>
          </a:bodyPr>
          <a:lstStyle>
            <a:lvl1pPr marL="167907" indent="-167907" algn="l" defTabSz="914400" rtl="0" eaLnBrk="1" latinLnBrk="0" hangingPunct="1">
              <a:lnSpc>
                <a:spcPct val="200000"/>
              </a:lnSpc>
              <a:spcBef>
                <a:spcPct val="20000"/>
              </a:spcBef>
              <a:buFont typeface="+mj-lt"/>
              <a:buAutoNum type="arabicPeriod"/>
              <a:defRPr sz="13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79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878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3818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1757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9696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7635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9557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351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hevin Pro Medium"/>
              </a:rPr>
              <a:t> Круглосуточная техническая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hevin Pro Medium"/>
              </a:rPr>
              <a:t> поддержка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8-800-1000-800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800" b="0" dirty="0">
              <a:solidFill>
                <a:schemeClr val="tx1">
                  <a:lumMod val="65000"/>
                  <a:lumOff val="35000"/>
                </a:schemeClr>
              </a:solidFill>
              <a:latin typeface="Chevin Pro Medium"/>
            </a:endParaRPr>
          </a:p>
        </p:txBody>
      </p:sp>
      <p:sp>
        <p:nvSpPr>
          <p:cNvPr id="26" name="Блок-схема: узел 25"/>
          <p:cNvSpPr/>
          <p:nvPr/>
        </p:nvSpPr>
        <p:spPr>
          <a:xfrm>
            <a:off x="6400800" y="1389656"/>
            <a:ext cx="609600" cy="389513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27" name="Блок-схема: узел 26"/>
          <p:cNvSpPr/>
          <p:nvPr/>
        </p:nvSpPr>
        <p:spPr>
          <a:xfrm>
            <a:off x="6578600" y="1388696"/>
            <a:ext cx="254000" cy="389513"/>
          </a:xfrm>
          <a:prstGeom prst="flowChartConnector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ru-RU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553200" y="1874520"/>
            <a:ext cx="3048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Блок-схема: узел 32"/>
          <p:cNvSpPr/>
          <p:nvPr/>
        </p:nvSpPr>
        <p:spPr>
          <a:xfrm>
            <a:off x="6400800" y="2304056"/>
            <a:ext cx="609600" cy="389513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34" name="Блок-схема: узел 33"/>
          <p:cNvSpPr/>
          <p:nvPr/>
        </p:nvSpPr>
        <p:spPr>
          <a:xfrm>
            <a:off x="6578600" y="2303096"/>
            <a:ext cx="254000" cy="389513"/>
          </a:xfrm>
          <a:prstGeom prst="flowChartConnector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ru-RU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6553200" y="2788920"/>
            <a:ext cx="3048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Блок-схема: узел 35"/>
          <p:cNvSpPr/>
          <p:nvPr/>
        </p:nvSpPr>
        <p:spPr>
          <a:xfrm>
            <a:off x="6400209" y="3217496"/>
            <a:ext cx="609600" cy="389513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37" name="Блок-схема: узел 36"/>
          <p:cNvSpPr/>
          <p:nvPr/>
        </p:nvSpPr>
        <p:spPr>
          <a:xfrm>
            <a:off x="6578009" y="3216536"/>
            <a:ext cx="254000" cy="389513"/>
          </a:xfrm>
          <a:prstGeom prst="flowChartConnector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ru-RU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6552609" y="3702360"/>
            <a:ext cx="3048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Блок-схема: узел 38"/>
          <p:cNvSpPr/>
          <p:nvPr/>
        </p:nvSpPr>
        <p:spPr>
          <a:xfrm>
            <a:off x="6400800" y="4132856"/>
            <a:ext cx="609600" cy="389513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40" name="Блок-схема: узел 39"/>
          <p:cNvSpPr/>
          <p:nvPr/>
        </p:nvSpPr>
        <p:spPr>
          <a:xfrm>
            <a:off x="6578600" y="4131896"/>
            <a:ext cx="254000" cy="389513"/>
          </a:xfrm>
          <a:prstGeom prst="flowChartConnector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ru-RU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553200" y="4617720"/>
            <a:ext cx="3048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Блок-схема: узел 41"/>
          <p:cNvSpPr/>
          <p:nvPr/>
        </p:nvSpPr>
        <p:spPr>
          <a:xfrm>
            <a:off x="6400800" y="5047256"/>
            <a:ext cx="609600" cy="389513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43" name="Блок-схема: узел 42"/>
          <p:cNvSpPr/>
          <p:nvPr/>
        </p:nvSpPr>
        <p:spPr>
          <a:xfrm>
            <a:off x="6578600" y="5046296"/>
            <a:ext cx="254000" cy="389513"/>
          </a:xfrm>
          <a:prstGeom prst="flowChartConnector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ru-RU" dirty="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6553200" y="5532120"/>
            <a:ext cx="3048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Блок-схема: узел 44"/>
          <p:cNvSpPr/>
          <p:nvPr/>
        </p:nvSpPr>
        <p:spPr>
          <a:xfrm>
            <a:off x="6400800" y="5870216"/>
            <a:ext cx="609600" cy="389513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46" name="Блок-схема: узел 45"/>
          <p:cNvSpPr/>
          <p:nvPr/>
        </p:nvSpPr>
        <p:spPr>
          <a:xfrm>
            <a:off x="6578600" y="5869256"/>
            <a:ext cx="254000" cy="389513"/>
          </a:xfrm>
          <a:prstGeom prst="flowChartConnector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ru-RU" dirty="0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6553200" y="6355080"/>
            <a:ext cx="3048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0478"/>
            <a:fld id="{81D60167-4931-47E6-BA6A-407CBD079E47}" type="slidenum">
              <a:rPr lang="ru-RU" smtClean="0">
                <a:cs typeface="Arial"/>
              </a:rPr>
              <a:pPr marL="30478"/>
              <a:t>12</a:t>
            </a:fld>
            <a:endParaRPr lang="ru-RU" dirty="0">
              <a:cs typeface="Arial"/>
            </a:endParaRPr>
          </a:p>
        </p:txBody>
      </p:sp>
      <p:sp>
        <p:nvSpPr>
          <p:cNvPr id="31" name="Текст 2"/>
          <p:cNvSpPr txBox="1">
            <a:spLocks/>
          </p:cNvSpPr>
          <p:nvPr/>
        </p:nvSpPr>
        <p:spPr>
          <a:xfrm>
            <a:off x="6953002" y="4135109"/>
            <a:ext cx="5296395" cy="548640"/>
          </a:xfrm>
          <a:prstGeom prst="rect">
            <a:avLst/>
          </a:prstGeom>
        </p:spPr>
        <p:txBody>
          <a:bodyPr vert="horz" lIns="117226" tIns="58613" rIns="117226" bIns="58613" rtlCol="0">
            <a:noAutofit/>
          </a:bodyPr>
          <a:lstStyle>
            <a:lvl1pPr marL="167907" indent="-167907" algn="l" defTabSz="914400" rtl="0" eaLnBrk="1" latinLnBrk="0" hangingPunct="1">
              <a:lnSpc>
                <a:spcPct val="200000"/>
              </a:lnSpc>
              <a:spcBef>
                <a:spcPct val="20000"/>
              </a:spcBef>
              <a:buFont typeface="+mj-lt"/>
              <a:buAutoNum type="arabicPeriod"/>
              <a:defRPr sz="13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79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878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3818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1757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9696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7635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9557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351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hevin Pro Medium"/>
              </a:rPr>
              <a:t>   Оборудование в рассрочку</a:t>
            </a:r>
          </a:p>
        </p:txBody>
      </p:sp>
    </p:spTree>
    <p:extLst>
      <p:ext uri="{BB962C8B-B14F-4D97-AF65-F5344CB8AC3E}">
        <p14:creationId xmlns:p14="http://schemas.microsoft.com/office/powerpoint/2010/main" val="328086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3701265"/>
              </p:ext>
            </p:extLst>
          </p:nvPr>
        </p:nvGraphicFramePr>
        <p:xfrm>
          <a:off x="611273" y="345721"/>
          <a:ext cx="1670" cy="1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3" name="think-cell Slide" r:id="rId6" imgW="443" imgH="444" progId="TCLayout.ActiveDocument.1">
                  <p:embed/>
                </p:oleObj>
              </mc:Choice>
              <mc:Fallback>
                <p:oleObj name="think-cell Slide" r:id="rId6" imgW="443" imgH="444" progId="TCLayout.ActiveDocument.1">
                  <p:embed/>
                  <p:pic>
                    <p:nvPicPr>
                      <p:cNvPr id="16" name="Объект 1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1273" y="345721"/>
                        <a:ext cx="1670" cy="1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609600" y="344049"/>
            <a:ext cx="167116" cy="16711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842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8" name="Текст 7"/>
          <p:cNvSpPr>
            <a:spLocks noGrp="1"/>
          </p:cNvSpPr>
          <p:nvPr>
            <p:ph type="body" idx="10"/>
          </p:nvPr>
        </p:nvSpPr>
        <p:spPr>
          <a:xfrm>
            <a:off x="393591" y="208452"/>
            <a:ext cx="8886305" cy="4190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Сравнение с конкурентами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0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10668000" y="6356986"/>
            <a:ext cx="365760" cy="363854"/>
          </a:xfrm>
        </p:spPr>
        <p:txBody>
          <a:bodyPr/>
          <a:lstStyle/>
          <a:p>
            <a:pPr marL="30480"/>
            <a:fld id="{81D60167-4931-47E6-BA6A-407CBD079E47}" type="slidenum">
              <a:rPr lang="ru-RU">
                <a:latin typeface="Arial"/>
                <a:cs typeface="Arial"/>
              </a:rPr>
              <a:pPr marL="30480"/>
              <a:t>13</a:t>
            </a:fld>
            <a:endParaRPr lang="ru-RU">
              <a:latin typeface="Arial"/>
              <a:cs typeface="Arial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064177" y="4002339"/>
            <a:ext cx="175596" cy="514402"/>
          </a:xfrm>
          <a:prstGeom prst="rect">
            <a:avLst/>
          </a:prstGeom>
          <a:noFill/>
          <a:ln w="63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33" name="Прямоугольник 32"/>
          <p:cNvSpPr/>
          <p:nvPr/>
        </p:nvSpPr>
        <p:spPr>
          <a:xfrm>
            <a:off x="4212062" y="4131713"/>
            <a:ext cx="3212066" cy="20503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1200" dirty="0" smtClean="0"/>
              <a:t>Контроллер(поддерживает </a:t>
            </a:r>
            <a:r>
              <a:rPr lang="ru-RU" sz="1200" dirty="0"/>
              <a:t>до 300 датчиков)</a:t>
            </a:r>
          </a:p>
          <a:p>
            <a:r>
              <a:rPr lang="ru-RU" sz="1200" dirty="0"/>
              <a:t>Датчик движения </a:t>
            </a:r>
          </a:p>
          <a:p>
            <a:r>
              <a:rPr lang="ru-RU" sz="1200" dirty="0"/>
              <a:t>Датчик открытия двери</a:t>
            </a:r>
          </a:p>
          <a:p>
            <a:r>
              <a:rPr lang="ru-RU" sz="1200" dirty="0"/>
              <a:t>Датчик протечки</a:t>
            </a:r>
          </a:p>
          <a:p>
            <a:r>
              <a:rPr lang="ru-RU" sz="1200" dirty="0"/>
              <a:t>Миниатюрная видеокамера</a:t>
            </a:r>
          </a:p>
          <a:p>
            <a:r>
              <a:rPr lang="ru-RU" sz="1200" dirty="0"/>
              <a:t>Реле для двухклавишного выключателя</a:t>
            </a:r>
          </a:p>
          <a:p>
            <a:endParaRPr lang="ru-RU" sz="1200" dirty="0"/>
          </a:p>
          <a:p>
            <a:r>
              <a:rPr lang="ru-RU" sz="1200" dirty="0"/>
              <a:t>Цена: 15990 руб.</a:t>
            </a:r>
          </a:p>
          <a:p>
            <a:endParaRPr lang="ru-RU" sz="1260" b="1" dirty="0">
              <a:solidFill>
                <a:srgbClr val="EE7400"/>
              </a:solidFill>
              <a:latin typeface="Chevin Pro Light" panose="020F0303030000060003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73971" y="4120297"/>
            <a:ext cx="3146820" cy="13146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1200" dirty="0" smtClean="0"/>
              <a:t>Контроллер (поддерживает </a:t>
            </a:r>
            <a:r>
              <a:rPr lang="ru-RU" sz="1200" dirty="0"/>
              <a:t>до 32 датчиков)</a:t>
            </a:r>
          </a:p>
          <a:p>
            <a:r>
              <a:rPr lang="ru-RU" sz="1200" dirty="0"/>
              <a:t>Датчик движения </a:t>
            </a:r>
          </a:p>
          <a:p>
            <a:r>
              <a:rPr lang="ru-RU" sz="1200" dirty="0"/>
              <a:t>Датчик открытия двери</a:t>
            </a:r>
          </a:p>
          <a:p>
            <a:r>
              <a:rPr lang="ru-RU" sz="1200" dirty="0"/>
              <a:t>Пульт дистанционного управления</a:t>
            </a:r>
            <a:endParaRPr lang="ru-RU" sz="1050" dirty="0"/>
          </a:p>
          <a:p>
            <a:endParaRPr lang="ru-RU" sz="1200" dirty="0"/>
          </a:p>
          <a:p>
            <a:r>
              <a:rPr lang="ru-RU" sz="1200" dirty="0"/>
              <a:t>Цена: 11990 руб.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023786" y="4232856"/>
            <a:ext cx="2919218" cy="184024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1200" dirty="0" smtClean="0"/>
              <a:t>Контроллер </a:t>
            </a:r>
            <a:r>
              <a:rPr lang="ru-RU" sz="1200" dirty="0"/>
              <a:t>(поддерживает до 300 датчиков)</a:t>
            </a:r>
          </a:p>
          <a:p>
            <a:r>
              <a:rPr lang="ru-RU" sz="1200" dirty="0"/>
              <a:t>Датчик движения </a:t>
            </a:r>
          </a:p>
          <a:p>
            <a:r>
              <a:rPr lang="ru-RU" sz="1200" dirty="0"/>
              <a:t>Датчик протечки</a:t>
            </a:r>
          </a:p>
          <a:p>
            <a:endParaRPr lang="ru-RU" sz="1200" dirty="0"/>
          </a:p>
          <a:p>
            <a:r>
              <a:rPr lang="ru-RU" sz="1200" dirty="0"/>
              <a:t>Цена: 9990 руб.</a:t>
            </a:r>
          </a:p>
          <a:p>
            <a:endParaRPr lang="ru-RU" sz="1260" b="1" dirty="0">
              <a:solidFill>
                <a:srgbClr val="EE7400"/>
              </a:solidFill>
              <a:latin typeface="Chevin Pro Light" panose="020F0303030000060003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98388" y="3526409"/>
            <a:ext cx="3097987" cy="396445"/>
          </a:xfrm>
          <a:prstGeom prst="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80" b="1" dirty="0">
                <a:latin typeface="Chevin Pro Medium" pitchFamily="34" charset="0"/>
              </a:rPr>
              <a:t>Состав комплекта: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212062" y="3518749"/>
            <a:ext cx="3097987" cy="396445"/>
          </a:xfrm>
          <a:prstGeom prst="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80" b="1" dirty="0">
                <a:latin typeface="Chevin Pro Medium" pitchFamily="34" charset="0"/>
              </a:rPr>
              <a:t>Состав комплекта: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989112" y="3507087"/>
            <a:ext cx="3097987" cy="396445"/>
          </a:xfrm>
          <a:prstGeom prst="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80" b="1" dirty="0">
                <a:latin typeface="Chevin Pro Medium" pitchFamily="34" charset="0"/>
              </a:rPr>
              <a:t>Состав комплекта: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2581" y="1223178"/>
            <a:ext cx="24629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EZVIZ</a:t>
            </a:r>
            <a:r>
              <a:rPr lang="ru-RU" sz="1600" b="1" dirty="0" smtClean="0"/>
              <a:t> «Стартовый набор»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35340" y="1208106"/>
            <a:ext cx="25887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latin typeface="Calibri" panose="020F0502020204030204" pitchFamily="34" charset="0"/>
              </a:rPr>
              <a:t>Rubetek</a:t>
            </a:r>
            <a:r>
              <a:rPr lang="ru-RU" sz="1600" b="1" dirty="0">
                <a:latin typeface="Calibri" panose="020F0502020204030204" pitchFamily="34" charset="0"/>
              </a:rPr>
              <a:t> «Умная квартира»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80956" y="1238824"/>
            <a:ext cx="43230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latin typeface="Calibri" panose="020F0502020204030204" pitchFamily="34" charset="0"/>
              </a:rPr>
              <a:t>Rubetek</a:t>
            </a:r>
            <a:r>
              <a:rPr lang="ru-RU" sz="1600" b="1" dirty="0" smtClean="0">
                <a:latin typeface="Calibri" panose="020F0502020204030204" pitchFamily="34" charset="0"/>
              </a:rPr>
              <a:t> «Безопасность и защита от протечки»</a:t>
            </a:r>
            <a:endParaRPr lang="ru-RU" sz="1600" b="1" dirty="0">
              <a:latin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425" y="1751641"/>
            <a:ext cx="2541685" cy="17035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1" y="1680378"/>
            <a:ext cx="1846031" cy="18460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77" y="1897516"/>
            <a:ext cx="2106385" cy="141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7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34181767"/>
              </p:ext>
            </p:extLst>
          </p:nvPr>
        </p:nvGraphicFramePr>
        <p:xfrm>
          <a:off x="611273" y="345721"/>
          <a:ext cx="1670" cy="1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3" name="think-cell Slide" r:id="rId5" imgW="443" imgH="444" progId="TCLayout.ActiveDocument.1">
                  <p:embed/>
                </p:oleObj>
              </mc:Choice>
              <mc:Fallback>
                <p:oleObj name="think-cell Slide" r:id="rId5" imgW="443" imgH="444" progId="TCLayout.ActiveDocument.1">
                  <p:embed/>
                  <p:pic>
                    <p:nvPicPr>
                      <p:cNvPr id="16" name="Объект 1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273" y="345721"/>
                        <a:ext cx="1670" cy="1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609600" y="344049"/>
            <a:ext cx="167116" cy="16711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842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8" name="Текст 7"/>
          <p:cNvSpPr>
            <a:spLocks noGrp="1"/>
          </p:cNvSpPr>
          <p:nvPr>
            <p:ph type="body" idx="10"/>
          </p:nvPr>
        </p:nvSpPr>
        <p:spPr>
          <a:xfrm>
            <a:off x="393591" y="208452"/>
            <a:ext cx="8886305" cy="4190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Сравнение с конкурентами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0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10668000" y="6356986"/>
            <a:ext cx="365760" cy="363854"/>
          </a:xfrm>
        </p:spPr>
        <p:txBody>
          <a:bodyPr/>
          <a:lstStyle/>
          <a:p>
            <a:pPr marL="30480"/>
            <a:fld id="{81D60167-4931-47E6-BA6A-407CBD079E47}" type="slidenum">
              <a:rPr lang="ru-RU">
                <a:latin typeface="Arial"/>
                <a:cs typeface="Arial"/>
              </a:rPr>
              <a:pPr marL="30480"/>
              <a:t>14</a:t>
            </a:fld>
            <a:endParaRPr lang="ru-RU">
              <a:latin typeface="Arial"/>
              <a:cs typeface="Arial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064177" y="4002339"/>
            <a:ext cx="175596" cy="514402"/>
          </a:xfrm>
          <a:prstGeom prst="rect">
            <a:avLst/>
          </a:prstGeom>
          <a:noFill/>
          <a:ln w="63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33" name="Прямоугольник 32"/>
          <p:cNvSpPr/>
          <p:nvPr/>
        </p:nvSpPr>
        <p:spPr>
          <a:xfrm>
            <a:off x="4568890" y="4516741"/>
            <a:ext cx="3212066" cy="22347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05740" indent="-205740">
              <a:buClr>
                <a:srgbClr val="00AAE7"/>
              </a:buClr>
              <a:buFont typeface="Arial" charset="0"/>
              <a:buChar char="•"/>
            </a:pPr>
            <a:r>
              <a:rPr lang="ru-RU" sz="1200" dirty="0">
                <a:latin typeface="Chevin Pro Light" panose="020F0303030000060003" pitchFamily="34" charset="0"/>
              </a:rPr>
              <a:t>контроллер</a:t>
            </a:r>
          </a:p>
          <a:p>
            <a:pPr marL="205740" indent="-205740">
              <a:buClr>
                <a:srgbClr val="00AAE7"/>
              </a:buClr>
              <a:buFont typeface="Arial" charset="0"/>
              <a:buChar char="•"/>
            </a:pPr>
            <a:r>
              <a:rPr lang="ru-RU" sz="1200" dirty="0">
                <a:latin typeface="Chevin Pro Light" panose="020F0303030000060003" pitchFamily="34" charset="0"/>
              </a:rPr>
              <a:t>датчик открытия + термометр датчик протечки</a:t>
            </a:r>
          </a:p>
          <a:p>
            <a:pPr marL="205740" indent="-205740">
              <a:buClr>
                <a:srgbClr val="00AAE7"/>
              </a:buClr>
              <a:buFont typeface="Arial" charset="0"/>
              <a:buChar char="•"/>
            </a:pPr>
            <a:r>
              <a:rPr lang="ru-RU" sz="1200" dirty="0">
                <a:latin typeface="Chevin Pro Light" panose="020F0303030000060003" pitchFamily="34" charset="0"/>
              </a:rPr>
              <a:t>мини-панель управления </a:t>
            </a:r>
          </a:p>
          <a:p>
            <a:pPr marL="205740" indent="-205740">
              <a:buClr>
                <a:srgbClr val="00AAE7"/>
              </a:buClr>
              <a:buFont typeface="Arial" charset="0"/>
              <a:buChar char="•"/>
            </a:pPr>
            <a:r>
              <a:rPr lang="ru-RU" sz="1200" dirty="0">
                <a:latin typeface="Chevin Pro Light" panose="020F0303030000060003" pitchFamily="34" charset="0"/>
              </a:rPr>
              <a:t>розеточный модуль</a:t>
            </a:r>
          </a:p>
          <a:p>
            <a:pPr marL="205740" indent="-205740">
              <a:buClr>
                <a:srgbClr val="00AAE7"/>
              </a:buClr>
              <a:buFont typeface="Arial" charset="0"/>
              <a:buChar char="•"/>
            </a:pPr>
            <a:r>
              <a:rPr lang="ru-RU" sz="1200" dirty="0">
                <a:latin typeface="Chevin Pro Light" panose="020F0303030000060003" pitchFamily="34" charset="0"/>
              </a:rPr>
              <a:t>датчик движения</a:t>
            </a:r>
          </a:p>
          <a:p>
            <a:endParaRPr lang="ru-RU" sz="1200" dirty="0">
              <a:latin typeface="Chevin Pro Light" panose="020F0303030000060003" pitchFamily="34" charset="0"/>
            </a:endParaRPr>
          </a:p>
          <a:p>
            <a:r>
              <a:rPr lang="ru-RU" sz="1260" b="1" dirty="0">
                <a:solidFill>
                  <a:srgbClr val="EE7400"/>
                </a:solidFill>
                <a:latin typeface="Chevin Pro Light" panose="020F0303030000060003" pitchFamily="34" charset="0"/>
              </a:rPr>
              <a:t>Цена: 24 000 </a:t>
            </a:r>
            <a:r>
              <a:rPr lang="ru-RU" sz="1260" b="1" dirty="0" smtClean="0">
                <a:solidFill>
                  <a:srgbClr val="EE7400"/>
                </a:solidFill>
                <a:latin typeface="Chevin Pro Light" panose="020F0303030000060003" pitchFamily="34" charset="0"/>
              </a:rPr>
              <a:t>рублей</a:t>
            </a:r>
          </a:p>
          <a:p>
            <a:endParaRPr lang="ru-RU" sz="1260" b="1" dirty="0">
              <a:solidFill>
                <a:srgbClr val="EE7400"/>
              </a:solidFill>
              <a:latin typeface="Chevin Pro Light" panose="020F0303030000060003" pitchFamily="34" charset="0"/>
            </a:endParaRPr>
          </a:p>
          <a:p>
            <a:r>
              <a:rPr lang="en-US" sz="1200" dirty="0"/>
              <a:t>Z-Wave, ZIGBEE, KNX, ONVIF </a:t>
            </a:r>
            <a:r>
              <a:rPr lang="ru-RU" sz="1200" dirty="0"/>
              <a:t>и </a:t>
            </a:r>
            <a:r>
              <a:rPr lang="en-US" sz="1200" dirty="0" smtClean="0"/>
              <a:t>UPnP</a:t>
            </a:r>
            <a:endParaRPr lang="ru-RU" sz="1200" b="1" dirty="0">
              <a:solidFill>
                <a:srgbClr val="EE7400"/>
              </a:solidFill>
              <a:latin typeface="Chevin Pro Light" panose="020F0303030000060003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04900" y="4516741"/>
            <a:ext cx="3146820" cy="22347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161926" indent="-161926">
              <a:buClr>
                <a:srgbClr val="00AAE7"/>
              </a:buClr>
              <a:buFont typeface="Arial" charset="0"/>
              <a:buChar char="•"/>
            </a:pPr>
            <a:r>
              <a:rPr lang="ru-RU" sz="1200" dirty="0">
                <a:latin typeface="Chevin Pro Light" panose="020F0303030000060003" pitchFamily="34" charset="0"/>
              </a:rPr>
              <a:t>контроллер</a:t>
            </a:r>
          </a:p>
          <a:p>
            <a:pPr marL="161926" indent="-161926">
              <a:buClr>
                <a:srgbClr val="00AAE7"/>
              </a:buClr>
              <a:buFont typeface="Arial" charset="0"/>
              <a:buChar char="•"/>
            </a:pPr>
            <a:r>
              <a:rPr lang="ru-RU" sz="1200" dirty="0">
                <a:latin typeface="Chevin Pro Light" panose="020F0303030000060003" pitchFamily="34" charset="0"/>
              </a:rPr>
              <a:t>датчик открытия</a:t>
            </a:r>
          </a:p>
          <a:p>
            <a:pPr marL="161926" indent="-161926">
              <a:buClr>
                <a:srgbClr val="00AAE7"/>
              </a:buClr>
              <a:buFont typeface="Arial" charset="0"/>
              <a:buChar char="•"/>
            </a:pPr>
            <a:r>
              <a:rPr lang="ru-RU" sz="1200" dirty="0">
                <a:latin typeface="Chevin Pro Light" panose="020F0303030000060003" pitchFamily="34" charset="0"/>
              </a:rPr>
              <a:t>датчик движения</a:t>
            </a:r>
          </a:p>
          <a:p>
            <a:pPr marL="161926" indent="-161926">
              <a:buClr>
                <a:srgbClr val="00AAE7"/>
              </a:buClr>
              <a:buFont typeface="Arial" charset="0"/>
              <a:buChar char="•"/>
            </a:pPr>
            <a:r>
              <a:rPr lang="ru-RU" sz="1200" dirty="0">
                <a:latin typeface="Chevin Pro Light" panose="020F0303030000060003" pitchFamily="34" charset="0"/>
              </a:rPr>
              <a:t>датчик протечки</a:t>
            </a:r>
          </a:p>
          <a:p>
            <a:pPr marL="161926" indent="-161926">
              <a:buClr>
                <a:srgbClr val="00AAE7"/>
              </a:buClr>
              <a:buFont typeface="Arial" charset="0"/>
              <a:buChar char="•"/>
            </a:pPr>
            <a:r>
              <a:rPr lang="ru-RU" sz="1200" dirty="0">
                <a:latin typeface="Chevin Pro Light" panose="020F0303030000060003" pitchFamily="34" charset="0"/>
              </a:rPr>
              <a:t>датчик дыма</a:t>
            </a:r>
          </a:p>
          <a:p>
            <a:pPr marL="161926" indent="-161926">
              <a:buClr>
                <a:srgbClr val="00AAE7"/>
              </a:buClr>
              <a:buFont typeface="Arial" charset="0"/>
              <a:buChar char="•"/>
            </a:pPr>
            <a:r>
              <a:rPr lang="ru-RU" sz="1200" dirty="0">
                <a:latin typeface="Chevin Pro Light" panose="020F0303030000060003" pitchFamily="34" charset="0"/>
              </a:rPr>
              <a:t>розеточный модуль </a:t>
            </a:r>
          </a:p>
          <a:p>
            <a:endParaRPr lang="ru-RU" sz="1260" b="1" dirty="0" smtClean="0">
              <a:solidFill>
                <a:srgbClr val="EE7400"/>
              </a:solidFill>
              <a:latin typeface="Chevin Pro Light" panose="020F0303030000060003" pitchFamily="34" charset="0"/>
            </a:endParaRPr>
          </a:p>
          <a:p>
            <a:r>
              <a:rPr lang="ru-RU" sz="1260" b="1" dirty="0" smtClean="0">
                <a:solidFill>
                  <a:srgbClr val="EE7400"/>
                </a:solidFill>
                <a:latin typeface="Chevin Pro Light" panose="020F0303030000060003" pitchFamily="34" charset="0"/>
              </a:rPr>
              <a:t>Цена</a:t>
            </a:r>
            <a:r>
              <a:rPr lang="ru-RU" sz="1260" b="1" dirty="0">
                <a:solidFill>
                  <a:srgbClr val="EE7400"/>
                </a:solidFill>
                <a:latin typeface="Chevin Pro Light" panose="020F0303030000060003" pitchFamily="34" charset="0"/>
              </a:rPr>
              <a:t>: 52 360 </a:t>
            </a:r>
            <a:r>
              <a:rPr lang="ru-RU" sz="1260" b="1" dirty="0" smtClean="0">
                <a:solidFill>
                  <a:srgbClr val="EE7400"/>
                </a:solidFill>
                <a:latin typeface="Chevin Pro Light" panose="020F0303030000060003" pitchFamily="34" charset="0"/>
              </a:rPr>
              <a:t>рублей</a:t>
            </a:r>
          </a:p>
          <a:p>
            <a:endParaRPr lang="ru-RU" sz="1200" dirty="0" smtClean="0">
              <a:solidFill>
                <a:srgbClr val="EE7400"/>
              </a:solidFill>
              <a:latin typeface="Calibri" panose="020F0502020204030204" pitchFamily="34" charset="0"/>
            </a:endParaRPr>
          </a:p>
          <a:p>
            <a:r>
              <a:rPr lang="ru-RU" sz="1200" dirty="0" smtClean="0">
                <a:latin typeface="Calibri" panose="020F0502020204030204" pitchFamily="34" charset="0"/>
              </a:rPr>
              <a:t>самый </a:t>
            </a:r>
            <a:r>
              <a:rPr lang="ru-RU" sz="1200" dirty="0">
                <a:latin typeface="Calibri" panose="020F0502020204030204" pitchFamily="34" charset="0"/>
              </a:rPr>
              <a:t>продвинутый и дорогой на российском </a:t>
            </a:r>
            <a:r>
              <a:rPr lang="ru-RU" sz="1200" dirty="0" smtClean="0">
                <a:latin typeface="Calibri" panose="020F0502020204030204" pitchFamily="34" charset="0"/>
              </a:rPr>
              <a:t>рынке</a:t>
            </a:r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023786" y="4516741"/>
            <a:ext cx="2919218" cy="22347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05740" indent="-205740">
              <a:buClr>
                <a:srgbClr val="00AAE7"/>
              </a:buClr>
              <a:buFont typeface="Arial" charset="0"/>
              <a:buChar char="•"/>
            </a:pPr>
            <a:r>
              <a:rPr lang="ru-RU" sz="1200" dirty="0">
                <a:latin typeface="Chevin Pro Light" panose="020F0303030000060003" pitchFamily="34" charset="0"/>
              </a:rPr>
              <a:t>контроллер</a:t>
            </a:r>
          </a:p>
          <a:p>
            <a:pPr marL="205740" indent="-205740">
              <a:buClr>
                <a:srgbClr val="00AAE7"/>
              </a:buClr>
              <a:buFont typeface="Arial" charset="0"/>
              <a:buChar char="•"/>
            </a:pPr>
            <a:r>
              <a:rPr lang="ru-RU" sz="1200" dirty="0">
                <a:latin typeface="Chevin Pro Light" panose="020F0303030000060003" pitchFamily="34" charset="0"/>
              </a:rPr>
              <a:t>датчик открытия</a:t>
            </a:r>
          </a:p>
          <a:p>
            <a:pPr marL="205740" indent="-205740">
              <a:buClr>
                <a:srgbClr val="00AAE7"/>
              </a:buClr>
              <a:buFont typeface="Arial" charset="0"/>
              <a:buChar char="•"/>
            </a:pPr>
            <a:r>
              <a:rPr lang="ru-RU" sz="1200" dirty="0">
                <a:latin typeface="Chevin Pro Light" panose="020F0303030000060003" pitchFamily="34" charset="0"/>
              </a:rPr>
              <a:t>мини-панель управления</a:t>
            </a:r>
          </a:p>
          <a:p>
            <a:pPr marL="205740" indent="-205740">
              <a:buClr>
                <a:srgbClr val="00AAE7"/>
              </a:buClr>
              <a:buFont typeface="Arial" charset="0"/>
              <a:buChar char="•"/>
            </a:pPr>
            <a:r>
              <a:rPr lang="ru-RU" sz="1200" dirty="0">
                <a:latin typeface="Chevin Pro Light" panose="020F0303030000060003" pitchFamily="34" charset="0"/>
              </a:rPr>
              <a:t>3 бесконтактных ключа</a:t>
            </a:r>
          </a:p>
          <a:p>
            <a:pPr marL="205740" indent="-205740">
              <a:buClr>
                <a:srgbClr val="00AAE7"/>
              </a:buClr>
              <a:buFont typeface="Arial" charset="0"/>
              <a:buChar char="•"/>
            </a:pPr>
            <a:r>
              <a:rPr lang="ru-RU" sz="1200" dirty="0">
                <a:latin typeface="Chevin Pro Light" panose="020F0303030000060003" pitchFamily="34" charset="0"/>
              </a:rPr>
              <a:t>камера со встроенным датчиком движения</a:t>
            </a:r>
          </a:p>
          <a:p>
            <a:endParaRPr lang="ru-RU" sz="1200" dirty="0">
              <a:latin typeface="Chevin Pro Light" panose="020F0303030000060003" pitchFamily="34" charset="0"/>
            </a:endParaRPr>
          </a:p>
          <a:p>
            <a:r>
              <a:rPr lang="ru-RU" sz="1260" b="1" dirty="0">
                <a:solidFill>
                  <a:srgbClr val="EE7400"/>
                </a:solidFill>
                <a:latin typeface="Chevin Pro Light" panose="020F0303030000060003" pitchFamily="34" charset="0"/>
              </a:rPr>
              <a:t>Цена: 15 900 </a:t>
            </a:r>
            <a:r>
              <a:rPr lang="ru-RU" sz="1260" b="1" dirty="0" smtClean="0">
                <a:solidFill>
                  <a:srgbClr val="EE7400"/>
                </a:solidFill>
                <a:latin typeface="Chevin Pro Light" panose="020F0303030000060003" pitchFamily="34" charset="0"/>
              </a:rPr>
              <a:t>рублей</a:t>
            </a:r>
          </a:p>
          <a:p>
            <a:endParaRPr lang="ru-RU" sz="1260" b="1" dirty="0">
              <a:solidFill>
                <a:srgbClr val="EE7400"/>
              </a:solidFill>
              <a:latin typeface="Chevin Pro Light" panose="020F0303030000060003" pitchFamily="34" charset="0"/>
            </a:endParaRPr>
          </a:p>
          <a:p>
            <a:r>
              <a:rPr lang="ru-RU" sz="1200" dirty="0" smtClean="0">
                <a:latin typeface="Calibri" panose="020F0502020204030204" pitchFamily="34" charset="0"/>
              </a:rPr>
              <a:t>В дополнение к охранной системе Гольфстрим</a:t>
            </a:r>
            <a:endParaRPr lang="ru-RU" sz="1200" dirty="0">
              <a:latin typeface="Calibri" panose="020F0502020204030204" pitchFamily="34" charset="0"/>
            </a:endParaRPr>
          </a:p>
          <a:p>
            <a:endParaRPr lang="ru-RU" sz="1260" b="1" dirty="0">
              <a:solidFill>
                <a:srgbClr val="EE7400"/>
              </a:solidFill>
              <a:latin typeface="Chevin Pro Light" panose="020F0303030000060003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69888" y="4120297"/>
            <a:ext cx="3097987" cy="396445"/>
          </a:xfrm>
          <a:prstGeom prst="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80" b="1" dirty="0">
                <a:latin typeface="Chevin Pro Medium" pitchFamily="34" charset="0"/>
              </a:rPr>
              <a:t>Состав комплекта: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526387" y="4120297"/>
            <a:ext cx="3097987" cy="396445"/>
          </a:xfrm>
          <a:prstGeom prst="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80" b="1" dirty="0">
                <a:latin typeface="Chevin Pro Medium" pitchFamily="34" charset="0"/>
              </a:rPr>
              <a:t>Состав комплекта: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989113" y="4120297"/>
            <a:ext cx="3097987" cy="396445"/>
          </a:xfrm>
          <a:prstGeom prst="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80" b="1" dirty="0">
                <a:latin typeface="Chevin Pro Medium" pitchFamily="34" charset="0"/>
              </a:rPr>
              <a:t>Состав комплекта:</a:t>
            </a:r>
          </a:p>
        </p:txBody>
      </p:sp>
      <p:pic>
        <p:nvPicPr>
          <p:cNvPr id="39" name="Изображение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901" y="2331721"/>
            <a:ext cx="3097987" cy="1449985"/>
          </a:xfrm>
          <a:prstGeom prst="rect">
            <a:avLst/>
          </a:prstGeom>
        </p:spPr>
      </p:pic>
      <p:pic>
        <p:nvPicPr>
          <p:cNvPr id="40" name="Изображение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1540" y="1779564"/>
            <a:ext cx="1574682" cy="470054"/>
          </a:xfrm>
          <a:prstGeom prst="rect">
            <a:avLst/>
          </a:prstGeom>
        </p:spPr>
      </p:pic>
      <p:pic>
        <p:nvPicPr>
          <p:cNvPr id="41" name="Изображение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640" y="2413774"/>
            <a:ext cx="2889481" cy="1367932"/>
          </a:xfrm>
          <a:prstGeom prst="rect">
            <a:avLst/>
          </a:prstGeom>
        </p:spPr>
      </p:pic>
      <p:pic>
        <p:nvPicPr>
          <p:cNvPr id="42" name="Изображение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1848" y="1784313"/>
            <a:ext cx="1068306" cy="427322"/>
          </a:xfrm>
          <a:prstGeom prst="rect">
            <a:avLst/>
          </a:prstGeom>
        </p:spPr>
      </p:pic>
      <p:pic>
        <p:nvPicPr>
          <p:cNvPr id="43" name="Изображение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341" y="2113729"/>
            <a:ext cx="2175529" cy="1990679"/>
          </a:xfrm>
          <a:prstGeom prst="rect">
            <a:avLst/>
          </a:prstGeom>
        </p:spPr>
      </p:pic>
      <p:pic>
        <p:nvPicPr>
          <p:cNvPr id="44" name="Изображение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759" y="1798879"/>
            <a:ext cx="1460694" cy="34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0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4222072"/>
              </p:ext>
            </p:extLst>
          </p:nvPr>
        </p:nvGraphicFramePr>
        <p:xfrm>
          <a:off x="611273" y="345721"/>
          <a:ext cx="1670" cy="1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think-cell Slide" r:id="rId5" imgW="443" imgH="444" progId="TCLayout.ActiveDocument.1">
                  <p:embed/>
                </p:oleObj>
              </mc:Choice>
              <mc:Fallback>
                <p:oleObj name="think-cell Slide" r:id="rId5" imgW="443" imgH="4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273" y="345721"/>
                        <a:ext cx="1670" cy="1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609600" y="344049"/>
            <a:ext cx="167116" cy="16711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842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8" name="Текст 7"/>
          <p:cNvSpPr>
            <a:spLocks noGrp="1"/>
          </p:cNvSpPr>
          <p:nvPr>
            <p:ph type="body" idx="10"/>
          </p:nvPr>
        </p:nvSpPr>
        <p:spPr>
          <a:xfrm>
            <a:off x="393591" y="208452"/>
            <a:ext cx="8886305" cy="4190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Life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Control by </a:t>
            </a:r>
            <a:r>
              <a:rPr lang="ru-RU" sz="3200" dirty="0" smtClean="0">
                <a:solidFill>
                  <a:schemeClr val="bg1"/>
                </a:solidFill>
              </a:rPr>
              <a:t>МегаФон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0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10668000" y="6356986"/>
            <a:ext cx="365760" cy="363854"/>
          </a:xfrm>
        </p:spPr>
        <p:txBody>
          <a:bodyPr/>
          <a:lstStyle/>
          <a:p>
            <a:pPr marL="30480"/>
            <a:fld id="{81D60167-4931-47E6-BA6A-407CBD079E47}" type="slidenum">
              <a:rPr lang="ru-RU">
                <a:latin typeface="Arial"/>
                <a:cs typeface="Arial"/>
              </a:rPr>
              <a:pPr marL="30480"/>
              <a:t>15</a:t>
            </a:fld>
            <a:endParaRPr lang="ru-RU">
              <a:latin typeface="Arial"/>
              <a:cs typeface="Arial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7975" y="4424219"/>
            <a:ext cx="1898650" cy="1728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05740" indent="-205740">
              <a:buClr>
                <a:srgbClr val="00AAE7"/>
              </a:buClr>
              <a:buFont typeface="Arial" charset="0"/>
              <a:buChar char="•"/>
            </a:pPr>
            <a:r>
              <a:rPr lang="ru-RU" sz="1200" dirty="0" smtClean="0">
                <a:latin typeface="Chevin Pro Light" panose="020F0303030000060003" pitchFamily="34" charset="0"/>
              </a:rPr>
              <a:t>контроллер</a:t>
            </a:r>
            <a:endParaRPr lang="ru-RU" sz="1200" dirty="0">
              <a:latin typeface="Chevin Pro Light" panose="020F0303030000060003" pitchFamily="34" charset="0"/>
            </a:endParaRPr>
          </a:p>
          <a:p>
            <a:pPr marL="205740" indent="-205740">
              <a:buClr>
                <a:srgbClr val="00AAE7"/>
              </a:buClr>
              <a:buFont typeface="Arial" charset="0"/>
              <a:buChar char="•"/>
            </a:pPr>
            <a:r>
              <a:rPr lang="ru-RU" sz="1200" dirty="0" smtClean="0">
                <a:latin typeface="Chevin Pro Light" panose="020F0303030000060003" pitchFamily="34" charset="0"/>
              </a:rPr>
              <a:t>умная розетка</a:t>
            </a:r>
            <a:endParaRPr lang="ru-RU" sz="1200" dirty="0">
              <a:latin typeface="Chevin Pro Light" panose="020F0303030000060003" pitchFamily="34" charset="0"/>
            </a:endParaRPr>
          </a:p>
          <a:p>
            <a:pPr marL="205740" indent="-205740">
              <a:buClr>
                <a:srgbClr val="00AAE7"/>
              </a:buClr>
              <a:buFont typeface="Arial" charset="0"/>
              <a:buChar char="•"/>
            </a:pPr>
            <a:r>
              <a:rPr lang="ru-RU" sz="1200" dirty="0" smtClean="0">
                <a:latin typeface="Chevin Pro Light" panose="020F0303030000060003" pitchFamily="34" charset="0"/>
              </a:rPr>
              <a:t>датчик протечки воды</a:t>
            </a:r>
            <a:endParaRPr lang="ru-RU" sz="1200" dirty="0">
              <a:latin typeface="Chevin Pro Light" panose="020F0303030000060003" pitchFamily="34" charset="0"/>
            </a:endParaRPr>
          </a:p>
          <a:p>
            <a:pPr marL="205740" indent="-205740">
              <a:buClr>
                <a:srgbClr val="00AAE7"/>
              </a:buClr>
              <a:buFont typeface="Arial" charset="0"/>
              <a:buChar char="•"/>
            </a:pPr>
            <a:r>
              <a:rPr lang="ru-RU" sz="1200" dirty="0" smtClean="0">
                <a:latin typeface="Chevin Pro Light" panose="020F0303030000060003" pitchFamily="34" charset="0"/>
              </a:rPr>
              <a:t>датчик движения</a:t>
            </a:r>
            <a:endParaRPr lang="ru-RU" sz="1200" dirty="0">
              <a:latin typeface="Chevin Pro Light" panose="020F0303030000060003" pitchFamily="34" charset="0"/>
            </a:endParaRPr>
          </a:p>
          <a:p>
            <a:endParaRPr lang="ru-RU" sz="1200" dirty="0">
              <a:latin typeface="Chevin Pro Light" panose="020F0303030000060003" pitchFamily="34" charset="0"/>
            </a:endParaRPr>
          </a:p>
          <a:p>
            <a:endParaRPr lang="ru-RU" sz="1260" b="1" dirty="0" smtClean="0">
              <a:solidFill>
                <a:srgbClr val="EE7400"/>
              </a:solidFill>
              <a:latin typeface="Chevin Pro Light" panose="020F0303030000060003" pitchFamily="34" charset="0"/>
            </a:endParaRPr>
          </a:p>
          <a:p>
            <a:endParaRPr lang="ru-RU" sz="1260" b="1" dirty="0">
              <a:solidFill>
                <a:srgbClr val="EE7400"/>
              </a:solidFill>
              <a:latin typeface="Chevin Pro Light" panose="020F0303030000060003" pitchFamily="34" charset="0"/>
            </a:endParaRPr>
          </a:p>
          <a:p>
            <a:endParaRPr lang="ru-RU" sz="1260" b="1" dirty="0" smtClean="0">
              <a:solidFill>
                <a:srgbClr val="EE7400"/>
              </a:solidFill>
              <a:latin typeface="Chevin Pro Light" panose="020F0303030000060003" pitchFamily="34" charset="0"/>
            </a:endParaRPr>
          </a:p>
          <a:p>
            <a:r>
              <a:rPr lang="ru-RU" sz="1260" b="1" dirty="0" smtClean="0">
                <a:solidFill>
                  <a:srgbClr val="EE7400"/>
                </a:solidFill>
                <a:latin typeface="Chevin Pro Light" panose="020F0303030000060003" pitchFamily="34" charset="0"/>
              </a:rPr>
              <a:t>Цена</a:t>
            </a:r>
            <a:r>
              <a:rPr lang="ru-RU" sz="1260" b="1" dirty="0">
                <a:solidFill>
                  <a:srgbClr val="EE7400"/>
                </a:solidFill>
                <a:latin typeface="Chevin Pro Light" panose="020F0303030000060003" pitchFamily="34" charset="0"/>
              </a:rPr>
              <a:t>: </a:t>
            </a:r>
            <a:r>
              <a:rPr lang="ru-RU" sz="1260" b="1" dirty="0" smtClean="0">
                <a:solidFill>
                  <a:srgbClr val="EE7400"/>
                </a:solidFill>
                <a:latin typeface="Chevin Pro Light" panose="020F0303030000060003" pitchFamily="34" charset="0"/>
              </a:rPr>
              <a:t>10 675 рублей</a:t>
            </a:r>
            <a:endParaRPr lang="ru-RU" sz="1260" b="1" dirty="0">
              <a:solidFill>
                <a:srgbClr val="EE7400"/>
              </a:solidFill>
              <a:latin typeface="Chevin Pro Light" panose="020F0303030000060003" pitchFamily="34" charset="0"/>
            </a:endParaRPr>
          </a:p>
          <a:p>
            <a:endParaRPr lang="ru-RU" sz="1260" b="1" dirty="0">
              <a:solidFill>
                <a:srgbClr val="EE7400"/>
              </a:solidFill>
              <a:latin typeface="Chevin Pro Light" panose="020F0303030000060003" pitchFamily="34" charset="0"/>
            </a:endParaRPr>
          </a:p>
        </p:txBody>
      </p:sp>
      <p:sp>
        <p:nvSpPr>
          <p:cNvPr id="2" name="AutoShape 2" descr="https://lifecontrol.ru/assets/img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lifecontrol.ru/assets/img/logo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lifecontrol.ru/assets/img/logo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lifecontrol.ru/assets/img/logo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lifecontrol.ru/assets/img/logo.sv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026435" y="3538354"/>
            <a:ext cx="48796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Для работы </a:t>
            </a:r>
            <a:r>
              <a:rPr lang="ru-RU" sz="1000" b="1" dirty="0" err="1" smtClean="0"/>
              <a:t>Life</a:t>
            </a:r>
            <a:r>
              <a:rPr lang="ru-RU" sz="1000" b="1" dirty="0" smtClean="0"/>
              <a:t> </a:t>
            </a:r>
            <a:r>
              <a:rPr lang="ru-RU" sz="1000" b="1" dirty="0" err="1" smtClean="0"/>
              <a:t>Control</a:t>
            </a:r>
            <a:r>
              <a:rPr lang="ru-RU" sz="1000" b="1" dirty="0" smtClean="0"/>
              <a:t> необходимо:</a:t>
            </a:r>
          </a:p>
          <a:p>
            <a:endParaRPr lang="ru-RU" sz="1000" dirty="0" smtClean="0"/>
          </a:p>
          <a:p>
            <a:r>
              <a:rPr lang="ru-RU" sz="1000" dirty="0" smtClean="0"/>
              <a:t>SIM-карта </a:t>
            </a:r>
            <a:r>
              <a:rPr lang="ru-RU" sz="1000" dirty="0"/>
              <a:t>«Мегафон</a:t>
            </a:r>
            <a:r>
              <a:rPr lang="ru-RU" sz="1000" dirty="0" smtClean="0"/>
              <a:t>» с ТП «Мегафон-</a:t>
            </a:r>
            <a:r>
              <a:rPr lang="ru-RU" sz="1000" dirty="0" err="1" smtClean="0"/>
              <a:t>Умныи</a:t>
            </a:r>
            <a:r>
              <a:rPr lang="ru-RU" sz="1000" dirty="0"/>
              <a:t>̆ дом»</a:t>
            </a:r>
          </a:p>
          <a:p>
            <a:endParaRPr lang="ru-RU" sz="1000" dirty="0" smtClean="0"/>
          </a:p>
          <a:p>
            <a:r>
              <a:rPr lang="ru-RU" sz="1000" b="1" dirty="0" smtClean="0"/>
              <a:t>Что </a:t>
            </a:r>
            <a:r>
              <a:rPr lang="ru-RU" sz="1000" b="1" dirty="0"/>
              <a:t>входит в тариф</a:t>
            </a:r>
            <a:r>
              <a:rPr lang="ru-RU" sz="1000" b="1" dirty="0" smtClean="0"/>
              <a:t>?</a:t>
            </a:r>
          </a:p>
          <a:p>
            <a:endParaRPr lang="ru-RU" sz="1000" b="1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/>
              <a:t>Бесплатный 3G/4G трафик для пользования услугами </a:t>
            </a:r>
            <a:r>
              <a:rPr lang="ru-RU" sz="1000" dirty="0" err="1" smtClean="0"/>
              <a:t>LifeControl</a:t>
            </a:r>
            <a:r>
              <a:rPr lang="ru-RU" sz="1000" dirty="0" smtClean="0"/>
              <a:t> (50 Мб, далее – 3 руб./Мб)</a:t>
            </a:r>
            <a:endParaRPr lang="ru-RU" sz="10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/>
              <a:t>Сохранение видео на локальный архив на SD-карту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/>
              <a:t>Видео онлайн-трансляцию с камеры </a:t>
            </a:r>
            <a:r>
              <a:rPr lang="ru-RU" sz="1000" dirty="0" err="1"/>
              <a:t>Хаба</a:t>
            </a:r>
            <a:r>
              <a:rPr lang="ru-RU" sz="1000" dirty="0"/>
              <a:t> и дополнительных </a:t>
            </a:r>
            <a:r>
              <a:rPr lang="ru-RU" sz="1000" dirty="0" smtClean="0"/>
              <a:t>камер</a:t>
            </a:r>
          </a:p>
          <a:p>
            <a:endParaRPr lang="ru-RU" sz="1200" dirty="0"/>
          </a:p>
          <a:p>
            <a:r>
              <a:rPr lang="ru-RU" sz="1000" b="1" dirty="0" err="1" smtClean="0"/>
              <a:t>Абонплата</a:t>
            </a:r>
            <a:r>
              <a:rPr lang="ru-RU" sz="1000" b="1" dirty="0" smtClean="0"/>
              <a:t>:</a:t>
            </a:r>
          </a:p>
          <a:p>
            <a:endParaRPr lang="ru-RU" sz="1000" dirty="0" smtClean="0"/>
          </a:p>
          <a:p>
            <a:pPr lvl="0"/>
            <a:r>
              <a:rPr lang="ru-RU" sz="1000" dirty="0" smtClean="0"/>
              <a:t>1) за облачное хранилище (от 300 до 500 </a:t>
            </a:r>
            <a:r>
              <a:rPr lang="ru-RU" altLang="ru-RU" sz="1000" dirty="0">
                <a:cs typeface="Arial" pitchFamily="34" charset="0"/>
              </a:rPr>
              <a:t> </a:t>
            </a:r>
            <a:r>
              <a:rPr lang="ru-RU" altLang="ru-RU" sz="1000" dirty="0" smtClean="0">
                <a:cs typeface="Arial" pitchFamily="34" charset="0"/>
              </a:rPr>
              <a:t>₽/мес., от 5 до 30 дней) – </a:t>
            </a:r>
            <a:r>
              <a:rPr lang="ru-RU" altLang="ru-RU" sz="1000" dirty="0" smtClean="0">
                <a:solidFill>
                  <a:srgbClr val="00B0F0"/>
                </a:solidFill>
                <a:cs typeface="Arial" pitchFamily="34" charset="0"/>
              </a:rPr>
              <a:t>не обязательно</a:t>
            </a:r>
          </a:p>
          <a:p>
            <a:pPr lvl="0"/>
            <a:r>
              <a:rPr lang="ru-RU" altLang="ru-RU" sz="1000" dirty="0" smtClean="0">
                <a:cs typeface="Arial" pitchFamily="34" charset="0"/>
              </a:rPr>
              <a:t>2) за устройства УД (до 5 шт.  – 300, до 10  шт. – 500, до 30 шт. – 750 </a:t>
            </a:r>
            <a:r>
              <a:rPr lang="ru-RU" altLang="ru-RU" sz="1000" dirty="0">
                <a:cs typeface="Arial" pitchFamily="34" charset="0"/>
              </a:rPr>
              <a:t>₽/</a:t>
            </a:r>
            <a:r>
              <a:rPr lang="ru-RU" altLang="ru-RU" sz="1000" dirty="0" smtClean="0">
                <a:cs typeface="Arial" pitchFamily="34" charset="0"/>
              </a:rPr>
              <a:t>мес.).</a:t>
            </a:r>
            <a:endParaRPr lang="ru-RU" altLang="ru-RU" sz="1000" dirty="0">
              <a:cs typeface="Arial" pitchFamily="34" charset="0"/>
            </a:endParaRPr>
          </a:p>
          <a:p>
            <a:endParaRPr lang="ru-RU" sz="1200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112" y="1053186"/>
            <a:ext cx="16287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07975" y="3889470"/>
            <a:ext cx="2479675" cy="396445"/>
          </a:xfrm>
          <a:prstGeom prst="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Chevin Pro Medium" pitchFamily="34" charset="0"/>
              </a:rPr>
              <a:t>Комплект Базовый:</a:t>
            </a:r>
            <a:endParaRPr lang="ru-RU" sz="1400" b="1" dirty="0">
              <a:latin typeface="Chevin Pro Medium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961887" y="3889470"/>
            <a:ext cx="2413000" cy="396445"/>
          </a:xfrm>
          <a:prstGeom prst="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Chevin Pro Medium" pitchFamily="34" charset="0"/>
              </a:rPr>
              <a:t>Комплект Безопасность:</a:t>
            </a:r>
            <a:endParaRPr lang="ru-RU" sz="1400" b="1" dirty="0">
              <a:latin typeface="Chevin Pro Medium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961887" y="4441308"/>
            <a:ext cx="1898650" cy="1728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05740" indent="-205740">
              <a:buClr>
                <a:srgbClr val="00AAE7"/>
              </a:buClr>
              <a:buFont typeface="Arial" charset="0"/>
              <a:buChar char="•"/>
            </a:pPr>
            <a:r>
              <a:rPr lang="ru-RU" sz="1200" dirty="0" smtClean="0">
                <a:latin typeface="Chevin Pro Light" panose="020F0303030000060003" pitchFamily="34" charset="0"/>
              </a:rPr>
              <a:t>контроллер</a:t>
            </a:r>
            <a:endParaRPr lang="ru-RU" sz="1200" dirty="0">
              <a:latin typeface="Chevin Pro Light" panose="020F0303030000060003" pitchFamily="34" charset="0"/>
            </a:endParaRPr>
          </a:p>
          <a:p>
            <a:pPr marL="205740" indent="-205740">
              <a:buClr>
                <a:srgbClr val="00AAE7"/>
              </a:buClr>
              <a:buFont typeface="Arial" charset="0"/>
              <a:buChar char="•"/>
            </a:pPr>
            <a:r>
              <a:rPr lang="ru-RU" sz="1200" dirty="0" smtClean="0">
                <a:latin typeface="Chevin Pro Light" panose="020F0303030000060003" pitchFamily="34" charset="0"/>
              </a:rPr>
              <a:t>датчик открытия и закрытия</a:t>
            </a:r>
            <a:endParaRPr lang="ru-RU" sz="1200" dirty="0">
              <a:latin typeface="Chevin Pro Light" panose="020F0303030000060003" pitchFamily="34" charset="0"/>
            </a:endParaRPr>
          </a:p>
          <a:p>
            <a:pPr marL="205740" indent="-205740">
              <a:buClr>
                <a:srgbClr val="00AAE7"/>
              </a:buClr>
              <a:buFont typeface="Arial" charset="0"/>
              <a:buChar char="•"/>
            </a:pPr>
            <a:r>
              <a:rPr lang="ru-RU" sz="1200" dirty="0" smtClean="0">
                <a:latin typeface="Chevin Pro Light" panose="020F0303030000060003" pitchFamily="34" charset="0"/>
              </a:rPr>
              <a:t>датчик протечки воды</a:t>
            </a:r>
          </a:p>
          <a:p>
            <a:pPr marL="205740" indent="-205740">
              <a:buClr>
                <a:srgbClr val="00AAE7"/>
              </a:buClr>
              <a:buFont typeface="Arial" charset="0"/>
              <a:buChar char="•"/>
            </a:pPr>
            <a:r>
              <a:rPr lang="ru-RU" sz="1200" dirty="0" smtClean="0">
                <a:latin typeface="Chevin Pro Light" panose="020F0303030000060003" pitchFamily="34" charset="0"/>
              </a:rPr>
              <a:t>датчик дыма</a:t>
            </a:r>
            <a:endParaRPr lang="ru-RU" sz="1200" dirty="0">
              <a:latin typeface="Chevin Pro Light" panose="020F0303030000060003" pitchFamily="34" charset="0"/>
            </a:endParaRPr>
          </a:p>
          <a:p>
            <a:pPr marL="205740" indent="-205740">
              <a:buClr>
                <a:srgbClr val="00AAE7"/>
              </a:buClr>
              <a:buFont typeface="Arial" charset="0"/>
              <a:buChar char="•"/>
            </a:pPr>
            <a:r>
              <a:rPr lang="ru-RU" sz="1200" dirty="0" smtClean="0">
                <a:latin typeface="Chevin Pro Light" panose="020F0303030000060003" pitchFamily="34" charset="0"/>
              </a:rPr>
              <a:t>датчик движения</a:t>
            </a:r>
          </a:p>
          <a:p>
            <a:pPr marL="205740" indent="-205740">
              <a:buClr>
                <a:srgbClr val="00AAE7"/>
              </a:buClr>
              <a:buFont typeface="Arial" charset="0"/>
              <a:buChar char="•"/>
            </a:pPr>
            <a:r>
              <a:rPr lang="en-US" sz="1200" dirty="0" err="1" smtClean="0">
                <a:latin typeface="Chevin Pro Light" panose="020F0303030000060003" pitchFamily="34" charset="0"/>
              </a:rPr>
              <a:t>Wi-fi</a:t>
            </a:r>
            <a:r>
              <a:rPr lang="en-US" sz="1200" dirty="0" smtClean="0">
                <a:latin typeface="Chevin Pro Light" panose="020F0303030000060003" pitchFamily="34" charset="0"/>
              </a:rPr>
              <a:t> - </a:t>
            </a:r>
            <a:r>
              <a:rPr lang="ru-RU" sz="1200" dirty="0" smtClean="0">
                <a:latin typeface="Chevin Pro Light" panose="020F0303030000060003" pitchFamily="34" charset="0"/>
              </a:rPr>
              <a:t>камера</a:t>
            </a:r>
            <a:endParaRPr lang="ru-RU" sz="1200" dirty="0">
              <a:latin typeface="Chevin Pro Light" panose="020F0303030000060003" pitchFamily="34" charset="0"/>
            </a:endParaRPr>
          </a:p>
          <a:p>
            <a:endParaRPr lang="ru-RU" sz="1200" dirty="0">
              <a:latin typeface="Chevin Pro Light" panose="020F0303030000060003" pitchFamily="34" charset="0"/>
            </a:endParaRPr>
          </a:p>
          <a:p>
            <a:r>
              <a:rPr lang="ru-RU" sz="1260" b="1" dirty="0">
                <a:solidFill>
                  <a:srgbClr val="EE7400"/>
                </a:solidFill>
                <a:latin typeface="Chevin Pro Light" panose="020F0303030000060003" pitchFamily="34" charset="0"/>
              </a:rPr>
              <a:t>Цена: </a:t>
            </a:r>
            <a:r>
              <a:rPr lang="ru-RU" sz="1260" b="1" dirty="0" smtClean="0">
                <a:solidFill>
                  <a:srgbClr val="EE7400"/>
                </a:solidFill>
                <a:latin typeface="Chevin Pro Light" panose="020F0303030000060003" pitchFamily="34" charset="0"/>
              </a:rPr>
              <a:t>16 555 рублей</a:t>
            </a:r>
            <a:endParaRPr lang="ru-RU" sz="1260" b="1" dirty="0">
              <a:solidFill>
                <a:srgbClr val="EE7400"/>
              </a:solidFill>
              <a:latin typeface="Chevin Pro Light" panose="020F0303030000060003" pitchFamily="34" charset="0"/>
            </a:endParaRPr>
          </a:p>
          <a:p>
            <a:endParaRPr lang="ru-RU" sz="1260" b="1" dirty="0">
              <a:solidFill>
                <a:srgbClr val="EE7400"/>
              </a:solidFill>
              <a:latin typeface="Chevin Pro Light" panose="020F0303030000060003" pitchFamily="34" charset="0"/>
            </a:endParaRPr>
          </a:p>
        </p:txBody>
      </p:sp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1077670"/>
            <a:ext cx="1066800" cy="11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9482601" y="1081758"/>
            <a:ext cx="557845" cy="46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Геотрекер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4,790 ₽</a:t>
            </a:r>
          </a:p>
        </p:txBody>
      </p:sp>
      <p:sp>
        <p:nvSpPr>
          <p:cNvPr id="12" name="AutoShape 21" descr="Датчик ухода за растениями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0" y="1091735"/>
            <a:ext cx="4000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19"/>
          <p:cNvSpPr>
            <a:spLocks noChangeArrowheads="1"/>
          </p:cNvSpPr>
          <p:nvPr/>
        </p:nvSpPr>
        <p:spPr bwMode="auto">
          <a:xfrm>
            <a:off x="10688146" y="1096287"/>
            <a:ext cx="1313354" cy="62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000" dirty="0" smtClean="0">
                <a:cs typeface="Arial" pitchFamily="34" charset="0"/>
              </a:rPr>
              <a:t>Датчик ухода за  растениями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2,690 ₽</a:t>
            </a:r>
          </a:p>
        </p:txBody>
      </p:sp>
      <p:pic>
        <p:nvPicPr>
          <p:cNvPr id="7193" name="Picture 2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629" y="1077670"/>
            <a:ext cx="1428750" cy="146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19"/>
          <p:cNvSpPr>
            <a:spLocks noChangeArrowheads="1"/>
          </p:cNvSpPr>
          <p:nvPr/>
        </p:nvSpPr>
        <p:spPr bwMode="auto">
          <a:xfrm>
            <a:off x="7393104" y="1066102"/>
            <a:ext cx="796693" cy="46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000" dirty="0" smtClean="0">
                <a:cs typeface="Arial" pitchFamily="34" charset="0"/>
              </a:rPr>
              <a:t>Умная розетка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1,990 ₽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315771"/>
            <a:ext cx="3860412" cy="221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9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611274" y="345721"/>
          <a:ext cx="1671" cy="1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2" name="think-cell Slide" r:id="rId5" imgW="443" imgH="444" progId="TCLayout.ActiveDocument.1">
                  <p:embed/>
                </p:oleObj>
              </mc:Choice>
              <mc:Fallback>
                <p:oleObj name="think-cell Slide" r:id="rId5" imgW="443" imgH="4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274" y="345721"/>
                        <a:ext cx="1671" cy="1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609601" y="344050"/>
            <a:ext cx="167116" cy="16711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9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8" name="Текст 7"/>
          <p:cNvSpPr>
            <a:spLocks noGrp="1"/>
          </p:cNvSpPr>
          <p:nvPr>
            <p:ph type="body" sz="half" idx="2"/>
          </p:nvPr>
        </p:nvSpPr>
        <p:spPr>
          <a:xfrm>
            <a:off x="993867" y="634969"/>
            <a:ext cx="7936653" cy="44319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Конкуренты с комплектами Умный Дом</a:t>
            </a: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15405935"/>
              </p:ext>
            </p:extLst>
          </p:nvPr>
        </p:nvGraphicFramePr>
        <p:xfrm>
          <a:off x="304798" y="294142"/>
          <a:ext cx="11518714" cy="633525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05860">
                  <a:extLst>
                    <a:ext uri="{9D8B030D-6E8A-4147-A177-3AD203B41FA5}">
                      <a16:colId xmlns="" xmlns:a16="http://schemas.microsoft.com/office/drawing/2014/main" val="1210467423"/>
                    </a:ext>
                  </a:extLst>
                </a:gridCol>
                <a:gridCol w="1845075">
                  <a:extLst>
                    <a:ext uri="{9D8B030D-6E8A-4147-A177-3AD203B41FA5}">
                      <a16:colId xmlns="" xmlns:a16="http://schemas.microsoft.com/office/drawing/2014/main" val="677579722"/>
                    </a:ext>
                  </a:extLst>
                </a:gridCol>
                <a:gridCol w="1704321">
                  <a:extLst>
                    <a:ext uri="{9D8B030D-6E8A-4147-A177-3AD203B41FA5}">
                      <a16:colId xmlns="" xmlns:a16="http://schemas.microsoft.com/office/drawing/2014/main" val="2574418117"/>
                    </a:ext>
                  </a:extLst>
                </a:gridCol>
                <a:gridCol w="1640067">
                  <a:extLst>
                    <a:ext uri="{9D8B030D-6E8A-4147-A177-3AD203B41FA5}">
                      <a16:colId xmlns="" xmlns:a16="http://schemas.microsoft.com/office/drawing/2014/main" val="213083733"/>
                    </a:ext>
                  </a:extLst>
                </a:gridCol>
                <a:gridCol w="1947579">
                  <a:extLst>
                    <a:ext uri="{9D8B030D-6E8A-4147-A177-3AD203B41FA5}">
                      <a16:colId xmlns="" xmlns:a16="http://schemas.microsoft.com/office/drawing/2014/main" val="614376524"/>
                    </a:ext>
                  </a:extLst>
                </a:gridCol>
                <a:gridCol w="1575812">
                  <a:extLst>
                    <a:ext uri="{9D8B030D-6E8A-4147-A177-3AD203B41FA5}">
                      <a16:colId xmlns="" xmlns:a16="http://schemas.microsoft.com/office/drawing/2014/main" val="4079488719"/>
                    </a:ext>
                  </a:extLst>
                </a:gridCol>
              </a:tblGrid>
              <a:tr h="6405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Возможности</a:t>
                      </a:r>
                      <a:endParaRPr lang="ru-RU" sz="14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Умный Дом</a:t>
                      </a:r>
                      <a:r>
                        <a:rPr lang="ru-RU" sz="1400" baseline="0" dirty="0" smtClean="0"/>
                        <a:t> Ростелеком</a:t>
                      </a:r>
                      <a:endParaRPr lang="ru-RU" sz="1400" dirty="0"/>
                    </a:p>
                  </a:txBody>
                  <a:tcPr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Rubetek</a:t>
                      </a:r>
                      <a:endParaRPr lang="ru-RU" sz="14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Ezviz</a:t>
                      </a:r>
                      <a:endParaRPr lang="ru-RU" sz="14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Мегафон</a:t>
                      </a:r>
                    </a:p>
                    <a:p>
                      <a:pPr algn="ctr"/>
                      <a:r>
                        <a:rPr lang="en-US" sz="1400" dirty="0" smtClean="0"/>
                        <a:t>Life-Control</a:t>
                      </a:r>
                      <a:endParaRPr lang="ru-RU" sz="14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Мы</a:t>
                      </a:r>
                      <a:r>
                        <a:rPr lang="ru-RU" sz="1400" baseline="0" dirty="0" smtClean="0"/>
                        <a:t> Дома</a:t>
                      </a:r>
                      <a:endParaRPr lang="ru-RU" sz="14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3818046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Мобильное приложение</a:t>
                      </a:r>
                      <a:endParaRPr lang="ru-RU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4329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Web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ru-RU" sz="1400" b="1" baseline="0" dirty="0" smtClean="0"/>
                        <a:t>версия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82754275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Хранение</a:t>
                      </a:r>
                      <a:r>
                        <a:rPr lang="ru-RU" sz="1400" b="1" baseline="0" dirty="0" smtClean="0"/>
                        <a:t> данных в облаке</a:t>
                      </a:r>
                      <a:endParaRPr lang="ru-RU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3379496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Техподдержка 24/7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4868219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Подключение устройств различных</a:t>
                      </a:r>
                      <a:r>
                        <a:rPr lang="ru-RU" sz="1400" b="1" baseline="0" dirty="0" smtClean="0"/>
                        <a:t> производителей</a:t>
                      </a:r>
                      <a:endParaRPr lang="ru-RU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77956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Продвинутые</a:t>
                      </a:r>
                      <a:r>
                        <a:rPr lang="ru-RU" sz="1400" b="1" baseline="0" dirty="0" smtClean="0"/>
                        <a:t> с</a:t>
                      </a:r>
                      <a:r>
                        <a:rPr lang="ru-RU" sz="1400" b="1" dirty="0" smtClean="0"/>
                        <a:t>ценарии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9027451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Возможность купить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в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рассрочку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103498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Push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ru-RU" sz="1400" b="1" baseline="0" dirty="0" smtClean="0"/>
                        <a:t>уведомления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580873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SMS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ru-RU" sz="1400" b="1" baseline="0" dirty="0" smtClean="0"/>
                        <a:t>уведомления</a:t>
                      </a:r>
                      <a:endParaRPr lang="ru-RU" sz="1400" b="1" dirty="0" smtClean="0"/>
                    </a:p>
                    <a:p>
                      <a:endParaRPr lang="ru-RU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7314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Email </a:t>
                      </a:r>
                      <a:r>
                        <a:rPr lang="ru-RU" sz="1400" b="1" baseline="0" dirty="0" smtClean="0"/>
                        <a:t>уведомления</a:t>
                      </a:r>
                      <a:endParaRPr lang="ru-RU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89061260"/>
                  </a:ext>
                </a:extLst>
              </a:tr>
            </a:tbl>
          </a:graphicData>
        </a:graphic>
      </p:graphicFrame>
      <p:sp>
        <p:nvSpPr>
          <p:cNvPr id="3" name="Плюс 2"/>
          <p:cNvSpPr/>
          <p:nvPr/>
        </p:nvSpPr>
        <p:spPr>
          <a:xfrm>
            <a:off x="3900906" y="1928405"/>
            <a:ext cx="264695" cy="276726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r"/>
            <a:endParaRPr lang="ru-RU" dirty="0"/>
          </a:p>
        </p:txBody>
      </p:sp>
      <p:sp>
        <p:nvSpPr>
          <p:cNvPr id="10" name="Плюс 9"/>
          <p:cNvSpPr/>
          <p:nvPr/>
        </p:nvSpPr>
        <p:spPr>
          <a:xfrm>
            <a:off x="3900906" y="1508834"/>
            <a:ext cx="264695" cy="276726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r"/>
            <a:endParaRPr lang="ru-RU" dirty="0"/>
          </a:p>
        </p:txBody>
      </p:sp>
      <p:sp>
        <p:nvSpPr>
          <p:cNvPr id="12" name="Плюс 11"/>
          <p:cNvSpPr/>
          <p:nvPr/>
        </p:nvSpPr>
        <p:spPr>
          <a:xfrm>
            <a:off x="3900906" y="2389349"/>
            <a:ext cx="264695" cy="276726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r"/>
            <a:endParaRPr lang="ru-RU" dirty="0"/>
          </a:p>
        </p:txBody>
      </p:sp>
      <p:sp>
        <p:nvSpPr>
          <p:cNvPr id="13" name="Плюс 12"/>
          <p:cNvSpPr/>
          <p:nvPr/>
        </p:nvSpPr>
        <p:spPr>
          <a:xfrm>
            <a:off x="3897011" y="3119980"/>
            <a:ext cx="264695" cy="276726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r"/>
            <a:endParaRPr lang="ru-RU" dirty="0"/>
          </a:p>
        </p:txBody>
      </p:sp>
      <p:sp>
        <p:nvSpPr>
          <p:cNvPr id="14" name="Плюс 13"/>
          <p:cNvSpPr/>
          <p:nvPr/>
        </p:nvSpPr>
        <p:spPr>
          <a:xfrm>
            <a:off x="3884805" y="3735056"/>
            <a:ext cx="264695" cy="276726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r"/>
            <a:endParaRPr lang="ru-RU" dirty="0"/>
          </a:p>
        </p:txBody>
      </p:sp>
      <p:sp>
        <p:nvSpPr>
          <p:cNvPr id="15" name="Плюс 14"/>
          <p:cNvSpPr/>
          <p:nvPr/>
        </p:nvSpPr>
        <p:spPr>
          <a:xfrm>
            <a:off x="3884803" y="4396945"/>
            <a:ext cx="264695" cy="276726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r"/>
            <a:endParaRPr lang="ru-RU" dirty="0"/>
          </a:p>
        </p:txBody>
      </p:sp>
      <p:sp>
        <p:nvSpPr>
          <p:cNvPr id="17" name="Плюс 16"/>
          <p:cNvSpPr/>
          <p:nvPr/>
        </p:nvSpPr>
        <p:spPr>
          <a:xfrm>
            <a:off x="5588003" y="1117600"/>
            <a:ext cx="264695" cy="276726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r"/>
            <a:endParaRPr lang="ru-RU" dirty="0"/>
          </a:p>
        </p:txBody>
      </p:sp>
      <p:sp>
        <p:nvSpPr>
          <p:cNvPr id="5" name="Минус 4"/>
          <p:cNvSpPr/>
          <p:nvPr/>
        </p:nvSpPr>
        <p:spPr>
          <a:xfrm>
            <a:off x="5588003" y="1493279"/>
            <a:ext cx="264695" cy="276726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ru-RU"/>
          </a:p>
        </p:txBody>
      </p:sp>
      <p:sp>
        <p:nvSpPr>
          <p:cNvPr id="18" name="Минус 17"/>
          <p:cNvSpPr/>
          <p:nvPr/>
        </p:nvSpPr>
        <p:spPr>
          <a:xfrm>
            <a:off x="5588002" y="1868960"/>
            <a:ext cx="264695" cy="276726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ru-RU"/>
          </a:p>
        </p:txBody>
      </p:sp>
      <p:sp>
        <p:nvSpPr>
          <p:cNvPr id="19" name="Плюс 18"/>
          <p:cNvSpPr/>
          <p:nvPr/>
        </p:nvSpPr>
        <p:spPr>
          <a:xfrm>
            <a:off x="5588001" y="2399189"/>
            <a:ext cx="264695" cy="276726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r"/>
            <a:endParaRPr lang="ru-RU" dirty="0"/>
          </a:p>
        </p:txBody>
      </p:sp>
      <p:sp>
        <p:nvSpPr>
          <p:cNvPr id="20" name="Плюс 19"/>
          <p:cNvSpPr/>
          <p:nvPr/>
        </p:nvSpPr>
        <p:spPr>
          <a:xfrm>
            <a:off x="5588001" y="3119980"/>
            <a:ext cx="264695" cy="276726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r"/>
            <a:endParaRPr lang="ru-RU" dirty="0"/>
          </a:p>
        </p:txBody>
      </p:sp>
      <p:sp>
        <p:nvSpPr>
          <p:cNvPr id="21" name="Минус 20"/>
          <p:cNvSpPr/>
          <p:nvPr/>
        </p:nvSpPr>
        <p:spPr>
          <a:xfrm>
            <a:off x="5588001" y="3721648"/>
            <a:ext cx="264695" cy="276726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ru-RU"/>
          </a:p>
        </p:txBody>
      </p:sp>
      <p:sp>
        <p:nvSpPr>
          <p:cNvPr id="22" name="Минус 21"/>
          <p:cNvSpPr/>
          <p:nvPr/>
        </p:nvSpPr>
        <p:spPr>
          <a:xfrm>
            <a:off x="5588001" y="4396945"/>
            <a:ext cx="264695" cy="276726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ru-RU"/>
          </a:p>
        </p:txBody>
      </p:sp>
      <p:sp>
        <p:nvSpPr>
          <p:cNvPr id="23" name="Минус 22"/>
          <p:cNvSpPr/>
          <p:nvPr/>
        </p:nvSpPr>
        <p:spPr>
          <a:xfrm>
            <a:off x="7257117" y="3721648"/>
            <a:ext cx="264695" cy="276726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ru-RU"/>
          </a:p>
        </p:txBody>
      </p:sp>
      <p:sp>
        <p:nvSpPr>
          <p:cNvPr id="24" name="Минус 23"/>
          <p:cNvSpPr/>
          <p:nvPr/>
        </p:nvSpPr>
        <p:spPr>
          <a:xfrm>
            <a:off x="7285754" y="4396945"/>
            <a:ext cx="264695" cy="276726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ru-RU"/>
          </a:p>
        </p:txBody>
      </p:sp>
      <p:sp>
        <p:nvSpPr>
          <p:cNvPr id="25" name="Минус 24"/>
          <p:cNvSpPr/>
          <p:nvPr/>
        </p:nvSpPr>
        <p:spPr>
          <a:xfrm>
            <a:off x="7285753" y="3119980"/>
            <a:ext cx="264695" cy="276726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ru-RU"/>
          </a:p>
        </p:txBody>
      </p:sp>
      <p:sp>
        <p:nvSpPr>
          <p:cNvPr id="26" name="Плюс 25"/>
          <p:cNvSpPr/>
          <p:nvPr/>
        </p:nvSpPr>
        <p:spPr>
          <a:xfrm>
            <a:off x="7285753" y="2442566"/>
            <a:ext cx="264695" cy="276726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r"/>
            <a:endParaRPr lang="ru-RU" dirty="0"/>
          </a:p>
        </p:txBody>
      </p:sp>
      <p:sp>
        <p:nvSpPr>
          <p:cNvPr id="27" name="Минус 26"/>
          <p:cNvSpPr/>
          <p:nvPr/>
        </p:nvSpPr>
        <p:spPr>
          <a:xfrm>
            <a:off x="7285754" y="1846703"/>
            <a:ext cx="264695" cy="276726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ru-RU"/>
          </a:p>
        </p:txBody>
      </p:sp>
      <p:sp>
        <p:nvSpPr>
          <p:cNvPr id="28" name="Минус 27"/>
          <p:cNvSpPr/>
          <p:nvPr/>
        </p:nvSpPr>
        <p:spPr>
          <a:xfrm>
            <a:off x="7285754" y="1490762"/>
            <a:ext cx="264695" cy="276726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ru-RU"/>
          </a:p>
        </p:txBody>
      </p:sp>
      <p:sp>
        <p:nvSpPr>
          <p:cNvPr id="29" name="Плюс 28"/>
          <p:cNvSpPr/>
          <p:nvPr/>
        </p:nvSpPr>
        <p:spPr>
          <a:xfrm>
            <a:off x="7285754" y="1117600"/>
            <a:ext cx="264695" cy="276726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r"/>
            <a:endParaRPr lang="ru-RU" dirty="0"/>
          </a:p>
        </p:txBody>
      </p:sp>
      <p:sp>
        <p:nvSpPr>
          <p:cNvPr id="31" name="Плюс 30"/>
          <p:cNvSpPr/>
          <p:nvPr/>
        </p:nvSpPr>
        <p:spPr>
          <a:xfrm>
            <a:off x="3900906" y="1117600"/>
            <a:ext cx="264695" cy="276726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r"/>
            <a:endParaRPr lang="ru-RU" dirty="0"/>
          </a:p>
        </p:txBody>
      </p:sp>
      <p:sp>
        <p:nvSpPr>
          <p:cNvPr id="30" name="Плюс 29"/>
          <p:cNvSpPr/>
          <p:nvPr/>
        </p:nvSpPr>
        <p:spPr>
          <a:xfrm>
            <a:off x="10901929" y="1117600"/>
            <a:ext cx="264695" cy="276726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r"/>
            <a:endParaRPr lang="ru-RU" dirty="0"/>
          </a:p>
        </p:txBody>
      </p:sp>
      <p:sp>
        <p:nvSpPr>
          <p:cNvPr id="32" name="Плюс 31"/>
          <p:cNvSpPr/>
          <p:nvPr/>
        </p:nvSpPr>
        <p:spPr>
          <a:xfrm>
            <a:off x="9152058" y="1117600"/>
            <a:ext cx="264695" cy="276726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r"/>
            <a:endParaRPr lang="ru-RU" dirty="0"/>
          </a:p>
        </p:txBody>
      </p:sp>
      <p:sp>
        <p:nvSpPr>
          <p:cNvPr id="33" name="Плюс 32"/>
          <p:cNvSpPr/>
          <p:nvPr/>
        </p:nvSpPr>
        <p:spPr>
          <a:xfrm>
            <a:off x="9152058" y="1490762"/>
            <a:ext cx="264695" cy="276726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r"/>
            <a:endParaRPr lang="ru-RU" dirty="0"/>
          </a:p>
        </p:txBody>
      </p:sp>
      <p:sp>
        <p:nvSpPr>
          <p:cNvPr id="34" name="Плюс 33"/>
          <p:cNvSpPr/>
          <p:nvPr/>
        </p:nvSpPr>
        <p:spPr>
          <a:xfrm>
            <a:off x="10897573" y="1508834"/>
            <a:ext cx="264695" cy="276726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r"/>
            <a:endParaRPr lang="ru-RU" dirty="0"/>
          </a:p>
        </p:txBody>
      </p:sp>
      <p:sp>
        <p:nvSpPr>
          <p:cNvPr id="35" name="Плюс 34"/>
          <p:cNvSpPr/>
          <p:nvPr/>
        </p:nvSpPr>
        <p:spPr>
          <a:xfrm>
            <a:off x="9152058" y="1928405"/>
            <a:ext cx="264695" cy="276726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r"/>
            <a:endParaRPr lang="ru-RU" dirty="0"/>
          </a:p>
        </p:txBody>
      </p:sp>
      <p:sp>
        <p:nvSpPr>
          <p:cNvPr id="36" name="Плюс 35"/>
          <p:cNvSpPr/>
          <p:nvPr/>
        </p:nvSpPr>
        <p:spPr>
          <a:xfrm>
            <a:off x="10911306" y="1958885"/>
            <a:ext cx="264695" cy="276726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r"/>
            <a:endParaRPr lang="ru-RU" dirty="0"/>
          </a:p>
        </p:txBody>
      </p:sp>
      <p:sp>
        <p:nvSpPr>
          <p:cNvPr id="37" name="Плюс 36"/>
          <p:cNvSpPr/>
          <p:nvPr/>
        </p:nvSpPr>
        <p:spPr>
          <a:xfrm>
            <a:off x="9152057" y="2457947"/>
            <a:ext cx="264695" cy="276726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r"/>
            <a:endParaRPr lang="ru-RU" dirty="0"/>
          </a:p>
        </p:txBody>
      </p:sp>
      <p:sp>
        <p:nvSpPr>
          <p:cNvPr id="38" name="Плюс 37"/>
          <p:cNvSpPr/>
          <p:nvPr/>
        </p:nvSpPr>
        <p:spPr>
          <a:xfrm>
            <a:off x="10909842" y="2442566"/>
            <a:ext cx="264695" cy="276726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r"/>
            <a:endParaRPr lang="ru-RU" dirty="0"/>
          </a:p>
        </p:txBody>
      </p:sp>
      <p:sp>
        <p:nvSpPr>
          <p:cNvPr id="39" name="Минус 38"/>
          <p:cNvSpPr/>
          <p:nvPr/>
        </p:nvSpPr>
        <p:spPr>
          <a:xfrm>
            <a:off x="9152057" y="3119980"/>
            <a:ext cx="264695" cy="276726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ru-RU"/>
          </a:p>
        </p:txBody>
      </p:sp>
      <p:sp>
        <p:nvSpPr>
          <p:cNvPr id="40" name="Минус 39"/>
          <p:cNvSpPr/>
          <p:nvPr/>
        </p:nvSpPr>
        <p:spPr>
          <a:xfrm>
            <a:off x="10909842" y="3156988"/>
            <a:ext cx="264695" cy="276726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ru-RU"/>
          </a:p>
        </p:txBody>
      </p:sp>
      <p:sp>
        <p:nvSpPr>
          <p:cNvPr id="41" name="Минус 40"/>
          <p:cNvSpPr/>
          <p:nvPr/>
        </p:nvSpPr>
        <p:spPr>
          <a:xfrm>
            <a:off x="9152057" y="3714807"/>
            <a:ext cx="264695" cy="276726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ru-RU"/>
          </a:p>
        </p:txBody>
      </p:sp>
      <p:sp>
        <p:nvSpPr>
          <p:cNvPr id="43" name="Минус 42"/>
          <p:cNvSpPr/>
          <p:nvPr/>
        </p:nvSpPr>
        <p:spPr>
          <a:xfrm>
            <a:off x="9144001" y="4381840"/>
            <a:ext cx="264695" cy="276726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ru-RU"/>
          </a:p>
        </p:txBody>
      </p:sp>
      <p:sp>
        <p:nvSpPr>
          <p:cNvPr id="44" name="Минус 43"/>
          <p:cNvSpPr/>
          <p:nvPr/>
        </p:nvSpPr>
        <p:spPr>
          <a:xfrm>
            <a:off x="10903045" y="4392340"/>
            <a:ext cx="264695" cy="276726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ru-RU"/>
          </a:p>
        </p:txBody>
      </p:sp>
      <p:sp>
        <p:nvSpPr>
          <p:cNvPr id="45" name="Плюс 44"/>
          <p:cNvSpPr/>
          <p:nvPr/>
        </p:nvSpPr>
        <p:spPr>
          <a:xfrm>
            <a:off x="3897010" y="5055369"/>
            <a:ext cx="264695" cy="276726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r"/>
            <a:endParaRPr lang="ru-RU" dirty="0"/>
          </a:p>
        </p:txBody>
      </p:sp>
      <p:sp>
        <p:nvSpPr>
          <p:cNvPr id="46" name="Плюс 45"/>
          <p:cNvSpPr/>
          <p:nvPr/>
        </p:nvSpPr>
        <p:spPr>
          <a:xfrm>
            <a:off x="3897010" y="5646344"/>
            <a:ext cx="264695" cy="276726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r"/>
            <a:endParaRPr lang="ru-RU" dirty="0"/>
          </a:p>
        </p:txBody>
      </p:sp>
      <p:sp>
        <p:nvSpPr>
          <p:cNvPr id="47" name="Плюс 46"/>
          <p:cNvSpPr/>
          <p:nvPr/>
        </p:nvSpPr>
        <p:spPr>
          <a:xfrm>
            <a:off x="3884803" y="6237319"/>
            <a:ext cx="264695" cy="276726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r"/>
            <a:endParaRPr lang="ru-RU" dirty="0"/>
          </a:p>
        </p:txBody>
      </p:sp>
      <p:sp>
        <p:nvSpPr>
          <p:cNvPr id="49" name="Плюс 48"/>
          <p:cNvSpPr/>
          <p:nvPr/>
        </p:nvSpPr>
        <p:spPr>
          <a:xfrm>
            <a:off x="5588001" y="5057103"/>
            <a:ext cx="264695" cy="276726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r"/>
            <a:endParaRPr lang="ru-RU" dirty="0"/>
          </a:p>
        </p:txBody>
      </p:sp>
      <p:sp>
        <p:nvSpPr>
          <p:cNvPr id="50" name="Плюс 49"/>
          <p:cNvSpPr/>
          <p:nvPr/>
        </p:nvSpPr>
        <p:spPr>
          <a:xfrm>
            <a:off x="7285753" y="5057103"/>
            <a:ext cx="264695" cy="276726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r"/>
            <a:endParaRPr lang="ru-RU" dirty="0"/>
          </a:p>
        </p:txBody>
      </p:sp>
      <p:sp>
        <p:nvSpPr>
          <p:cNvPr id="51" name="Плюс 50"/>
          <p:cNvSpPr/>
          <p:nvPr/>
        </p:nvSpPr>
        <p:spPr>
          <a:xfrm>
            <a:off x="10909841" y="5055369"/>
            <a:ext cx="264695" cy="276726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r"/>
            <a:endParaRPr lang="ru-RU" dirty="0"/>
          </a:p>
        </p:txBody>
      </p:sp>
      <p:sp>
        <p:nvSpPr>
          <p:cNvPr id="52" name="Плюс 51"/>
          <p:cNvSpPr/>
          <p:nvPr/>
        </p:nvSpPr>
        <p:spPr>
          <a:xfrm>
            <a:off x="9152057" y="5049675"/>
            <a:ext cx="264695" cy="276726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r"/>
            <a:endParaRPr lang="ru-RU" dirty="0"/>
          </a:p>
        </p:txBody>
      </p:sp>
      <p:sp>
        <p:nvSpPr>
          <p:cNvPr id="54" name="Минус 53"/>
          <p:cNvSpPr/>
          <p:nvPr/>
        </p:nvSpPr>
        <p:spPr>
          <a:xfrm>
            <a:off x="7257117" y="5709777"/>
            <a:ext cx="264695" cy="276726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ru-RU"/>
          </a:p>
        </p:txBody>
      </p:sp>
      <p:sp>
        <p:nvSpPr>
          <p:cNvPr id="55" name="Минус 54"/>
          <p:cNvSpPr/>
          <p:nvPr/>
        </p:nvSpPr>
        <p:spPr>
          <a:xfrm>
            <a:off x="9152057" y="5702936"/>
            <a:ext cx="264695" cy="276726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ru-RU"/>
          </a:p>
        </p:txBody>
      </p:sp>
      <p:sp>
        <p:nvSpPr>
          <p:cNvPr id="56" name="Минус 55"/>
          <p:cNvSpPr/>
          <p:nvPr/>
        </p:nvSpPr>
        <p:spPr>
          <a:xfrm>
            <a:off x="10897573" y="5666049"/>
            <a:ext cx="264695" cy="276726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ru-RU"/>
          </a:p>
        </p:txBody>
      </p:sp>
      <p:sp>
        <p:nvSpPr>
          <p:cNvPr id="57" name="Минус 56"/>
          <p:cNvSpPr/>
          <p:nvPr/>
        </p:nvSpPr>
        <p:spPr>
          <a:xfrm>
            <a:off x="5588001" y="6242105"/>
            <a:ext cx="264695" cy="276726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ru-RU"/>
          </a:p>
        </p:txBody>
      </p:sp>
      <p:sp>
        <p:nvSpPr>
          <p:cNvPr id="58" name="Минус 57"/>
          <p:cNvSpPr/>
          <p:nvPr/>
        </p:nvSpPr>
        <p:spPr>
          <a:xfrm>
            <a:off x="7257117" y="6242105"/>
            <a:ext cx="264695" cy="276726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ru-RU"/>
          </a:p>
        </p:txBody>
      </p:sp>
      <p:sp>
        <p:nvSpPr>
          <p:cNvPr id="59" name="Минус 58"/>
          <p:cNvSpPr/>
          <p:nvPr/>
        </p:nvSpPr>
        <p:spPr>
          <a:xfrm>
            <a:off x="9152057" y="6235264"/>
            <a:ext cx="264695" cy="276726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ru-RU"/>
          </a:p>
        </p:txBody>
      </p:sp>
      <p:sp>
        <p:nvSpPr>
          <p:cNvPr id="60" name="Минус 59"/>
          <p:cNvSpPr/>
          <p:nvPr/>
        </p:nvSpPr>
        <p:spPr>
          <a:xfrm>
            <a:off x="10897573" y="6198377"/>
            <a:ext cx="264695" cy="276726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ru-RU"/>
          </a:p>
        </p:txBody>
      </p:sp>
      <p:sp>
        <p:nvSpPr>
          <p:cNvPr id="61" name="Плюс 60"/>
          <p:cNvSpPr/>
          <p:nvPr/>
        </p:nvSpPr>
        <p:spPr>
          <a:xfrm>
            <a:off x="5588003" y="5646344"/>
            <a:ext cx="264695" cy="276726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r"/>
            <a:endParaRPr lang="ru-RU" dirty="0"/>
          </a:p>
        </p:txBody>
      </p:sp>
      <p:sp>
        <p:nvSpPr>
          <p:cNvPr id="62" name="Плюс 61"/>
          <p:cNvSpPr/>
          <p:nvPr/>
        </p:nvSpPr>
        <p:spPr>
          <a:xfrm>
            <a:off x="10901928" y="3710792"/>
            <a:ext cx="264695" cy="276726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42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952" y="340912"/>
            <a:ext cx="5183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42C63"/>
                </a:solidFill>
              </a:rPr>
              <a:t> </a:t>
            </a:r>
            <a:endParaRPr lang="ru-RU" sz="4400" b="1" dirty="0">
              <a:solidFill>
                <a:srgbClr val="3C506B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85" y="0"/>
            <a:ext cx="5682916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22" y="5094291"/>
            <a:ext cx="3201473" cy="1322886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09952" y="2985802"/>
            <a:ext cx="7936653" cy="44319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3C506B"/>
                </a:solidFill>
                <a:latin typeface="Calibri" panose="020F0502020204030204" pitchFamily="34" charset="0"/>
              </a:rPr>
              <a:t>Спасибо!</a:t>
            </a:r>
            <a:endParaRPr lang="ru-RU" b="1" dirty="0">
              <a:solidFill>
                <a:srgbClr val="3C506B"/>
              </a:solidFill>
              <a:latin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428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3697298"/>
              </p:ext>
            </p:extLst>
          </p:nvPr>
        </p:nvGraphicFramePr>
        <p:xfrm>
          <a:off x="611273" y="345721"/>
          <a:ext cx="1670" cy="1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7" name="think-cell Slide" r:id="rId32" imgW="443" imgH="444" progId="TCLayout.ActiveDocument.1">
                  <p:embed/>
                </p:oleObj>
              </mc:Choice>
              <mc:Fallback>
                <p:oleObj name="think-cell Slide" r:id="rId32" imgW="443" imgH="444" progId="TCLayout.ActiveDocument.1">
                  <p:embed/>
                  <p:pic>
                    <p:nvPicPr>
                      <p:cNvPr id="16" name="Объект 15" hidden="1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611273" y="345721"/>
                        <a:ext cx="1670" cy="1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609600" y="344049"/>
            <a:ext cx="167116" cy="16711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842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93313" y="429865"/>
            <a:ext cx="7936653" cy="4431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Основные функции</a:t>
            </a:r>
            <a:endParaRPr lang="ru-RU" sz="3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2" name="Picture 6" descr="http://dominant-wood.com.ua/ru/images/news/umnyiy-dom/umniy-dom1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77" y="3162566"/>
            <a:ext cx="3390662" cy="228561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6DCFF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TextBox 119"/>
          <p:cNvSpPr txBox="1"/>
          <p:nvPr/>
        </p:nvSpPr>
        <p:spPr>
          <a:xfrm>
            <a:off x="530294" y="5763913"/>
            <a:ext cx="3466675" cy="620442"/>
          </a:xfrm>
          <a:prstGeom prst="rect">
            <a:avLst/>
          </a:prstGeom>
        </p:spPr>
        <p:txBody>
          <a:bodyPr vert="horz" wrap="square" lIns="82935" tIns="41468" rIns="82935" bIns="41468" rtlCol="0" anchor="ctr">
            <a:noAutofit/>
          </a:bodyPr>
          <a:lstStyle/>
          <a:p>
            <a:pPr algn="ctr"/>
            <a:r>
              <a:rPr lang="ru-RU" sz="1200" dirty="0" smtClean="0"/>
              <a:t>Пользовательские </a:t>
            </a:r>
            <a:r>
              <a:rPr lang="ru-RU" sz="1200" dirty="0"/>
              <a:t>устройства, датчики, предметы бытовой техники, интегрированные</a:t>
            </a:r>
          </a:p>
          <a:p>
            <a:pPr algn="ctr"/>
            <a:r>
              <a:rPr lang="ru-RU" sz="1200" dirty="0"/>
              <a:t>в систему Умного дома</a:t>
            </a:r>
          </a:p>
        </p:txBody>
      </p:sp>
      <p:grpSp>
        <p:nvGrpSpPr>
          <p:cNvPr id="124" name="Группа 123"/>
          <p:cNvGrpSpPr/>
          <p:nvPr/>
        </p:nvGrpSpPr>
        <p:grpSpPr>
          <a:xfrm>
            <a:off x="5852983" y="5066826"/>
            <a:ext cx="2119739" cy="1698965"/>
            <a:chOff x="8236098" y="1864094"/>
            <a:chExt cx="1636984" cy="1117553"/>
          </a:xfrm>
        </p:grpSpPr>
        <p:pic>
          <p:nvPicPr>
            <p:cNvPr id="125" name="Picture 8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57576" y="1864094"/>
              <a:ext cx="628013" cy="4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8" descr="Картинки по запросу смартфон, планшет, ноутбук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7764" y="2272064"/>
              <a:ext cx="713652" cy="4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8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233370" y="1932975"/>
              <a:ext cx="356091" cy="356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8" name="TextBox 127"/>
            <p:cNvSpPr txBox="1"/>
            <p:nvPr/>
          </p:nvSpPr>
          <p:spPr>
            <a:xfrm>
              <a:off x="8236098" y="2690055"/>
              <a:ext cx="1636984" cy="291592"/>
            </a:xfrm>
            <a:prstGeom prst="rect">
              <a:avLst/>
            </a:prstGeom>
          </p:spPr>
          <p:txBody>
            <a:bodyPr vert="horz" wrap="square" lIns="82935" tIns="41468" rIns="82935" bIns="41468" rtlCol="0" anchor="ctr">
              <a:noAutofit/>
            </a:bodyPr>
            <a:lstStyle/>
            <a:p>
              <a:pPr algn="ctr"/>
              <a:r>
                <a:rPr lang="ru-RU" sz="1100" dirty="0"/>
                <a:t>Управление </a:t>
              </a:r>
              <a:r>
                <a:rPr lang="ru-RU" sz="1100" dirty="0" smtClean="0"/>
                <a:t>с разных устройств</a:t>
              </a:r>
              <a:endParaRPr lang="ru-RU" sz="1100" dirty="0"/>
            </a:p>
          </p:txBody>
        </p:sp>
      </p:grpSp>
      <p:cxnSp>
        <p:nvCxnSpPr>
          <p:cNvPr id="129" name="Прямая со стрелкой 128"/>
          <p:cNvCxnSpPr/>
          <p:nvPr/>
        </p:nvCxnSpPr>
        <p:spPr>
          <a:xfrm flipV="1">
            <a:off x="4114099" y="4355381"/>
            <a:ext cx="445645" cy="1"/>
          </a:xfrm>
          <a:prstGeom prst="straightConnector1">
            <a:avLst/>
          </a:prstGeom>
          <a:ln>
            <a:solidFill>
              <a:srgbClr val="00AAE7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/>
          <p:nvPr/>
        </p:nvCxnSpPr>
        <p:spPr>
          <a:xfrm flipV="1">
            <a:off x="4043304" y="4415691"/>
            <a:ext cx="445645" cy="1"/>
          </a:xfrm>
          <a:prstGeom prst="straightConnector1">
            <a:avLst/>
          </a:prstGeom>
          <a:ln>
            <a:solidFill>
              <a:srgbClr val="00AAE7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131"/>
          <p:cNvCxnSpPr>
            <a:cxnSpLocks/>
          </p:cNvCxnSpPr>
          <p:nvPr/>
        </p:nvCxnSpPr>
        <p:spPr>
          <a:xfrm flipH="1">
            <a:off x="5450885" y="3658004"/>
            <a:ext cx="617520" cy="722671"/>
          </a:xfrm>
          <a:prstGeom prst="straightConnector1">
            <a:avLst/>
          </a:prstGeom>
          <a:ln>
            <a:solidFill>
              <a:srgbClr val="00AAE7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>
            <a:cxnSpLocks/>
          </p:cNvCxnSpPr>
          <p:nvPr/>
        </p:nvCxnSpPr>
        <p:spPr>
          <a:xfrm flipV="1">
            <a:off x="6727413" y="4382903"/>
            <a:ext cx="5374" cy="711365"/>
          </a:xfrm>
          <a:prstGeom prst="straightConnector1">
            <a:avLst/>
          </a:prstGeom>
          <a:ln>
            <a:solidFill>
              <a:srgbClr val="00AAE7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>
            <a:cxnSpLocks/>
          </p:cNvCxnSpPr>
          <p:nvPr/>
        </p:nvCxnSpPr>
        <p:spPr>
          <a:xfrm flipH="1">
            <a:off x="6636698" y="4393175"/>
            <a:ext cx="4908" cy="667889"/>
          </a:xfrm>
          <a:prstGeom prst="straightConnector1">
            <a:avLst/>
          </a:prstGeom>
          <a:ln>
            <a:solidFill>
              <a:srgbClr val="00AAE7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>
            <a:cxnSpLocks/>
          </p:cNvCxnSpPr>
          <p:nvPr/>
        </p:nvCxnSpPr>
        <p:spPr>
          <a:xfrm flipV="1">
            <a:off x="5404555" y="3658004"/>
            <a:ext cx="551077" cy="642153"/>
          </a:xfrm>
          <a:prstGeom prst="straightConnector1">
            <a:avLst/>
          </a:prstGeom>
          <a:ln>
            <a:solidFill>
              <a:srgbClr val="00AAE7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Группа 135"/>
          <p:cNvGrpSpPr/>
          <p:nvPr/>
        </p:nvGrpSpPr>
        <p:grpSpPr>
          <a:xfrm>
            <a:off x="5779085" y="2742478"/>
            <a:ext cx="1889163" cy="1553907"/>
            <a:chOff x="5368596" y="1598254"/>
            <a:chExt cx="2082889" cy="1713254"/>
          </a:xfrm>
        </p:grpSpPr>
        <p:grpSp>
          <p:nvGrpSpPr>
            <p:cNvPr id="137" name="Группа 15"/>
            <p:cNvGrpSpPr/>
            <p:nvPr/>
          </p:nvGrpSpPr>
          <p:grpSpPr>
            <a:xfrm>
              <a:off x="5503637" y="1598254"/>
              <a:ext cx="1800200" cy="1485500"/>
              <a:chOff x="5552072" y="2576978"/>
              <a:chExt cx="2257400" cy="1717340"/>
            </a:xfrm>
          </p:grpSpPr>
          <p:pic>
            <p:nvPicPr>
              <p:cNvPr id="139" name="Рисунок 138" descr="Облако"/>
              <p:cNvPicPr>
                <a:picLocks noChangeAspect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9"/>
                  </a:ext>
                </a:extLst>
              </a:blip>
              <a:stretch>
                <a:fillRect/>
              </a:stretch>
            </p:blipFill>
            <p:spPr>
              <a:xfrm>
                <a:off x="5552072" y="2576978"/>
                <a:ext cx="2257400" cy="1717340"/>
              </a:xfrm>
              <a:prstGeom prst="rect">
                <a:avLst/>
              </a:prstGeom>
            </p:spPr>
          </p:pic>
          <p:sp>
            <p:nvSpPr>
              <p:cNvPr id="140" name="TextBox 139"/>
              <p:cNvSpPr txBox="1"/>
              <p:nvPr/>
            </p:nvSpPr>
            <p:spPr>
              <a:xfrm>
                <a:off x="6175776" y="3376949"/>
                <a:ext cx="914400" cy="367476"/>
              </a:xfrm>
              <a:prstGeom prst="rect">
                <a:avLst/>
              </a:prstGeom>
            </p:spPr>
            <p:txBody>
              <a:bodyPr vert="horz" wrap="none" lIns="82935" tIns="41468" rIns="82935" bIns="41468" rtlCol="0" anchor="ctr"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Cloud</a:t>
                </a:r>
                <a:endParaRPr lang="ru-RU" sz="12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ru-RU" sz="1200" b="1" dirty="0">
                    <a:solidFill>
                      <a:schemeClr val="bg1"/>
                    </a:solidFill>
                  </a:rPr>
                  <a:t>платформа</a:t>
                </a:r>
              </a:p>
            </p:txBody>
          </p:sp>
        </p:grpSp>
        <p:sp>
          <p:nvSpPr>
            <p:cNvPr id="138" name="TextBox 137"/>
            <p:cNvSpPr txBox="1"/>
            <p:nvPr/>
          </p:nvSpPr>
          <p:spPr>
            <a:xfrm>
              <a:off x="5368596" y="2864989"/>
              <a:ext cx="2082889" cy="446519"/>
            </a:xfrm>
            <a:prstGeom prst="rect">
              <a:avLst/>
            </a:prstGeom>
          </p:spPr>
          <p:txBody>
            <a:bodyPr vert="horz" wrap="square" lIns="82935" tIns="41468" rIns="82935" bIns="41468" rtlCol="0" anchor="ctr">
              <a:noAutofit/>
            </a:bodyPr>
            <a:lstStyle/>
            <a:p>
              <a:pPr algn="ctr"/>
              <a:r>
                <a:rPr lang="ru-RU" sz="1000" dirty="0"/>
                <a:t>Платформа обработки и хранения </a:t>
              </a:r>
              <a:r>
                <a:rPr lang="ru-RU" sz="1000" dirty="0" smtClean="0"/>
                <a:t>данных </a:t>
              </a:r>
            </a:p>
            <a:p>
              <a:pPr algn="ctr"/>
              <a:r>
                <a:rPr lang="ru-RU" sz="1000" dirty="0" smtClean="0"/>
                <a:t>ПАО «Ростелеком»</a:t>
              </a:r>
              <a:endParaRPr lang="ru-RU" sz="1000" dirty="0"/>
            </a:p>
          </p:txBody>
        </p:sp>
      </p:grpSp>
      <p:cxnSp>
        <p:nvCxnSpPr>
          <p:cNvPr id="158" name="Прямая со стрелкой 157"/>
          <p:cNvCxnSpPr>
            <a:cxnSpLocks/>
          </p:cNvCxnSpPr>
          <p:nvPr/>
        </p:nvCxnSpPr>
        <p:spPr>
          <a:xfrm flipV="1">
            <a:off x="6686856" y="2659605"/>
            <a:ext cx="2632" cy="362319"/>
          </a:xfrm>
          <a:prstGeom prst="straightConnector1">
            <a:avLst/>
          </a:prstGeom>
          <a:ln>
            <a:solidFill>
              <a:srgbClr val="00AAE7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Прямоугольник 158"/>
          <p:cNvSpPr/>
          <p:nvPr/>
        </p:nvSpPr>
        <p:spPr>
          <a:xfrm>
            <a:off x="6077930" y="1513116"/>
            <a:ext cx="13856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Видеонаблюдение</a:t>
            </a:r>
            <a:endParaRPr lang="ru-RU" sz="1000" dirty="0"/>
          </a:p>
        </p:txBody>
      </p:sp>
      <p:pic>
        <p:nvPicPr>
          <p:cNvPr id="163" name="Изображение 131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892" y="1803862"/>
            <a:ext cx="343552" cy="516847"/>
          </a:xfrm>
          <a:prstGeom prst="rect">
            <a:avLst/>
          </a:prstGeom>
        </p:spPr>
      </p:pic>
      <p:pic>
        <p:nvPicPr>
          <p:cNvPr id="164" name="Изображение 131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625" y="2135588"/>
            <a:ext cx="343552" cy="516847"/>
          </a:xfrm>
          <a:prstGeom prst="rect">
            <a:avLst/>
          </a:prstGeom>
        </p:spPr>
      </p:pic>
      <p:pic>
        <p:nvPicPr>
          <p:cNvPr id="165" name="Изображение 131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53" y="1803863"/>
            <a:ext cx="343552" cy="516847"/>
          </a:xfrm>
          <a:prstGeom prst="rect">
            <a:avLst/>
          </a:prstGeom>
        </p:spPr>
      </p:pic>
      <p:pic>
        <p:nvPicPr>
          <p:cNvPr id="166" name="Picture 2" descr="https://im2-tub-ru.yandex.net/i?id=1f5e21c423048c09c3af71300d6afce4&amp;n=33&amp;h=190&amp;w=32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905" y="4050613"/>
            <a:ext cx="1057293" cy="62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8155723" y="1759336"/>
            <a:ext cx="3642837" cy="4412863"/>
            <a:chOff x="8237579" y="1162901"/>
            <a:chExt cx="3642837" cy="4087161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8237579" y="1162901"/>
              <a:ext cx="3640755" cy="366760"/>
              <a:chOff x="8242736" y="1296604"/>
              <a:chExt cx="3640755" cy="366760"/>
            </a:xfrm>
          </p:grpSpPr>
          <p:sp>
            <p:nvSpPr>
              <p:cNvPr id="167" name="Rounded Rectangle 18"/>
              <p:cNvSpPr/>
              <p:nvPr>
                <p:custDataLst>
                  <p:tags r:id="rId29"/>
                </p:custDataLst>
              </p:nvPr>
            </p:nvSpPr>
            <p:spPr bwMode="gray">
              <a:xfrm>
                <a:off x="8378291" y="1312346"/>
                <a:ext cx="3505200" cy="351018"/>
              </a:xfrm>
              <a:prstGeom prst="roundRect">
                <a:avLst>
                  <a:gd name="adj" fmla="val 0"/>
                </a:avLst>
              </a:prstGeom>
              <a:solidFill>
                <a:srgbClr val="00AAE7"/>
              </a:solidFill>
              <a:ln w="25400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Внутреннее и внешнее видеонаблюдение </a:t>
                </a:r>
              </a:p>
            </p:txBody>
          </p:sp>
          <p:sp>
            <p:nvSpPr>
              <p:cNvPr id="168" name="Oval 19"/>
              <p:cNvSpPr/>
              <p:nvPr>
                <p:custDataLst>
                  <p:tags r:id="rId30"/>
                </p:custDataLst>
              </p:nvPr>
            </p:nvSpPr>
            <p:spPr>
              <a:xfrm>
                <a:off x="8242736" y="1296604"/>
                <a:ext cx="360000" cy="360000"/>
              </a:xfrm>
              <a:prstGeom prst="ellipse">
                <a:avLst/>
              </a:prstGeom>
              <a:solidFill>
                <a:srgbClr val="EE7400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evin Pro Light" pitchFamily="34" charset="0"/>
                </a:endParaRPr>
              </a:p>
            </p:txBody>
          </p:sp>
        </p:grpSp>
        <p:grpSp>
          <p:nvGrpSpPr>
            <p:cNvPr id="169" name="Группа 168"/>
            <p:cNvGrpSpPr/>
            <p:nvPr/>
          </p:nvGrpSpPr>
          <p:grpSpPr>
            <a:xfrm>
              <a:off x="8237579" y="1538039"/>
              <a:ext cx="3640755" cy="366760"/>
              <a:chOff x="8242736" y="1296604"/>
              <a:chExt cx="3640755" cy="366760"/>
            </a:xfrm>
          </p:grpSpPr>
          <p:sp>
            <p:nvSpPr>
              <p:cNvPr id="170" name="Rounded Rectangle 18"/>
              <p:cNvSpPr/>
              <p:nvPr>
                <p:custDataLst>
                  <p:tags r:id="rId27"/>
                </p:custDataLst>
              </p:nvPr>
            </p:nvSpPr>
            <p:spPr bwMode="gray">
              <a:xfrm>
                <a:off x="8378291" y="1312346"/>
                <a:ext cx="3505200" cy="351018"/>
              </a:xfrm>
              <a:prstGeom prst="roundRect">
                <a:avLst>
                  <a:gd name="adj" fmla="val 0"/>
                </a:avLst>
              </a:prstGeom>
              <a:solidFill>
                <a:srgbClr val="00AAE7"/>
              </a:solidFill>
              <a:ln w="25400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Управление системами освещения</a:t>
                </a:r>
              </a:p>
            </p:txBody>
          </p:sp>
          <p:sp>
            <p:nvSpPr>
              <p:cNvPr id="171" name="Oval 19"/>
              <p:cNvSpPr/>
              <p:nvPr>
                <p:custDataLst>
                  <p:tags r:id="rId28"/>
                </p:custDataLst>
              </p:nvPr>
            </p:nvSpPr>
            <p:spPr>
              <a:xfrm>
                <a:off x="8242736" y="1296604"/>
                <a:ext cx="360000" cy="360000"/>
              </a:xfrm>
              <a:prstGeom prst="ellipse">
                <a:avLst/>
              </a:prstGeom>
              <a:solidFill>
                <a:srgbClr val="EE7400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evin Pro Light" pitchFamily="34" charset="0"/>
                </a:endParaRPr>
              </a:p>
            </p:txBody>
          </p:sp>
        </p:grpSp>
        <p:grpSp>
          <p:nvGrpSpPr>
            <p:cNvPr id="172" name="Группа 171"/>
            <p:cNvGrpSpPr/>
            <p:nvPr/>
          </p:nvGrpSpPr>
          <p:grpSpPr>
            <a:xfrm>
              <a:off x="8237579" y="1907424"/>
              <a:ext cx="3640755" cy="366760"/>
              <a:chOff x="8242736" y="1296604"/>
              <a:chExt cx="3640755" cy="366760"/>
            </a:xfrm>
          </p:grpSpPr>
          <p:sp>
            <p:nvSpPr>
              <p:cNvPr id="173" name="Rounded Rectangle 18"/>
              <p:cNvSpPr/>
              <p:nvPr>
                <p:custDataLst>
                  <p:tags r:id="rId25"/>
                </p:custDataLst>
              </p:nvPr>
            </p:nvSpPr>
            <p:spPr bwMode="gray">
              <a:xfrm>
                <a:off x="8378291" y="1312346"/>
                <a:ext cx="3505200" cy="351018"/>
              </a:xfrm>
              <a:prstGeom prst="roundRect">
                <a:avLst>
                  <a:gd name="adj" fmla="val 0"/>
                </a:avLst>
              </a:prstGeom>
              <a:solidFill>
                <a:srgbClr val="00AAE7"/>
              </a:solidFill>
              <a:ln w="25400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Управление системами климат-контроля</a:t>
                </a:r>
              </a:p>
            </p:txBody>
          </p:sp>
          <p:sp>
            <p:nvSpPr>
              <p:cNvPr id="174" name="Oval 19"/>
              <p:cNvSpPr/>
              <p:nvPr>
                <p:custDataLst>
                  <p:tags r:id="rId26"/>
                </p:custDataLst>
              </p:nvPr>
            </p:nvSpPr>
            <p:spPr>
              <a:xfrm>
                <a:off x="8242736" y="1296604"/>
                <a:ext cx="360000" cy="360000"/>
              </a:xfrm>
              <a:prstGeom prst="ellipse">
                <a:avLst/>
              </a:prstGeom>
              <a:solidFill>
                <a:srgbClr val="EE7400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evin Pro Light" pitchFamily="34" charset="0"/>
                </a:endParaRPr>
              </a:p>
            </p:txBody>
          </p:sp>
        </p:grpSp>
        <p:grpSp>
          <p:nvGrpSpPr>
            <p:cNvPr id="193" name="Группа 192"/>
            <p:cNvGrpSpPr/>
            <p:nvPr/>
          </p:nvGrpSpPr>
          <p:grpSpPr>
            <a:xfrm>
              <a:off x="8239661" y="3398955"/>
              <a:ext cx="3640755" cy="366760"/>
              <a:chOff x="8242736" y="1296604"/>
              <a:chExt cx="3640755" cy="366760"/>
            </a:xfrm>
          </p:grpSpPr>
          <p:sp>
            <p:nvSpPr>
              <p:cNvPr id="194" name="Rounded Rectangle 18"/>
              <p:cNvSpPr/>
              <p:nvPr>
                <p:custDataLst>
                  <p:tags r:id="rId23"/>
                </p:custDataLst>
              </p:nvPr>
            </p:nvSpPr>
            <p:spPr bwMode="gray">
              <a:xfrm>
                <a:off x="8378291" y="1312346"/>
                <a:ext cx="3505200" cy="351018"/>
              </a:xfrm>
              <a:prstGeom prst="roundRect">
                <a:avLst>
                  <a:gd name="adj" fmla="val 0"/>
                </a:avLst>
              </a:prstGeom>
              <a:solidFill>
                <a:srgbClr val="00AAE7"/>
              </a:solidFill>
              <a:ln w="25400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Хранение данных в облаке</a:t>
                </a:r>
                <a:endParaRPr lang="ru-R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Oval 19"/>
              <p:cNvSpPr/>
              <p:nvPr>
                <p:custDataLst>
                  <p:tags r:id="rId24"/>
                </p:custDataLst>
              </p:nvPr>
            </p:nvSpPr>
            <p:spPr>
              <a:xfrm>
                <a:off x="8242736" y="1296604"/>
                <a:ext cx="360000" cy="360000"/>
              </a:xfrm>
              <a:prstGeom prst="ellipse">
                <a:avLst/>
              </a:prstGeom>
              <a:solidFill>
                <a:srgbClr val="EE7400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evin Pro Light" pitchFamily="34" charset="0"/>
                </a:endParaRPr>
              </a:p>
            </p:txBody>
          </p:sp>
        </p:grpSp>
        <p:grpSp>
          <p:nvGrpSpPr>
            <p:cNvPr id="196" name="Группа 195"/>
            <p:cNvGrpSpPr/>
            <p:nvPr/>
          </p:nvGrpSpPr>
          <p:grpSpPr>
            <a:xfrm>
              <a:off x="8237579" y="3029821"/>
              <a:ext cx="3640755" cy="366760"/>
              <a:chOff x="8242736" y="1296604"/>
              <a:chExt cx="3640755" cy="366760"/>
            </a:xfrm>
          </p:grpSpPr>
          <p:sp>
            <p:nvSpPr>
              <p:cNvPr id="197" name="Rounded Rectangle 18"/>
              <p:cNvSpPr/>
              <p:nvPr>
                <p:custDataLst>
                  <p:tags r:id="rId21"/>
                </p:custDataLst>
              </p:nvPr>
            </p:nvSpPr>
            <p:spPr bwMode="gray">
              <a:xfrm>
                <a:off x="8378291" y="1312346"/>
                <a:ext cx="3505200" cy="351018"/>
              </a:xfrm>
              <a:prstGeom prst="roundRect">
                <a:avLst>
                  <a:gd name="adj" fmla="val 0"/>
                </a:avLst>
              </a:prstGeom>
              <a:solidFill>
                <a:srgbClr val="00AAE7"/>
              </a:solidFill>
              <a:ln w="25400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Настройки отправки уведомлений через </a:t>
                </a:r>
                <a:r>
                  <a: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Push, Email, </a:t>
                </a:r>
                <a:r>
                  <a:rPr lang="en-US" sz="1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SMS</a:t>
                </a:r>
                <a:r>
                  <a:rPr lang="ru-RU" sz="1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(пока не реализовано)</a:t>
                </a:r>
                <a:endParaRPr lang="ru-R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Oval 19"/>
              <p:cNvSpPr/>
              <p:nvPr>
                <p:custDataLst>
                  <p:tags r:id="rId22"/>
                </p:custDataLst>
              </p:nvPr>
            </p:nvSpPr>
            <p:spPr>
              <a:xfrm>
                <a:off x="8242736" y="1296604"/>
                <a:ext cx="360000" cy="360000"/>
              </a:xfrm>
              <a:prstGeom prst="ellipse">
                <a:avLst/>
              </a:prstGeom>
              <a:solidFill>
                <a:srgbClr val="EE7400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evin Pro Light" pitchFamily="34" charset="0"/>
                </a:endParaRPr>
              </a:p>
            </p:txBody>
          </p:sp>
        </p:grpSp>
        <p:grpSp>
          <p:nvGrpSpPr>
            <p:cNvPr id="199" name="Группа 198"/>
            <p:cNvGrpSpPr/>
            <p:nvPr/>
          </p:nvGrpSpPr>
          <p:grpSpPr>
            <a:xfrm>
              <a:off x="8237579" y="2657246"/>
              <a:ext cx="3640755" cy="366760"/>
              <a:chOff x="8242736" y="1296604"/>
              <a:chExt cx="3640755" cy="366760"/>
            </a:xfrm>
          </p:grpSpPr>
          <p:sp>
            <p:nvSpPr>
              <p:cNvPr id="200" name="Rounded Rectangle 18"/>
              <p:cNvSpPr/>
              <p:nvPr>
                <p:custDataLst>
                  <p:tags r:id="rId19"/>
                </p:custDataLst>
              </p:nvPr>
            </p:nvSpPr>
            <p:spPr bwMode="gray">
              <a:xfrm>
                <a:off x="8378291" y="1312346"/>
                <a:ext cx="3505200" cy="351018"/>
              </a:xfrm>
              <a:prstGeom prst="roundRect">
                <a:avLst>
                  <a:gd name="adj" fmla="val 0"/>
                </a:avLst>
              </a:prstGeom>
              <a:solidFill>
                <a:srgbClr val="00AAE7"/>
              </a:solidFill>
              <a:ln w="25400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Управление всем через мобильное приложение или </a:t>
                </a:r>
                <a:r>
                  <a:rPr lang="ru-RU" sz="1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личный</a:t>
                </a:r>
                <a:r>
                  <a:rPr lang="en-US" sz="1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web-</a:t>
                </a:r>
                <a:r>
                  <a:rPr lang="ru-RU" sz="1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кабинет</a:t>
                </a:r>
                <a:endParaRPr lang="ru-R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Oval 19"/>
              <p:cNvSpPr/>
              <p:nvPr>
                <p:custDataLst>
                  <p:tags r:id="rId20"/>
                </p:custDataLst>
              </p:nvPr>
            </p:nvSpPr>
            <p:spPr>
              <a:xfrm>
                <a:off x="8242736" y="1296604"/>
                <a:ext cx="360000" cy="360000"/>
              </a:xfrm>
              <a:prstGeom prst="ellipse">
                <a:avLst/>
              </a:prstGeom>
              <a:solidFill>
                <a:srgbClr val="EE7400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evin Pro Light" pitchFamily="34" charset="0"/>
                </a:endParaRPr>
              </a:p>
            </p:txBody>
          </p:sp>
        </p:grpSp>
        <p:grpSp>
          <p:nvGrpSpPr>
            <p:cNvPr id="202" name="Группа 201"/>
            <p:cNvGrpSpPr/>
            <p:nvPr/>
          </p:nvGrpSpPr>
          <p:grpSpPr>
            <a:xfrm>
              <a:off x="8237579" y="2280480"/>
              <a:ext cx="3640755" cy="366760"/>
              <a:chOff x="8242736" y="1296604"/>
              <a:chExt cx="3640755" cy="366760"/>
            </a:xfrm>
          </p:grpSpPr>
          <p:sp>
            <p:nvSpPr>
              <p:cNvPr id="203" name="Rounded Rectangle 18"/>
              <p:cNvSpPr/>
              <p:nvPr>
                <p:custDataLst>
                  <p:tags r:id="rId17"/>
                </p:custDataLst>
              </p:nvPr>
            </p:nvSpPr>
            <p:spPr bwMode="gray">
              <a:xfrm>
                <a:off x="8378291" y="1312346"/>
                <a:ext cx="3505200" cy="351018"/>
              </a:xfrm>
              <a:prstGeom prst="roundRect">
                <a:avLst>
                  <a:gd name="adj" fmla="val 0"/>
                </a:avLst>
              </a:prstGeom>
              <a:solidFill>
                <a:srgbClr val="00AAE7"/>
              </a:solidFill>
              <a:ln w="25400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Управление энергоемкими системами дома – котлами, кондиционерами, теплыми полами и др.</a:t>
                </a:r>
              </a:p>
            </p:txBody>
          </p:sp>
          <p:sp>
            <p:nvSpPr>
              <p:cNvPr id="204" name="Oval 19"/>
              <p:cNvSpPr/>
              <p:nvPr>
                <p:custDataLst>
                  <p:tags r:id="rId18"/>
                </p:custDataLst>
              </p:nvPr>
            </p:nvSpPr>
            <p:spPr>
              <a:xfrm>
                <a:off x="8242736" y="1296604"/>
                <a:ext cx="360000" cy="360000"/>
              </a:xfrm>
              <a:prstGeom prst="ellipse">
                <a:avLst/>
              </a:prstGeom>
              <a:solidFill>
                <a:srgbClr val="EE7400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evin Pro Light" pitchFamily="34" charset="0"/>
                </a:endParaRPr>
              </a:p>
            </p:txBody>
          </p:sp>
        </p:grpSp>
        <p:grpSp>
          <p:nvGrpSpPr>
            <p:cNvPr id="205" name="Группа 204"/>
            <p:cNvGrpSpPr/>
            <p:nvPr/>
          </p:nvGrpSpPr>
          <p:grpSpPr>
            <a:xfrm>
              <a:off x="8237579" y="3771976"/>
              <a:ext cx="3640755" cy="366760"/>
              <a:chOff x="8242736" y="1296604"/>
              <a:chExt cx="3640755" cy="366760"/>
            </a:xfrm>
          </p:grpSpPr>
          <p:sp>
            <p:nvSpPr>
              <p:cNvPr id="206" name="Rounded Rectangle 18"/>
              <p:cNvSpPr/>
              <p:nvPr>
                <p:custDataLst>
                  <p:tags r:id="rId15"/>
                </p:custDataLst>
              </p:nvPr>
            </p:nvSpPr>
            <p:spPr bwMode="gray">
              <a:xfrm>
                <a:off x="8378291" y="1312346"/>
                <a:ext cx="3505200" cy="351018"/>
              </a:xfrm>
              <a:prstGeom prst="roundRect">
                <a:avLst>
                  <a:gd name="adj" fmla="val 0"/>
                </a:avLst>
              </a:prstGeom>
              <a:solidFill>
                <a:srgbClr val="00AAE7"/>
              </a:solidFill>
              <a:ln w="25400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Создание</a:t>
                </a:r>
                <a:r>
                  <a:rPr lang="en-US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гибких сценариев для работы устройств</a:t>
                </a:r>
              </a:p>
            </p:txBody>
          </p:sp>
          <p:sp>
            <p:nvSpPr>
              <p:cNvPr id="207" name="Oval 19"/>
              <p:cNvSpPr/>
              <p:nvPr>
                <p:custDataLst>
                  <p:tags r:id="rId16"/>
                </p:custDataLst>
              </p:nvPr>
            </p:nvSpPr>
            <p:spPr>
              <a:xfrm>
                <a:off x="8242736" y="1296604"/>
                <a:ext cx="360000" cy="360000"/>
              </a:xfrm>
              <a:prstGeom prst="ellipse">
                <a:avLst/>
              </a:prstGeom>
              <a:solidFill>
                <a:srgbClr val="EE7400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evin Pro Light" pitchFamily="34" charset="0"/>
                </a:endParaRPr>
              </a:p>
            </p:txBody>
          </p:sp>
        </p:grpSp>
        <p:grpSp>
          <p:nvGrpSpPr>
            <p:cNvPr id="208" name="Группа 207"/>
            <p:cNvGrpSpPr/>
            <p:nvPr/>
          </p:nvGrpSpPr>
          <p:grpSpPr>
            <a:xfrm>
              <a:off x="8239661" y="4145049"/>
              <a:ext cx="3640755" cy="366760"/>
              <a:chOff x="8242736" y="1296604"/>
              <a:chExt cx="3640755" cy="366760"/>
            </a:xfrm>
          </p:grpSpPr>
          <p:sp>
            <p:nvSpPr>
              <p:cNvPr id="209" name="Rounded Rectangle 18"/>
              <p:cNvSpPr/>
              <p:nvPr>
                <p:custDataLst>
                  <p:tags r:id="rId13"/>
                </p:custDataLst>
              </p:nvPr>
            </p:nvSpPr>
            <p:spPr bwMode="gray">
              <a:xfrm>
                <a:off x="8378291" y="1312346"/>
                <a:ext cx="3505200" cy="351018"/>
              </a:xfrm>
              <a:prstGeom prst="roundRect">
                <a:avLst>
                  <a:gd name="adj" fmla="val 0"/>
                </a:avLst>
              </a:prstGeom>
              <a:solidFill>
                <a:srgbClr val="00AAE7"/>
              </a:solidFill>
              <a:ln w="25400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223838"/>
                <a:r>
                  <a:rPr lang="ru-RU" sz="1000" kern="0" dirty="0">
                    <a:solidFill>
                      <a:sysClr val="window" lastClr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Технология </a:t>
                </a:r>
                <a:r>
                  <a:rPr lang="en-US" sz="1000" kern="0" dirty="0">
                    <a:solidFill>
                      <a:sysClr val="window" lastClr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Z-Wave </a:t>
                </a:r>
                <a:r>
                  <a:rPr lang="ru-RU" sz="1000" kern="0" dirty="0">
                    <a:solidFill>
                      <a:sysClr val="window" lastClr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позволяет дополнять комплекты датчиками любых производителей</a:t>
                </a:r>
                <a:endParaRPr lang="en-US" sz="10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Oval 19"/>
              <p:cNvSpPr/>
              <p:nvPr>
                <p:custDataLst>
                  <p:tags r:id="rId14"/>
                </p:custDataLst>
              </p:nvPr>
            </p:nvSpPr>
            <p:spPr>
              <a:xfrm>
                <a:off x="8242736" y="1296604"/>
                <a:ext cx="360000" cy="360000"/>
              </a:xfrm>
              <a:prstGeom prst="ellipse">
                <a:avLst/>
              </a:prstGeom>
              <a:solidFill>
                <a:srgbClr val="EE7400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evin Pro Light" pitchFamily="34" charset="0"/>
                </a:endParaRPr>
              </a:p>
            </p:txBody>
          </p:sp>
        </p:grpSp>
        <p:grpSp>
          <p:nvGrpSpPr>
            <p:cNvPr id="211" name="Группа 210"/>
            <p:cNvGrpSpPr/>
            <p:nvPr/>
          </p:nvGrpSpPr>
          <p:grpSpPr>
            <a:xfrm>
              <a:off x="8239661" y="4521780"/>
              <a:ext cx="3640755" cy="366760"/>
              <a:chOff x="8242736" y="1296604"/>
              <a:chExt cx="3640755" cy="366760"/>
            </a:xfrm>
          </p:grpSpPr>
          <p:sp>
            <p:nvSpPr>
              <p:cNvPr id="212" name="Rounded Rectangle 18"/>
              <p:cNvSpPr/>
              <p:nvPr>
                <p:custDataLst>
                  <p:tags r:id="rId11"/>
                </p:custDataLst>
              </p:nvPr>
            </p:nvSpPr>
            <p:spPr bwMode="gray">
              <a:xfrm>
                <a:off x="8378291" y="1312346"/>
                <a:ext cx="3505200" cy="351018"/>
              </a:xfrm>
              <a:prstGeom prst="roundRect">
                <a:avLst>
                  <a:gd name="adj" fmla="val 0"/>
                </a:avLst>
              </a:prstGeom>
              <a:solidFill>
                <a:srgbClr val="00AAE7"/>
              </a:solidFill>
              <a:ln w="25400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223838"/>
                <a:r>
                  <a:rPr lang="ru-RU" sz="1000" kern="0" dirty="0" smtClean="0">
                    <a:solidFill>
                      <a:sysClr val="window" lastClr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Техническая поддержка 24х7</a:t>
                </a:r>
                <a:endParaRPr lang="en-US" sz="10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Oval 19"/>
              <p:cNvSpPr/>
              <p:nvPr>
                <p:custDataLst>
                  <p:tags r:id="rId12"/>
                </p:custDataLst>
              </p:nvPr>
            </p:nvSpPr>
            <p:spPr>
              <a:xfrm>
                <a:off x="8242736" y="1296604"/>
                <a:ext cx="360000" cy="360000"/>
              </a:xfrm>
              <a:prstGeom prst="ellipse">
                <a:avLst/>
              </a:prstGeom>
              <a:solidFill>
                <a:srgbClr val="EE7400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evin Pro Light" pitchFamily="34" charset="0"/>
                </a:endParaRPr>
              </a:p>
            </p:txBody>
          </p:sp>
        </p:grpSp>
        <p:grpSp>
          <p:nvGrpSpPr>
            <p:cNvPr id="214" name="Группа 213"/>
            <p:cNvGrpSpPr/>
            <p:nvPr/>
          </p:nvGrpSpPr>
          <p:grpSpPr>
            <a:xfrm>
              <a:off x="8237579" y="4890061"/>
              <a:ext cx="3642837" cy="360001"/>
              <a:chOff x="8242736" y="1296604"/>
              <a:chExt cx="3642837" cy="360001"/>
            </a:xfrm>
          </p:grpSpPr>
          <p:sp>
            <p:nvSpPr>
              <p:cNvPr id="215" name="Rounded Rectangle 18"/>
              <p:cNvSpPr/>
              <p:nvPr>
                <p:custDataLst>
                  <p:tags r:id="rId9"/>
                </p:custDataLst>
              </p:nvPr>
            </p:nvSpPr>
            <p:spPr bwMode="gray">
              <a:xfrm>
                <a:off x="8380373" y="1305587"/>
                <a:ext cx="3505200" cy="351018"/>
              </a:xfrm>
              <a:prstGeom prst="roundRect">
                <a:avLst>
                  <a:gd name="adj" fmla="val 0"/>
                </a:avLst>
              </a:prstGeom>
              <a:solidFill>
                <a:srgbClr val="00AAE7"/>
              </a:solidFill>
              <a:ln w="25400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marL="223838"/>
                <a:r>
                  <a:rPr lang="ru-RU" sz="1000" kern="0" dirty="0" smtClean="0">
                    <a:solidFill>
                      <a:sysClr val="window" lastClr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Защита данных</a:t>
                </a:r>
                <a:endParaRPr lang="en-US" sz="10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Oval 19"/>
              <p:cNvSpPr/>
              <p:nvPr>
                <p:custDataLst>
                  <p:tags r:id="rId10"/>
                </p:custDataLst>
              </p:nvPr>
            </p:nvSpPr>
            <p:spPr>
              <a:xfrm>
                <a:off x="8242736" y="1296604"/>
                <a:ext cx="360000" cy="360000"/>
              </a:xfrm>
              <a:prstGeom prst="ellipse">
                <a:avLst/>
              </a:prstGeom>
              <a:solidFill>
                <a:srgbClr val="EE7400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hevin Pro Light" pitchFamily="34" charset="0"/>
                </a:endParaRPr>
              </a:p>
            </p:txBody>
          </p:sp>
        </p:grpSp>
      </p:grpSp>
      <p:grpSp>
        <p:nvGrpSpPr>
          <p:cNvPr id="33" name="Группа 32"/>
          <p:cNvGrpSpPr/>
          <p:nvPr/>
        </p:nvGrpSpPr>
        <p:grpSpPr>
          <a:xfrm>
            <a:off x="101859" y="1490920"/>
            <a:ext cx="4572629" cy="1363500"/>
            <a:chOff x="42267" y="1731927"/>
            <a:chExt cx="4572629" cy="1363500"/>
          </a:xfrm>
        </p:grpSpPr>
        <p:sp>
          <p:nvSpPr>
            <p:cNvPr id="217" name="Rounded Rectangle 18"/>
            <p:cNvSpPr/>
            <p:nvPr>
              <p:custDataLst>
                <p:tags r:id="rId5"/>
              </p:custDataLst>
            </p:nvPr>
          </p:nvSpPr>
          <p:spPr bwMode="gray">
            <a:xfrm>
              <a:off x="549307" y="1731927"/>
              <a:ext cx="3505200" cy="707420"/>
            </a:xfrm>
            <a:prstGeom prst="roundRect">
              <a:avLst>
                <a:gd name="adj" fmla="val 0"/>
              </a:avLst>
            </a:prstGeom>
            <a:solidFill>
              <a:srgbClr val="00AAE7"/>
            </a:solidFill>
            <a:ln w="25400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Основные функции Умного Дома</a:t>
              </a:r>
            </a:p>
            <a:p>
              <a:pPr algn="ctr"/>
              <a:r>
                <a:rPr lang="ru-RU" sz="1400" b="1" dirty="0" smtClean="0">
                  <a:solidFill>
                    <a:schemeClr val="bg1"/>
                  </a:solidFill>
                </a:rPr>
                <a:t>ПАО </a:t>
              </a:r>
              <a:r>
                <a:rPr lang="ru-RU" sz="1400" b="1" dirty="0">
                  <a:solidFill>
                    <a:schemeClr val="bg1"/>
                  </a:solidFill>
                </a:rPr>
                <a:t>«Ростелеком»</a:t>
              </a:r>
            </a:p>
          </p:txBody>
        </p:sp>
        <p:sp>
          <p:nvSpPr>
            <p:cNvPr id="218" name="Oval 19"/>
            <p:cNvSpPr/>
            <p:nvPr>
              <p:custDataLst>
                <p:tags r:id="rId6"/>
              </p:custDataLst>
            </p:nvPr>
          </p:nvSpPr>
          <p:spPr>
            <a:xfrm>
              <a:off x="42267" y="2472664"/>
              <a:ext cx="1456979" cy="612660"/>
            </a:xfrm>
            <a:prstGeom prst="ellipse">
              <a:avLst/>
            </a:prstGeom>
            <a:solidFill>
              <a:srgbClr val="EE74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ru-RU" sz="1050" b="1" dirty="0" smtClean="0">
                  <a:solidFill>
                    <a:schemeClr val="bg1"/>
                  </a:solidFill>
                </a:rPr>
                <a:t>Безопасность</a:t>
              </a:r>
              <a:endParaRPr lang="ru-RU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219" name="Oval 19"/>
            <p:cNvSpPr/>
            <p:nvPr>
              <p:custDataLst>
                <p:tags r:id="rId7"/>
              </p:custDataLst>
            </p:nvPr>
          </p:nvSpPr>
          <p:spPr>
            <a:xfrm>
              <a:off x="3157917" y="2498509"/>
              <a:ext cx="1456979" cy="596918"/>
            </a:xfrm>
            <a:prstGeom prst="ellipse">
              <a:avLst/>
            </a:prstGeom>
            <a:solidFill>
              <a:srgbClr val="EE74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ru-RU" sz="1050" b="1" dirty="0" smtClean="0">
                  <a:solidFill>
                    <a:schemeClr val="bg1"/>
                  </a:solidFill>
                </a:rPr>
                <a:t>Комфорт</a:t>
              </a:r>
              <a:endParaRPr lang="ru-RU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220" name="Oval 19"/>
            <p:cNvSpPr/>
            <p:nvPr>
              <p:custDataLst>
                <p:tags r:id="rId8"/>
              </p:custDataLst>
            </p:nvPr>
          </p:nvSpPr>
          <p:spPr>
            <a:xfrm>
              <a:off x="1598204" y="2487258"/>
              <a:ext cx="1456979" cy="583472"/>
            </a:xfrm>
            <a:prstGeom prst="ellipse">
              <a:avLst/>
            </a:prstGeom>
            <a:solidFill>
              <a:srgbClr val="EE74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ru-RU" sz="1050" b="1" dirty="0" smtClean="0">
                  <a:solidFill>
                    <a:schemeClr val="bg1"/>
                  </a:solidFill>
                </a:rPr>
                <a:t>Экономия</a:t>
              </a:r>
              <a:endParaRPr lang="ru-RU" sz="105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21" name="Прямая со стрелкой 220"/>
          <p:cNvCxnSpPr>
            <a:cxnSpLocks/>
          </p:cNvCxnSpPr>
          <p:nvPr/>
        </p:nvCxnSpPr>
        <p:spPr>
          <a:xfrm>
            <a:off x="6825043" y="2674018"/>
            <a:ext cx="0" cy="360805"/>
          </a:xfrm>
          <a:prstGeom prst="straightConnector1">
            <a:avLst/>
          </a:prstGeom>
          <a:ln>
            <a:solidFill>
              <a:srgbClr val="00AAE7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Box 222"/>
          <p:cNvSpPr txBox="1"/>
          <p:nvPr/>
        </p:nvSpPr>
        <p:spPr>
          <a:xfrm>
            <a:off x="4231487" y="4692766"/>
            <a:ext cx="1482955" cy="461251"/>
          </a:xfrm>
          <a:prstGeom prst="rect">
            <a:avLst/>
          </a:prstGeom>
        </p:spPr>
        <p:txBody>
          <a:bodyPr vert="horz" wrap="square" lIns="82935" tIns="41468" rIns="82935" bIns="41468" rtlCol="0" anchor="ctr">
            <a:noAutofit/>
          </a:bodyPr>
          <a:lstStyle/>
          <a:p>
            <a:pPr algn="ctr"/>
            <a:r>
              <a:rPr lang="ru-RU" sz="1000" b="1" dirty="0"/>
              <a:t>Контроллер </a:t>
            </a:r>
            <a:r>
              <a:rPr lang="ru-RU" sz="1000" b="1" dirty="0" smtClean="0"/>
              <a:t>Умного дома</a:t>
            </a:r>
            <a:r>
              <a:rPr lang="en-US" sz="1000" b="1" dirty="0" smtClean="0"/>
              <a:t> </a:t>
            </a:r>
          </a:p>
          <a:p>
            <a:pPr algn="ctr"/>
            <a:r>
              <a:rPr lang="ru-RU" sz="1000" b="1" dirty="0" smtClean="0"/>
              <a:t>ПАО «Ростелеком»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57259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611274" y="345723"/>
          <a:ext cx="1671" cy="1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" name="think-cell Slide" r:id="rId5" imgW="443" imgH="444" progId="TCLayout.ActiveDocument.1">
                  <p:embed/>
                </p:oleObj>
              </mc:Choice>
              <mc:Fallback>
                <p:oleObj name="think-cell Slide" r:id="rId5" imgW="443" imgH="4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274" y="345723"/>
                        <a:ext cx="1671" cy="1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609602" y="344050"/>
            <a:ext cx="167116" cy="16711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8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306689" y="1143000"/>
            <a:ext cx="4651303" cy="4272983"/>
          </a:xfrm>
          <a:prstGeom prst="roundRect">
            <a:avLst>
              <a:gd name="adj" fmla="val 0"/>
            </a:avLst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>
            <a:normAutofit/>
          </a:bodyPr>
          <a:lstStyle/>
          <a:p>
            <a:pPr marL="375208" indent="-215221">
              <a:buFont typeface="Arial" pitchFamily="34" charset="0"/>
              <a:buChar char="•"/>
              <a:tabLst>
                <a:tab pos="3673981" algn="l"/>
              </a:tabLst>
            </a:pP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 </a:t>
            </a:r>
            <a:r>
              <a:rPr lang="ru-RU" sz="15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полу/возрасту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значимых </a:t>
            </a:r>
            <a:r>
              <a:rPr lang="ru-RU" sz="15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различий 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нет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375208" indent="-215221">
              <a:buFont typeface="Arial" pitchFamily="34" charset="0"/>
              <a:buChar char="•"/>
              <a:tabLst>
                <a:tab pos="3673981" algn="l"/>
              </a:tabLst>
            </a:pPr>
            <a:endParaRPr lang="ru-RU" sz="15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75208" indent="-215221">
              <a:buFont typeface="Arial" pitchFamily="34" charset="0"/>
              <a:buChar char="•"/>
              <a:tabLst>
                <a:tab pos="3673981" algn="l"/>
              </a:tabLst>
            </a:pPr>
            <a:r>
              <a:rPr lang="ru-RU" sz="15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 </a:t>
            </a:r>
            <a:r>
              <a:rPr lang="ru-RU" sz="15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географии: </a:t>
            </a:r>
            <a:r>
              <a:rPr lang="ru-RU" sz="15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наибольший </a:t>
            </a:r>
            <a:endParaRPr lang="en-US" sz="15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59987">
              <a:tabLst>
                <a:tab pos="3673981" algn="l"/>
              </a:tabLst>
            </a:pP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спрос в крупных </a:t>
            </a:r>
            <a:r>
              <a:rPr lang="ru-RU" sz="15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городах </a:t>
            </a:r>
            <a:r>
              <a:rPr lang="en-US" sz="15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(tier 1);</a:t>
            </a:r>
            <a:endParaRPr lang="en-US" sz="15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75208" indent="-215221">
              <a:buFont typeface="Arial" pitchFamily="34" charset="0"/>
              <a:buChar char="•"/>
              <a:tabLst>
                <a:tab pos="3673981" algn="l"/>
              </a:tabLst>
            </a:pPr>
            <a:endParaRPr lang="ru-RU" sz="15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75208" indent="-215221">
              <a:buFont typeface="Arial" pitchFamily="34" charset="0"/>
              <a:buChar char="•"/>
              <a:tabLst>
                <a:tab pos="3673981" algn="l"/>
              </a:tabLst>
            </a:pPr>
            <a:r>
              <a:rPr lang="ru-RU" sz="15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 опыту </a:t>
            </a:r>
            <a:r>
              <a:rPr lang="ru-RU" sz="15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использования: треть 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заинтересованных </a:t>
            </a:r>
            <a:r>
              <a:rPr lang="ru-RU" sz="15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уже 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пользуются пожарной или охранной сигнализацией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375208" indent="-215221">
              <a:buFont typeface="Arial" pitchFamily="34" charset="0"/>
              <a:buChar char="•"/>
              <a:tabLst>
                <a:tab pos="3673981" algn="l"/>
              </a:tabLst>
            </a:pPr>
            <a:endParaRPr lang="ru-RU" sz="15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75208" indent="-215221">
              <a:buFont typeface="Arial" pitchFamily="34" charset="0"/>
              <a:buChar char="•"/>
              <a:tabLst>
                <a:tab pos="3673981" algn="l"/>
              </a:tabLst>
            </a:pP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Потенциальные пользователи относятся к </a:t>
            </a:r>
            <a:r>
              <a:rPr lang="ru-RU" sz="15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высокодоходному сегменту</a:t>
            </a:r>
            <a:r>
              <a:rPr lang="en-US" sz="15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u-RU" sz="15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75208" indent="-215221">
              <a:buFont typeface="Arial" pitchFamily="34" charset="0"/>
              <a:buChar char="•"/>
              <a:tabLst>
                <a:tab pos="3673981" algn="l"/>
              </a:tabLst>
            </a:pPr>
            <a:endParaRPr lang="ru-RU" sz="15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75208" indent="-215221">
              <a:buFont typeface="Arial" pitchFamily="34" charset="0"/>
              <a:buChar char="•"/>
              <a:tabLst>
                <a:tab pos="3673981" algn="l"/>
              </a:tabLst>
            </a:pP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Половина заинтересованных имеет </a:t>
            </a:r>
            <a:r>
              <a:rPr lang="ru-RU" sz="15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загородный дом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возможно, рассматривают услугу для загородного дома</a:t>
            </a:r>
            <a:r>
              <a:rPr lang="ru-RU" sz="15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10267378" y="3819458"/>
            <a:ext cx="175596" cy="514402"/>
          </a:xfrm>
          <a:prstGeom prst="rect">
            <a:avLst/>
          </a:prstGeom>
          <a:noFill/>
          <a:ln w="63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ru-RU" sz="2200"/>
          </a:p>
        </p:txBody>
      </p:sp>
      <p:pic>
        <p:nvPicPr>
          <p:cNvPr id="73" name="Изображение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68" y="3154680"/>
            <a:ext cx="5176147" cy="3488628"/>
          </a:xfrm>
          <a:prstGeom prst="rect">
            <a:avLst/>
          </a:prstGeom>
        </p:spPr>
      </p:pic>
      <p:sp>
        <p:nvSpPr>
          <p:cNvPr id="74" name="Овал 73"/>
          <p:cNvSpPr/>
          <p:nvPr/>
        </p:nvSpPr>
        <p:spPr>
          <a:xfrm>
            <a:off x="7677146" y="3416489"/>
            <a:ext cx="3057769" cy="1999494"/>
          </a:xfrm>
          <a:prstGeom prst="ellipse">
            <a:avLst/>
          </a:prstGeom>
          <a:noFill/>
          <a:ln>
            <a:solidFill>
              <a:srgbClr val="E97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lang="ru-RU" sz="2200"/>
          </a:p>
        </p:txBody>
      </p:sp>
      <p:graphicFrame>
        <p:nvGraphicFramePr>
          <p:cNvPr id="75" name="Таблица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26684"/>
              </p:ext>
            </p:extLst>
          </p:nvPr>
        </p:nvGraphicFramePr>
        <p:xfrm>
          <a:off x="9796585" y="1539858"/>
          <a:ext cx="1133208" cy="277368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133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 79 392 руб. 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54864" marB="54864">
                    <a:solidFill>
                      <a:srgbClr val="00A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9652000" y="1153770"/>
            <a:ext cx="1348336" cy="38608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09705" tIns="54853" rIns="109705" bIns="54853" rtlCol="0" anchor="ctr">
            <a:noAutofit/>
          </a:bodyPr>
          <a:lstStyle/>
          <a:p>
            <a:pPr algn="ctr"/>
            <a:r>
              <a:rPr lang="ru-RU" sz="1000" b="1" dirty="0">
                <a:solidFill>
                  <a:srgbClr val="797979"/>
                </a:solidFill>
              </a:rPr>
              <a:t>Средний доход на семью</a:t>
            </a:r>
          </a:p>
        </p:txBody>
      </p:sp>
      <p:graphicFrame>
        <p:nvGraphicFramePr>
          <p:cNvPr id="77" name="Таблица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232654"/>
              </p:ext>
            </p:extLst>
          </p:nvPr>
        </p:nvGraphicFramePr>
        <p:xfrm>
          <a:off x="9796585" y="1905094"/>
          <a:ext cx="1133208" cy="277368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133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64 487 руб.</a:t>
                      </a:r>
                    </a:p>
                  </a:txBody>
                  <a:tcPr marL="109728" marR="109728" marT="54864" marB="54864">
                    <a:solidFill>
                      <a:srgbClr val="00A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490797"/>
              </p:ext>
            </p:extLst>
          </p:nvPr>
        </p:nvGraphicFramePr>
        <p:xfrm>
          <a:off x="9801884" y="2331720"/>
          <a:ext cx="1133208" cy="277368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133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72 911 руб.  </a:t>
                      </a:r>
                    </a:p>
                  </a:txBody>
                  <a:tcPr marL="109728" marR="109728" marT="54864" marB="54864">
                    <a:solidFill>
                      <a:srgbClr val="00A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79" name="Изображение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425" y="1153771"/>
            <a:ext cx="4747664" cy="1849842"/>
          </a:xfrm>
          <a:prstGeom prst="rect">
            <a:avLst/>
          </a:prstGeom>
        </p:spPr>
      </p:pic>
      <p:sp>
        <p:nvSpPr>
          <p:cNvPr id="17" name="Текст 7"/>
          <p:cNvSpPr>
            <a:spLocks noGrp="1"/>
          </p:cNvSpPr>
          <p:nvPr>
            <p:ph type="body" sz="half" idx="2"/>
          </p:nvPr>
        </p:nvSpPr>
        <p:spPr>
          <a:xfrm>
            <a:off x="306689" y="477490"/>
            <a:ext cx="9713611" cy="443198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Целевая аудитория (кабинетные исследования)</a:t>
            </a:r>
            <a:endParaRPr lang="ru-RU" sz="3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1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7"/>
          <p:cNvSpPr>
            <a:spLocks noGrp="1"/>
          </p:cNvSpPr>
          <p:nvPr>
            <p:ph type="body" sz="half" idx="2"/>
          </p:nvPr>
        </p:nvSpPr>
        <p:spPr>
          <a:xfrm>
            <a:off x="304801" y="439390"/>
            <a:ext cx="7936653" cy="443198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Целевая </a:t>
            </a:r>
            <a:r>
              <a:rPr lang="ru-RU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аудитория по системе ожиданий</a:t>
            </a:r>
            <a:endParaRPr lang="ru-RU" sz="30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0"/>
          </p:nvPr>
        </p:nvSpPr>
        <p:spPr>
          <a:xfrm>
            <a:off x="3454398" y="3096577"/>
            <a:ext cx="2346327" cy="17621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dirty="0" smtClean="0">
                <a:latin typeface="Chevin Pro Medium"/>
              </a:rPr>
              <a:t>Безопасность и комфорт</a:t>
            </a:r>
            <a:endParaRPr lang="ru-RU" sz="1800" dirty="0">
              <a:latin typeface="Chevin Pro Medium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300" b="0" dirty="0">
                <a:latin typeface="Chevin Pro Medium"/>
              </a:rPr>
              <a:t>Позволит своевременно получать уведомления о настраиваемых  опциях (протечка, задымление, движение, открытие двери</a:t>
            </a:r>
            <a:r>
              <a:rPr lang="ru-RU" sz="1300" b="0" dirty="0" smtClean="0">
                <a:latin typeface="Chevin Pro Medium"/>
              </a:rPr>
              <a:t>).</a:t>
            </a:r>
            <a:endParaRPr lang="ru-RU" sz="1300" b="0" dirty="0">
              <a:latin typeface="Chevin Pro Medium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0478"/>
            <a:fld id="{81D60167-4931-47E6-BA6A-407CBD079E47}" type="slidenum">
              <a:rPr lang="ru-RU" smtClean="0">
                <a:cs typeface="Arial"/>
              </a:rPr>
              <a:pPr marL="30478"/>
              <a:t>4</a:t>
            </a:fld>
            <a:endParaRPr lang="ru-RU" dirty="0">
              <a:cs typeface="Arial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304801" y="3057525"/>
            <a:ext cx="2743199" cy="2377440"/>
          </a:xfrm>
          <a:prstGeom prst="rect">
            <a:avLst/>
          </a:prstGeom>
        </p:spPr>
        <p:txBody>
          <a:bodyPr vert="horz" lIns="117226" tIns="58613" rIns="117226" bIns="58613" rtlCol="0">
            <a:noAutofit/>
          </a:bodyPr>
          <a:lstStyle>
            <a:lvl1pPr marL="167907" indent="-167907" algn="l" defTabSz="914400" rtl="0" eaLnBrk="1" latinLnBrk="0" hangingPunct="1">
              <a:lnSpc>
                <a:spcPct val="200000"/>
              </a:lnSpc>
              <a:spcBef>
                <a:spcPct val="20000"/>
              </a:spcBef>
              <a:buFont typeface="+mj-lt"/>
              <a:buAutoNum type="arabicPeriod"/>
              <a:defRPr sz="13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79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878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3818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1757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9696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7635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9557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351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800" dirty="0" smtClean="0">
                <a:latin typeface="Chevin Pro Medium"/>
              </a:rPr>
              <a:t>Забота и контроль</a:t>
            </a:r>
            <a:endParaRPr lang="ru-RU" sz="1800" dirty="0">
              <a:latin typeface="Chevin Pro Medium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b="0" dirty="0">
                <a:latin typeface="Chevin Pro Medium"/>
              </a:rPr>
              <a:t>Всегда можно </a:t>
            </a:r>
            <a:r>
              <a:rPr lang="ru-RU" b="0" dirty="0" smtClean="0">
                <a:latin typeface="Chevin Pro Medium"/>
              </a:rPr>
              <a:t>узнать </a:t>
            </a:r>
            <a:r>
              <a:rPr lang="ru-RU" b="0" dirty="0">
                <a:latin typeface="Chevin Pro Medium"/>
              </a:rPr>
              <a:t>о времени прихода ребенка </a:t>
            </a:r>
            <a:r>
              <a:rPr lang="ru-RU" b="0" dirty="0" smtClean="0">
                <a:latin typeface="Chevin Pro Medium"/>
              </a:rPr>
              <a:t>из </a:t>
            </a:r>
            <a:r>
              <a:rPr lang="ru-RU" b="0" dirty="0">
                <a:latin typeface="Chevin Pro Medium"/>
              </a:rPr>
              <a:t>школы </a:t>
            </a:r>
            <a:r>
              <a:rPr lang="ru-RU" b="0" dirty="0" smtClean="0">
                <a:latin typeface="Chevin Pro Medium"/>
              </a:rPr>
              <a:t>и контролировать, </a:t>
            </a:r>
            <a:r>
              <a:rPr lang="ru-RU" b="0" dirty="0">
                <a:latin typeface="Chevin Pro Medium"/>
              </a:rPr>
              <a:t>не заглянуло ли ваше чадо в запретную комнату или </a:t>
            </a:r>
            <a:r>
              <a:rPr lang="ru-RU" b="0" dirty="0" smtClean="0">
                <a:latin typeface="Chevin Pro Medium"/>
              </a:rPr>
              <a:t>шкафчик.</a:t>
            </a:r>
            <a:endParaRPr lang="ru-RU" b="0" dirty="0">
              <a:latin typeface="Chevin Pro Medium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6146801" y="3158489"/>
            <a:ext cx="2743200" cy="2663976"/>
          </a:xfrm>
          <a:prstGeom prst="rect">
            <a:avLst/>
          </a:prstGeom>
        </p:spPr>
        <p:txBody>
          <a:bodyPr vert="horz" lIns="117226" tIns="58613" rIns="117226" bIns="58613" rtlCol="0">
            <a:noAutofit/>
          </a:bodyPr>
          <a:lstStyle>
            <a:lvl1pPr marL="167907" indent="-167907" algn="l" defTabSz="914400" rtl="0" eaLnBrk="1" latinLnBrk="0" hangingPunct="1">
              <a:lnSpc>
                <a:spcPct val="200000"/>
              </a:lnSpc>
              <a:spcBef>
                <a:spcPct val="20000"/>
              </a:spcBef>
              <a:buFont typeface="+mj-lt"/>
              <a:buAutoNum type="arabicPeriod"/>
              <a:defRPr sz="13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79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878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3818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1757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9696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7635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9557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351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800" dirty="0" smtClean="0">
                <a:latin typeface="Chevin Pro Medium"/>
              </a:rPr>
              <a:t>Дополнительный контроль</a:t>
            </a:r>
            <a:endParaRPr lang="ru-RU" sz="1800" dirty="0">
              <a:latin typeface="Chevin Pro Medium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b="0" dirty="0">
                <a:latin typeface="Chevin Pro Medium"/>
              </a:rPr>
              <a:t>Является простым в установке – можно прикрепить, не повреждая стены, забрать с собой при переезде, </a:t>
            </a:r>
            <a:r>
              <a:rPr lang="ru-RU" b="0" dirty="0" smtClean="0">
                <a:latin typeface="Chevin Pro Medium"/>
              </a:rPr>
              <a:t>не согласовывая с арендодателем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0" dirty="0" smtClean="0">
                <a:latin typeface="Chevin Pro Medium"/>
              </a:rPr>
              <a:t>Защита от несанкционированных проникновений</a:t>
            </a:r>
            <a:endParaRPr lang="ru-RU" b="0" dirty="0"/>
          </a:p>
        </p:txBody>
      </p:sp>
      <p:sp>
        <p:nvSpPr>
          <p:cNvPr id="15" name="Текст 2"/>
          <p:cNvSpPr txBox="1">
            <a:spLocks/>
          </p:cNvSpPr>
          <p:nvPr/>
        </p:nvSpPr>
        <p:spPr>
          <a:xfrm>
            <a:off x="9115034" y="3158489"/>
            <a:ext cx="2743200" cy="1765935"/>
          </a:xfrm>
          <a:prstGeom prst="rect">
            <a:avLst/>
          </a:prstGeom>
        </p:spPr>
        <p:txBody>
          <a:bodyPr vert="horz" lIns="117226" tIns="58613" rIns="117226" bIns="58613" rtlCol="0">
            <a:noAutofit/>
          </a:bodyPr>
          <a:lstStyle>
            <a:lvl1pPr marL="167907" indent="-167907" algn="l" defTabSz="914400" rtl="0" eaLnBrk="1" latinLnBrk="0" hangingPunct="1">
              <a:lnSpc>
                <a:spcPct val="200000"/>
              </a:lnSpc>
              <a:spcBef>
                <a:spcPct val="20000"/>
              </a:spcBef>
              <a:buFont typeface="+mj-lt"/>
              <a:buAutoNum type="arabicPeriod"/>
              <a:defRPr sz="13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79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878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3818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1757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9696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7635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9557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351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800" dirty="0" smtClean="0">
                <a:latin typeface="Chevin Pro Medium"/>
              </a:rPr>
              <a:t>Тренд</a:t>
            </a:r>
            <a:endParaRPr lang="ru-RU" sz="1800" dirty="0">
              <a:latin typeface="Chevin Pro Medium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b="0" dirty="0">
                <a:latin typeface="Chevin Pro Medium"/>
              </a:rPr>
              <a:t>Приобрести,  самостоятельно все настроить и </a:t>
            </a:r>
            <a:r>
              <a:rPr lang="ru-RU" b="0" dirty="0" smtClean="0">
                <a:latin typeface="Chevin Pro Medium"/>
              </a:rPr>
              <a:t>проверить, </a:t>
            </a:r>
            <a:r>
              <a:rPr lang="ru-RU" b="0" dirty="0">
                <a:latin typeface="Chevin Pro Medium"/>
              </a:rPr>
              <a:t>как работает                                                                                                                                           </a:t>
            </a:r>
            <a:r>
              <a:rPr lang="ru-RU" b="0" dirty="0" smtClean="0">
                <a:latin typeface="Chevin Pro Medium"/>
              </a:rPr>
              <a:t>высокотехнологичное </a:t>
            </a:r>
            <a:r>
              <a:rPr lang="ru-RU" b="0" dirty="0">
                <a:latin typeface="Chevin Pro Medium"/>
              </a:rPr>
              <a:t>оборудование и сервис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83970"/>
            <a:ext cx="2616200" cy="16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1" y="1283970"/>
            <a:ext cx="2644925" cy="164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398" y="1283969"/>
            <a:ext cx="2212975" cy="160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575" y="1283969"/>
            <a:ext cx="2753523" cy="164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5212865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10275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14425" y="5212865"/>
            <a:ext cx="8365560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/>
              <a:t>Безопасность</a:t>
            </a:r>
            <a:r>
              <a:rPr lang="ru-RU" sz="1300" dirty="0" smtClean="0"/>
              <a:t> </a:t>
            </a:r>
          </a:p>
          <a:p>
            <a:r>
              <a:rPr lang="ru-RU" sz="1300" dirty="0" smtClean="0"/>
              <a:t>Вам </a:t>
            </a:r>
            <a:r>
              <a:rPr lang="ru-RU" sz="1300" dirty="0"/>
              <a:t>больше не придется беспокоиться о том, выключен ли утюг и не затопила ли соседей стиральная машинка. </a:t>
            </a:r>
            <a:endParaRPr lang="ru-RU" sz="1300" dirty="0" smtClean="0"/>
          </a:p>
          <a:p>
            <a:r>
              <a:rPr lang="ru-RU" sz="1300" dirty="0" smtClean="0"/>
              <a:t>О </a:t>
            </a:r>
            <a:r>
              <a:rPr lang="ru-RU" sz="1300" dirty="0"/>
              <a:t>любой чрезвычайной ситуации вы </a:t>
            </a:r>
            <a:r>
              <a:rPr lang="ru-RU" sz="1300" b="1" dirty="0" smtClean="0">
                <a:solidFill>
                  <a:schemeClr val="accent2"/>
                </a:solidFill>
              </a:rPr>
              <a:t>УЗНАЕТЕ</a:t>
            </a:r>
            <a:r>
              <a:rPr lang="ru-RU" sz="1300" dirty="0" smtClean="0"/>
              <a:t> мгновенно: датчики </a:t>
            </a:r>
            <a:r>
              <a:rPr lang="ru-RU" sz="1300" dirty="0"/>
              <a:t>пришлют уведомление на мобильный телефон.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4425" y="6010275"/>
            <a:ext cx="88201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Комфорт</a:t>
            </a:r>
          </a:p>
          <a:p>
            <a:r>
              <a:rPr lang="ru-RU" sz="1300" dirty="0"/>
              <a:t>Настройте автоматическое включение и выключение света, открытие и закрывание штор, управляйте бытовыми приборами через мобильное приложение. Это существенно сэкономит ваше время.</a:t>
            </a:r>
          </a:p>
        </p:txBody>
      </p:sp>
      <p:sp>
        <p:nvSpPr>
          <p:cNvPr id="8" name="Овал 7"/>
          <p:cNvSpPr/>
          <p:nvPr/>
        </p:nvSpPr>
        <p:spPr>
          <a:xfrm>
            <a:off x="3238500" y="2600325"/>
            <a:ext cx="2686049" cy="27432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635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829724"/>
              </p:ext>
            </p:extLst>
          </p:nvPr>
        </p:nvGraphicFramePr>
        <p:xfrm>
          <a:off x="611273" y="345721"/>
          <a:ext cx="1670" cy="1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" name="think-cell Slide" r:id="rId10" imgW="443" imgH="444" progId="TCLayout.ActiveDocument.1">
                  <p:embed/>
                </p:oleObj>
              </mc:Choice>
              <mc:Fallback>
                <p:oleObj name="think-cell Slide" r:id="rId10" imgW="443" imgH="444" progId="TCLayout.ActiveDocument.1">
                  <p:embed/>
                  <p:pic>
                    <p:nvPicPr>
                      <p:cNvPr id="16" name="Объект 15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1273" y="345721"/>
                        <a:ext cx="1670" cy="1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 bwMode="auto">
          <a:xfrm>
            <a:off x="609600" y="344049"/>
            <a:ext cx="167116" cy="16711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842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8" name="Текст 7"/>
          <p:cNvSpPr>
            <a:spLocks noGrp="1"/>
          </p:cNvSpPr>
          <p:nvPr>
            <p:ph type="body" sz="half" idx="2"/>
          </p:nvPr>
        </p:nvSpPr>
        <p:spPr>
          <a:xfrm>
            <a:off x="470659" y="410815"/>
            <a:ext cx="7936653" cy="4431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Комплекты</a:t>
            </a:r>
            <a:endParaRPr lang="ru-RU" sz="3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867927"/>
              </p:ext>
            </p:extLst>
          </p:nvPr>
        </p:nvGraphicFramePr>
        <p:xfrm>
          <a:off x="276224" y="1123950"/>
          <a:ext cx="11271584" cy="547058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635792">
                  <a:extLst>
                    <a:ext uri="{9D8B030D-6E8A-4147-A177-3AD203B41FA5}">
                      <a16:colId xmlns="" xmlns:a16="http://schemas.microsoft.com/office/drawing/2014/main" val="1377600262"/>
                    </a:ext>
                  </a:extLst>
                </a:gridCol>
                <a:gridCol w="5635792">
                  <a:extLst>
                    <a:ext uri="{9D8B030D-6E8A-4147-A177-3AD203B41FA5}">
                      <a16:colId xmlns="" xmlns:a16="http://schemas.microsoft.com/office/drawing/2014/main" val="1008531041"/>
                    </a:ext>
                  </a:extLst>
                </a:gridCol>
              </a:tblGrid>
              <a:tr h="3170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Безопасность «Базовый»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22*28,7*6, </a:t>
                      </a:r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вес коробки</a:t>
                      </a:r>
                      <a:r>
                        <a:rPr lang="ru-RU" sz="12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1,060</a:t>
                      </a:r>
                      <a:r>
                        <a:rPr lang="en-US" sz="12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кг</a:t>
                      </a:r>
                      <a:endParaRPr lang="ru-RU" sz="12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Безопасность «Расширенный» </a:t>
                      </a:r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22*28,7*11,5, вес коробки 1,733 кг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34837625"/>
                  </a:ext>
                </a:extLst>
              </a:tr>
              <a:tr h="105824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ru-RU" sz="1800" dirty="0" smtClean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97413866"/>
                  </a:ext>
                </a:extLst>
              </a:tr>
              <a:tr h="1886438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 smtClean="0"/>
                        <a:t>Контроллер</a:t>
                      </a:r>
                      <a:r>
                        <a:rPr lang="en-US" sz="1600" dirty="0" smtClean="0"/>
                        <a:t> </a:t>
                      </a:r>
                      <a:r>
                        <a:rPr lang="ru-RU" sz="1600" dirty="0" smtClean="0"/>
                        <a:t>(поддерживает до </a:t>
                      </a:r>
                      <a:r>
                        <a:rPr lang="en-US" sz="1600" dirty="0" smtClean="0"/>
                        <a:t>230</a:t>
                      </a:r>
                      <a:r>
                        <a:rPr lang="ru-RU" sz="1600" dirty="0" smtClean="0"/>
                        <a:t> датчиков)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 smtClean="0"/>
                        <a:t>Датчик движения 3-в-1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движение, освещенность и температура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 smtClean="0"/>
                        <a:t>Датчик открытия двери 3-в-1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открытие, освещенность и температура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 smtClean="0"/>
                        <a:t>Контроллер (поддерживает до </a:t>
                      </a:r>
                      <a:r>
                        <a:rPr lang="en-US" sz="1600" dirty="0" smtClean="0"/>
                        <a:t>230</a:t>
                      </a:r>
                      <a:r>
                        <a:rPr lang="ru-RU" sz="1600" dirty="0" smtClean="0"/>
                        <a:t> датчиков)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 smtClean="0"/>
                        <a:t>Датчик движения 3-в-1 </a:t>
                      </a:r>
                    </a:p>
                    <a:p>
                      <a:pPr marL="457200" lvl="1" indent="0" algn="l">
                        <a:buFont typeface="Wingdings" panose="05000000000000000000" pitchFamily="2" charset="2"/>
                        <a:buNone/>
                      </a:pPr>
                      <a:r>
                        <a:rPr lang="ru-RU" sz="1600" dirty="0" smtClean="0"/>
                        <a:t>движение, освещенность и температура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 smtClean="0"/>
                        <a:t>Датчик открытия двери 3-в-1</a:t>
                      </a:r>
                    </a:p>
                    <a:p>
                      <a:pPr marL="457200" lvl="1" indent="0" algn="l">
                        <a:buFont typeface="Wingdings" panose="05000000000000000000" pitchFamily="2" charset="2"/>
                        <a:buNone/>
                      </a:pPr>
                      <a:r>
                        <a:rPr lang="ru-RU" sz="1600" dirty="0" smtClean="0"/>
                        <a:t>открытие, освещенность и температура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 smtClean="0"/>
                        <a:t>Датчик дыма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ru-RU" sz="1600" dirty="0" smtClean="0"/>
                        <a:t>Датчик протечки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70946695"/>
                  </a:ext>
                </a:extLst>
              </a:tr>
              <a:tr h="2190623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1800" b="1" dirty="0" smtClean="0"/>
                        <a:t>1 год – сервиса в подарок</a:t>
                      </a:r>
                    </a:p>
                    <a:p>
                      <a:pPr marL="0" indent="0" algn="r">
                        <a:buNone/>
                      </a:pPr>
                      <a:r>
                        <a:rPr lang="ru-RU" sz="1800" b="1" dirty="0" smtClean="0"/>
                        <a:t>Цена: </a:t>
                      </a:r>
                      <a:r>
                        <a:rPr lang="en-US" sz="1800" b="1" dirty="0" smtClean="0"/>
                        <a:t>11 590 </a:t>
                      </a:r>
                      <a:r>
                        <a:rPr lang="ru-RU" sz="1800" b="1" dirty="0" smtClean="0"/>
                        <a:t>руб</a:t>
                      </a:r>
                      <a:r>
                        <a:rPr lang="ru-RU" sz="1600" b="1" dirty="0" smtClean="0"/>
                        <a:t>.</a:t>
                      </a:r>
                    </a:p>
                    <a:p>
                      <a:pPr marL="0" indent="0" algn="l">
                        <a:buNone/>
                      </a:pPr>
                      <a:endParaRPr lang="ru-RU" sz="1600" b="1" dirty="0" smtClean="0"/>
                    </a:p>
                    <a:p>
                      <a:pPr marL="0" indent="0" algn="l">
                        <a:buNone/>
                      </a:pPr>
                      <a:r>
                        <a:rPr lang="ru-RU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Рассрочка на 24 мес.:</a:t>
                      </a:r>
                      <a:r>
                        <a:rPr lang="ru-RU" sz="16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16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1300 руб. – первоначальный взнос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16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600*24=14 400 руб. </a:t>
                      </a:r>
                      <a:endParaRPr lang="en-US" sz="16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indent="0" algn="r">
                        <a:buNone/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Суммарный платеж – 15 700 руб.</a:t>
                      </a:r>
                      <a:endParaRPr lang="en-US" sz="16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1800" b="1" dirty="0" smtClean="0"/>
                        <a:t>1 год – сервиса в подарок</a:t>
                      </a:r>
                    </a:p>
                    <a:p>
                      <a:pPr marL="0" indent="0" algn="r">
                        <a:buNone/>
                      </a:pPr>
                      <a:r>
                        <a:rPr lang="ru-RU" sz="1800" b="1" dirty="0" smtClean="0"/>
                        <a:t>Цена: 1</a:t>
                      </a:r>
                      <a:r>
                        <a:rPr lang="en-US" sz="1800" b="1" dirty="0" smtClean="0"/>
                        <a:t>6</a:t>
                      </a:r>
                      <a:r>
                        <a:rPr lang="ru-RU" sz="1800" b="1" dirty="0" smtClean="0"/>
                        <a:t> 990 руб.</a:t>
                      </a:r>
                    </a:p>
                    <a:p>
                      <a:pPr marL="0" indent="0" algn="r">
                        <a:buNone/>
                      </a:pPr>
                      <a:endParaRPr lang="ru-RU" sz="1800" b="1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Рассрочка на 24 мес.: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1300 руб. – первоначальный взнос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900*24=21 600 руб. 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Суммарный платеж – 22 900 руб.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r">
                        <a:buNone/>
                      </a:pPr>
                      <a:endParaRPr lang="ru-RU" sz="1800" b="1" dirty="0" smtClean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2686357"/>
                  </a:ext>
                </a:extLst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2200285" y="1701247"/>
            <a:ext cx="1925773" cy="857310"/>
            <a:chOff x="2485683" y="1785019"/>
            <a:chExt cx="1925773" cy="857310"/>
          </a:xfrm>
        </p:grpSpPr>
        <p:pic>
          <p:nvPicPr>
            <p:cNvPr id="71" name="Изображение 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683" y="1803909"/>
              <a:ext cx="749350" cy="751981"/>
            </a:xfrm>
            <a:prstGeom prst="rect">
              <a:avLst/>
            </a:prstGeom>
          </p:spPr>
        </p:pic>
        <p:pic>
          <p:nvPicPr>
            <p:cNvPr id="74" name="Изображение 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522" y="1788197"/>
              <a:ext cx="405310" cy="761207"/>
            </a:xfrm>
            <a:prstGeom prst="rect">
              <a:avLst/>
            </a:prstGeom>
          </p:spPr>
        </p:pic>
        <p:pic>
          <p:nvPicPr>
            <p:cNvPr id="75" name="Изображение 10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5111" y="1785019"/>
              <a:ext cx="414735" cy="761207"/>
            </a:xfrm>
            <a:prstGeom prst="rect">
              <a:avLst/>
            </a:prstGeom>
          </p:spPr>
        </p:pic>
        <p:pic>
          <p:nvPicPr>
            <p:cNvPr id="76" name="Picture 6" descr="https://image.freepik.com/free-icon/open-door-with-border_318-48806.jp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9656" y="2413230"/>
              <a:ext cx="211800" cy="207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http://mlmpsinc.com/wp-content/uploads/2012/12/fast.gif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40000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5927" y="2413123"/>
              <a:ext cx="236497" cy="229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9" name="Группа 78"/>
          <p:cNvGrpSpPr/>
          <p:nvPr/>
        </p:nvGrpSpPr>
        <p:grpSpPr>
          <a:xfrm>
            <a:off x="7141026" y="1701247"/>
            <a:ext cx="3363035" cy="966256"/>
            <a:chOff x="782312" y="2584985"/>
            <a:chExt cx="2169490" cy="636775"/>
          </a:xfrm>
        </p:grpSpPr>
        <p:pic>
          <p:nvPicPr>
            <p:cNvPr id="80" name="Изображение 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312" y="2584985"/>
              <a:ext cx="483405" cy="495565"/>
            </a:xfrm>
            <a:prstGeom prst="rect">
              <a:avLst/>
            </a:prstGeom>
          </p:spPr>
        </p:pic>
        <p:pic>
          <p:nvPicPr>
            <p:cNvPr id="81" name="Изображение 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2912" y="2597834"/>
              <a:ext cx="355713" cy="501645"/>
            </a:xfrm>
            <a:prstGeom prst="rect">
              <a:avLst/>
            </a:prstGeom>
          </p:spPr>
        </p:pic>
        <p:pic>
          <p:nvPicPr>
            <p:cNvPr id="82" name="Изображение 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7489" y="2592856"/>
              <a:ext cx="483405" cy="492525"/>
            </a:xfrm>
            <a:prstGeom prst="rect">
              <a:avLst/>
            </a:prstGeom>
          </p:spPr>
        </p:pic>
        <p:pic>
          <p:nvPicPr>
            <p:cNvPr id="83" name="Изображение 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8904" y="2600328"/>
              <a:ext cx="261465" cy="501645"/>
            </a:xfrm>
            <a:prstGeom prst="rect">
              <a:avLst/>
            </a:prstGeom>
          </p:spPr>
        </p:pic>
        <p:pic>
          <p:nvPicPr>
            <p:cNvPr id="84" name="Изображение 10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8608" y="2598234"/>
              <a:ext cx="267545" cy="501645"/>
            </a:xfrm>
            <a:prstGeom prst="rect">
              <a:avLst/>
            </a:prstGeom>
          </p:spPr>
        </p:pic>
        <p:pic>
          <p:nvPicPr>
            <p:cNvPr id="85" name="Picture 6" descr="https://image.freepik.com/free-icon/open-door-with-border_318-48806.jp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423" y="3012233"/>
              <a:ext cx="136632" cy="136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4" descr="http://mlmpsinc.com/wp-content/uploads/2012/12/fast.gif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40000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4311" y="3012162"/>
              <a:ext cx="152564" cy="151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10" descr="http://freeiconbox.com/icon/256/30461.pn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1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9382" y="2939340"/>
              <a:ext cx="282420" cy="282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591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1" y="3886200"/>
            <a:ext cx="4756719" cy="269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3886201"/>
            <a:ext cx="4572000" cy="192505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00026" y="1232132"/>
            <a:ext cx="1015801" cy="1534143"/>
          </a:xfrm>
          <a:prstGeom prst="rect">
            <a:avLst/>
          </a:prstGeom>
        </p:spPr>
        <p:txBody>
          <a:bodyPr wrap="none" lIns="117226" tIns="58613" rIns="117226" bIns="58613">
            <a:spAutoFit/>
          </a:bodyPr>
          <a:lstStyle/>
          <a:p>
            <a:r>
              <a:rPr lang="ru-RU" sz="9200" b="1" dirty="0">
                <a:solidFill>
                  <a:srgbClr val="00AAE7"/>
                </a:solidFill>
                <a:latin typeface="Bookman Old Style" pitchFamily="18" charset="0"/>
              </a:rPr>
              <a:t>1</a:t>
            </a:r>
          </a:p>
        </p:txBody>
      </p:sp>
      <p:sp>
        <p:nvSpPr>
          <p:cNvPr id="7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Установка </a:t>
            </a:r>
            <a:r>
              <a:rPr lang="ru-RU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комплектов</a:t>
            </a:r>
            <a:endParaRPr lang="ru-RU" sz="30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0478"/>
            <a:fld id="{81D60167-4931-47E6-BA6A-407CBD079E47}" type="slidenum">
              <a:rPr lang="ru-RU" smtClean="0">
                <a:cs typeface="Arial"/>
              </a:rPr>
              <a:pPr marL="30478"/>
              <a:t>6</a:t>
            </a:fld>
            <a:endParaRPr lang="ru-RU" dirty="0">
              <a:cs typeface="Arial"/>
            </a:endParaRP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949739" y="1600200"/>
            <a:ext cx="2648671" cy="1097280"/>
          </a:xfrm>
          <a:prstGeom prst="rect">
            <a:avLst/>
          </a:prstGeom>
        </p:spPr>
        <p:txBody>
          <a:bodyPr lIns="117226" tIns="58613" rIns="117226" bIns="58613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Chevin Pro Medium"/>
              </a:rPr>
              <a:t> </a:t>
            </a:r>
            <a:r>
              <a:rPr lang="ru-RU" sz="1500" b="1" dirty="0">
                <a:solidFill>
                  <a:srgbClr val="00AAE7"/>
                </a:solidFill>
                <a:latin typeface="Chevin Pro Medium"/>
              </a:rPr>
              <a:t>ШАГ</a:t>
            </a:r>
          </a:p>
          <a:p>
            <a:pPr marL="0" indent="0">
              <a:buNone/>
            </a:pPr>
            <a:r>
              <a:rPr lang="ru-RU" sz="1500" dirty="0">
                <a:latin typeface="Chevin Pro Medium"/>
              </a:rPr>
              <a:t> Приобретение комплекта Умный Дом «Безопасность» во всех доступных каналах продаж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95284" y="1234704"/>
            <a:ext cx="1015801" cy="1534143"/>
          </a:xfrm>
          <a:prstGeom prst="rect">
            <a:avLst/>
          </a:prstGeom>
        </p:spPr>
        <p:txBody>
          <a:bodyPr wrap="none" lIns="117226" tIns="58613" rIns="117226" bIns="58613">
            <a:spAutoFit/>
          </a:bodyPr>
          <a:lstStyle/>
          <a:p>
            <a:r>
              <a:rPr lang="ru-RU" sz="9200" b="1" dirty="0">
                <a:solidFill>
                  <a:srgbClr val="00AAE7"/>
                </a:solidFill>
                <a:latin typeface="Bookman Old Style" pitchFamily="18" charset="0"/>
              </a:rPr>
              <a:t>2</a:t>
            </a: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4235061" y="1600200"/>
            <a:ext cx="3689739" cy="1809750"/>
          </a:xfrm>
          <a:prstGeom prst="rect">
            <a:avLst/>
          </a:prstGeom>
        </p:spPr>
        <p:txBody>
          <a:bodyPr lIns="117226" tIns="58613" rIns="117226" bIns="58613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Chevin Pro Medium"/>
              </a:rPr>
              <a:t> </a:t>
            </a:r>
            <a:r>
              <a:rPr lang="ru-RU" sz="1500" b="1" dirty="0">
                <a:solidFill>
                  <a:srgbClr val="00AAE7"/>
                </a:solidFill>
                <a:latin typeface="Chevin Pro Medium"/>
              </a:rPr>
              <a:t>ШАГ</a:t>
            </a:r>
          </a:p>
          <a:p>
            <a:pPr marL="0" indent="0">
              <a:buNone/>
            </a:pPr>
            <a:r>
              <a:rPr lang="ru-RU" sz="1500" dirty="0">
                <a:latin typeface="Chevin Pro Medium"/>
              </a:rPr>
              <a:t> Самостоятельная установка комплекта </a:t>
            </a:r>
            <a:r>
              <a:rPr lang="ru-RU" sz="1500" dirty="0" smtClean="0">
                <a:latin typeface="Chevin Pro Medium"/>
              </a:rPr>
              <a:t>или вызов </a:t>
            </a:r>
            <a:r>
              <a:rPr lang="ru-RU" sz="1500" dirty="0">
                <a:latin typeface="Chevin Pro Medium"/>
              </a:rPr>
              <a:t>мастера </a:t>
            </a:r>
            <a:r>
              <a:rPr lang="ru-RU" sz="1500" dirty="0" smtClean="0">
                <a:latin typeface="Chevin Pro Medium"/>
              </a:rPr>
              <a:t>РТК за </a:t>
            </a:r>
            <a:r>
              <a:rPr lang="ru-RU" sz="1500" dirty="0">
                <a:latin typeface="Chevin Pro Medium"/>
              </a:rPr>
              <a:t>дополнительную плату</a:t>
            </a:r>
            <a:r>
              <a:rPr lang="ru-RU" sz="1500" dirty="0" smtClean="0">
                <a:latin typeface="Chevin Pro Medium"/>
              </a:rPr>
              <a:t>*</a:t>
            </a:r>
            <a:endParaRPr lang="ru-RU" sz="1500" dirty="0">
              <a:latin typeface="Chevin Pro Medium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91451" y="1272805"/>
            <a:ext cx="1015801" cy="1534143"/>
          </a:xfrm>
          <a:prstGeom prst="rect">
            <a:avLst/>
          </a:prstGeom>
        </p:spPr>
        <p:txBody>
          <a:bodyPr wrap="none" lIns="117226" tIns="58613" rIns="117226" bIns="58613">
            <a:spAutoFit/>
          </a:bodyPr>
          <a:lstStyle/>
          <a:p>
            <a:r>
              <a:rPr lang="ru-RU" sz="9200" b="1" dirty="0">
                <a:solidFill>
                  <a:srgbClr val="00AAE7"/>
                </a:solidFill>
                <a:latin typeface="Bookman Old Style" pitchFamily="18" charset="0"/>
              </a:rPr>
              <a:t>3</a:t>
            </a:r>
          </a:p>
        </p:txBody>
      </p:sp>
      <p:sp>
        <p:nvSpPr>
          <p:cNvPr id="12" name="Объект 1"/>
          <p:cNvSpPr txBox="1">
            <a:spLocks/>
          </p:cNvSpPr>
          <p:nvPr/>
        </p:nvSpPr>
        <p:spPr>
          <a:xfrm>
            <a:off x="8603861" y="1668995"/>
            <a:ext cx="3283340" cy="1097280"/>
          </a:xfrm>
          <a:prstGeom prst="rect">
            <a:avLst/>
          </a:prstGeom>
        </p:spPr>
        <p:txBody>
          <a:bodyPr lIns="117226" tIns="58613" rIns="117226" bIns="58613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Chevin Pro Medium"/>
              </a:rPr>
              <a:t> </a:t>
            </a:r>
            <a:r>
              <a:rPr lang="ru-RU" sz="1500" b="1" dirty="0">
                <a:solidFill>
                  <a:srgbClr val="00AAE7"/>
                </a:solidFill>
                <a:latin typeface="Chevin Pro Medium"/>
              </a:rPr>
              <a:t>ШАГ</a:t>
            </a:r>
          </a:p>
          <a:p>
            <a:pPr marL="0" indent="0">
              <a:buNone/>
            </a:pPr>
            <a:r>
              <a:rPr lang="ru-RU" sz="1500" dirty="0">
                <a:latin typeface="Chevin Pro Medium"/>
              </a:rPr>
              <a:t> </a:t>
            </a:r>
            <a:r>
              <a:rPr lang="ru-RU" sz="1500" dirty="0"/>
              <a:t>Последовательное подключение датчиков через протокол </a:t>
            </a:r>
            <a:r>
              <a:rPr lang="en-US" sz="1500" dirty="0"/>
              <a:t>Z-Wave </a:t>
            </a:r>
            <a:r>
              <a:rPr lang="ru-RU" sz="1500" dirty="0"/>
              <a:t>(следуя указаниям в личном кабинете (ЛК)</a:t>
            </a:r>
            <a:r>
              <a:rPr lang="ru-RU" sz="1500" dirty="0"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cs typeface="Times New Roman" panose="02020603050405020304" pitchFamily="18" charset="0"/>
              </a:rPr>
              <a:t>smarthome</a:t>
            </a:r>
            <a:r>
              <a:rPr lang="ru-RU" sz="1500" b="1" dirty="0">
                <a:cs typeface="Times New Roman" panose="02020603050405020304" pitchFamily="18" charset="0"/>
              </a:rPr>
              <a:t>.</a:t>
            </a:r>
            <a:r>
              <a:rPr lang="en-US" sz="1500" b="1" dirty="0" err="1">
                <a:cs typeface="Times New Roman" panose="02020603050405020304" pitchFamily="18" charset="0"/>
              </a:rPr>
              <a:t>rt</a:t>
            </a:r>
            <a:r>
              <a:rPr lang="ru-RU" sz="1500" b="1" dirty="0">
                <a:cs typeface="Times New Roman" panose="02020603050405020304" pitchFamily="18" charset="0"/>
              </a:rPr>
              <a:t>.</a:t>
            </a:r>
            <a:r>
              <a:rPr lang="en-US" sz="1500" b="1" dirty="0" err="1">
                <a:cs typeface="Times New Roman" panose="02020603050405020304" pitchFamily="18" charset="0"/>
              </a:rPr>
              <a:t>ru</a:t>
            </a:r>
            <a:endParaRPr lang="ru-RU" sz="1500" b="1" dirty="0"/>
          </a:p>
          <a:p>
            <a:pPr marL="0" indent="0">
              <a:buNone/>
            </a:pPr>
            <a:endParaRPr lang="ru-RU" sz="15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500" dirty="0">
              <a:latin typeface="Chevin Pro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9219" y="6085577"/>
            <a:ext cx="2031581" cy="342900"/>
          </a:xfrm>
          <a:prstGeom prst="rect">
            <a:avLst/>
          </a:prstGeom>
        </p:spPr>
        <p:txBody>
          <a:bodyPr vert="horz" lIns="117226" tIns="58613" rIns="117226" bIns="58613" rtlCol="0">
            <a:no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hevin Pro Medium"/>
                <a:cs typeface="Arial" panose="020B0604020202020204" pitchFamily="34" charset="0"/>
              </a:rPr>
              <a:t>* Стоимость 1000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hevin Pro Medium"/>
                <a:cs typeface="Arial" panose="020B0604020202020204" pitchFamily="34" charset="0"/>
              </a:rPr>
              <a:t>руб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hevin Pro Medium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hevin Pro Medium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78637" y="3663709"/>
            <a:ext cx="999771" cy="318426"/>
          </a:xfrm>
          <a:prstGeom prst="rect">
            <a:avLst/>
          </a:prstGeom>
        </p:spPr>
        <p:txBody>
          <a:bodyPr wrap="none" lIns="117226" tIns="58613" rIns="117226" bIns="58613">
            <a:spAutoFit/>
          </a:bodyPr>
          <a:lstStyle/>
          <a:p>
            <a:r>
              <a:rPr lang="ru-RU" sz="1300" dirty="0">
                <a:latin typeface="Chevin Pro Medium"/>
              </a:rPr>
              <a:t>Рис. Шаг2</a:t>
            </a:r>
            <a:endParaRPr lang="ru-RU" sz="13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416801" y="3682176"/>
            <a:ext cx="999771" cy="318426"/>
          </a:xfrm>
          <a:prstGeom prst="rect">
            <a:avLst/>
          </a:prstGeom>
        </p:spPr>
        <p:txBody>
          <a:bodyPr wrap="none" lIns="117226" tIns="58613" rIns="117226" bIns="58613">
            <a:spAutoFit/>
          </a:bodyPr>
          <a:lstStyle/>
          <a:p>
            <a:r>
              <a:rPr lang="ru-RU" sz="1300" dirty="0">
                <a:latin typeface="Chevin Pro Medium"/>
              </a:rPr>
              <a:t>Рис. Шаг3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415480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7"/>
          <p:cNvSpPr>
            <a:spLocks noGrp="1"/>
          </p:cNvSpPr>
          <p:nvPr>
            <p:ph type="body" sz="half" idx="2"/>
          </p:nvPr>
        </p:nvSpPr>
        <p:spPr>
          <a:xfrm>
            <a:off x="743797" y="258415"/>
            <a:ext cx="7936653" cy="443198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Функционал </a:t>
            </a:r>
            <a:r>
              <a:rPr lang="ru-RU" sz="30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датчиков</a:t>
            </a:r>
            <a:endParaRPr lang="ru-RU" sz="3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0478"/>
            <a:fld id="{81D60167-4931-47E6-BA6A-407CBD079E47}" type="slidenum">
              <a:rPr lang="ru-RU" smtClean="0">
                <a:cs typeface="Arial"/>
              </a:rPr>
              <a:pPr marL="30478"/>
              <a:t>7</a:t>
            </a:fld>
            <a:endParaRPr lang="ru-RU" dirty="0">
              <a:cs typeface="Arial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70" y="1417320"/>
            <a:ext cx="1123951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38400" y="1417320"/>
            <a:ext cx="8839200" cy="1272533"/>
          </a:xfrm>
          <a:prstGeom prst="rect">
            <a:avLst/>
          </a:prstGeom>
        </p:spPr>
        <p:txBody>
          <a:bodyPr wrap="square" lIns="117226" tIns="58613" rIns="117226" bIns="58613">
            <a:spAutoFit/>
          </a:bodyPr>
          <a:lstStyle/>
          <a:p>
            <a:pPr algn="just"/>
            <a:r>
              <a:rPr lang="ru-RU" sz="1500" b="1" dirty="0">
                <a:latin typeface="Chevin Pro Medium"/>
                <a:cs typeface="Arial" panose="020B0604020202020204" pitchFamily="34" charset="0"/>
              </a:rPr>
              <a:t>Контроллер «Умный дом» </a:t>
            </a:r>
            <a:r>
              <a:rPr lang="ru-RU" sz="1500" dirty="0">
                <a:latin typeface="Chevin Pro Medium"/>
                <a:cs typeface="Arial" panose="020B0604020202020204" pitchFamily="34" charset="0"/>
              </a:rPr>
              <a:t>управляет устройствами, настраивает систему «Умного дома», позволяет создавать сценарии, обеспечивает удаленный доступ к «</a:t>
            </a:r>
            <a:r>
              <a:rPr lang="ru-RU" sz="1500" dirty="0" smtClean="0">
                <a:latin typeface="Chevin Pro Medium"/>
                <a:cs typeface="Arial" panose="020B0604020202020204" pitchFamily="34" charset="0"/>
              </a:rPr>
              <a:t>Умному дому</a:t>
            </a:r>
            <a:r>
              <a:rPr lang="ru-RU" sz="1500" dirty="0">
                <a:latin typeface="Chevin Pro Medium"/>
                <a:cs typeface="Arial" panose="020B0604020202020204" pitchFamily="34" charset="0"/>
              </a:rPr>
              <a:t>» и организует его работу в мобильном приложении Умный дом Ростелеком. </a:t>
            </a:r>
          </a:p>
          <a:p>
            <a:pPr algn="just"/>
            <a:r>
              <a:rPr lang="ru-RU" sz="1500" b="1" dirty="0">
                <a:latin typeface="Chevin Pro Medium"/>
                <a:cs typeface="Arial" panose="020B0604020202020204" pitchFamily="34" charset="0"/>
              </a:rPr>
              <a:t>Контроллер может взаимодействовать одновременно с 230 устройствами </a:t>
            </a:r>
            <a:r>
              <a:rPr lang="en-US" sz="1500" b="1" dirty="0">
                <a:latin typeface="Chevin Pro Medium"/>
                <a:cs typeface="Arial" panose="020B0604020202020204" pitchFamily="34" charset="0"/>
              </a:rPr>
              <a:t>Z-Wave.</a:t>
            </a:r>
            <a:endParaRPr lang="ru-RU" sz="1500" b="1" dirty="0">
              <a:latin typeface="Chevin Pro Medium"/>
              <a:cs typeface="Arial" panose="020B0604020202020204" pitchFamily="34" charset="0"/>
            </a:endParaRPr>
          </a:p>
          <a:p>
            <a:endParaRPr lang="ru-RU" sz="1500" dirty="0">
              <a:latin typeface="Chevin Pro Medium"/>
              <a:cs typeface="Arial" panose="020B0604020202020204" pitchFamily="34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6000"/>
                    </a14:imgEffect>
                    <a14:imgEffect>
                      <a14:brightnessContrast bright="-11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1" y="3552527"/>
            <a:ext cx="660740" cy="11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1386649" y="2880360"/>
            <a:ext cx="0" cy="49163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010400" y="2880360"/>
            <a:ext cx="0" cy="49163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406400" y="4823246"/>
            <a:ext cx="2338779" cy="1272533"/>
          </a:xfrm>
          <a:prstGeom prst="rect">
            <a:avLst/>
          </a:prstGeom>
        </p:spPr>
        <p:txBody>
          <a:bodyPr wrap="square" lIns="117226" tIns="58613" rIns="117226" bIns="58613">
            <a:spAutoFit/>
          </a:bodyPr>
          <a:lstStyle/>
          <a:p>
            <a:r>
              <a:rPr lang="ru-RU" sz="1500" b="1" dirty="0">
                <a:latin typeface="Chevin Pro Medium"/>
                <a:cs typeface="Arial" panose="020B0604020202020204" pitchFamily="34" charset="0"/>
              </a:rPr>
              <a:t>Датчик открытия </a:t>
            </a:r>
            <a:r>
              <a:rPr lang="ru-RU" sz="1500" dirty="0">
                <a:latin typeface="Chevin Pro Medium"/>
                <a:cs typeface="Arial" panose="020B0604020202020204" pitchFamily="34" charset="0"/>
              </a:rPr>
              <a:t>детектирует</a:t>
            </a:r>
          </a:p>
          <a:p>
            <a:r>
              <a:rPr lang="ru-RU" sz="1500" dirty="0">
                <a:latin typeface="Chevin Pro Medium"/>
                <a:cs typeface="Arial" panose="020B0604020202020204" pitchFamily="34" charset="0"/>
              </a:rPr>
              <a:t>открытие двери/ окна, фиксирует температуру и освещённость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86000"/>
                    </a14:imgEffect>
                    <a14:imgEffect>
                      <a14:brightnessContrast bright="-8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989" y="3545742"/>
            <a:ext cx="571812" cy="1189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3048000" y="4795827"/>
            <a:ext cx="2286000" cy="1041700"/>
          </a:xfrm>
          <a:prstGeom prst="rect">
            <a:avLst/>
          </a:prstGeom>
        </p:spPr>
        <p:txBody>
          <a:bodyPr wrap="square" lIns="117226" tIns="58613" rIns="117226" bIns="58613">
            <a:spAutoFit/>
          </a:bodyPr>
          <a:lstStyle/>
          <a:p>
            <a:r>
              <a:rPr lang="ru-RU" sz="1500" b="1" dirty="0">
                <a:latin typeface="Chevin Pro Medium"/>
                <a:cs typeface="Arial" panose="020B0604020202020204" pitchFamily="34" charset="0"/>
              </a:rPr>
              <a:t>Датчик движения </a:t>
            </a:r>
            <a:r>
              <a:rPr lang="ru-RU" sz="1500" dirty="0">
                <a:latin typeface="Chevin Pro Medium"/>
                <a:cs typeface="Arial" panose="020B0604020202020204" pitchFamily="34" charset="0"/>
              </a:rPr>
              <a:t>реагирует на движение, фиксирует температуру и освещённость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11960" y="6197503"/>
            <a:ext cx="4669641" cy="5800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17226" tIns="58613" rIns="117226" bIns="58613">
            <a:spAutoFit/>
          </a:bodyPr>
          <a:lstStyle/>
          <a:p>
            <a:pPr algn="ctr"/>
            <a:r>
              <a:rPr lang="ru-RU" sz="1500" dirty="0">
                <a:latin typeface="Chevin Pro Medium"/>
                <a:cs typeface="Arial" panose="020B0604020202020204" pitchFamily="34" charset="0"/>
              </a:rPr>
              <a:t>Датчики идеальны для управления световыми и охранными сценариями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76000"/>
                    </a14:imgEffect>
                    <a14:imgEffect>
                      <a14:brightnessContrast bright="-8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70" y="3520441"/>
            <a:ext cx="1038431" cy="124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5588000" y="4771110"/>
            <a:ext cx="3149600" cy="1734198"/>
          </a:xfrm>
          <a:prstGeom prst="rect">
            <a:avLst/>
          </a:prstGeom>
        </p:spPr>
        <p:txBody>
          <a:bodyPr wrap="square" lIns="117226" tIns="58613" rIns="117226" bIns="58613">
            <a:spAutoFit/>
          </a:bodyPr>
          <a:lstStyle/>
          <a:p>
            <a:r>
              <a:rPr lang="ru-RU" sz="1500" b="1" dirty="0">
                <a:latin typeface="Chevin Pro Medium"/>
                <a:cs typeface="Arial" panose="020B0604020202020204" pitchFamily="34" charset="0"/>
              </a:rPr>
              <a:t>Датчик протечки </a:t>
            </a:r>
            <a:r>
              <a:rPr lang="ru-RU" sz="1500" dirty="0">
                <a:latin typeface="Chevin Pro Medium"/>
                <a:cs typeface="Arial" panose="020B0604020202020204" pitchFamily="34" charset="0"/>
              </a:rPr>
              <a:t>срабатывает в случае обнаружения протечки, а также фиксирует температуру</a:t>
            </a:r>
          </a:p>
          <a:p>
            <a:r>
              <a:rPr lang="ru-RU" sz="1500" dirty="0">
                <a:latin typeface="Chevin Pro Medium"/>
                <a:cs typeface="Arial" panose="020B0604020202020204" pitchFamily="34" charset="0"/>
              </a:rPr>
              <a:t>и влажность. Установка возможна в любом месте, что помогает обнаружить протечку на ранней стадии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4061816" y="2880360"/>
            <a:ext cx="0" cy="49163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812800" y="2788920"/>
            <a:ext cx="99568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84000"/>
                    </a14:imgEffect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672" y="3552527"/>
            <a:ext cx="1245929" cy="11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6" name="Прямая со стрелкой 45"/>
          <p:cNvCxnSpPr/>
          <p:nvPr/>
        </p:nvCxnSpPr>
        <p:spPr>
          <a:xfrm>
            <a:off x="10058400" y="2880360"/>
            <a:ext cx="0" cy="49163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8940800" y="4771110"/>
            <a:ext cx="3251200" cy="1272533"/>
          </a:xfrm>
          <a:prstGeom prst="rect">
            <a:avLst/>
          </a:prstGeom>
        </p:spPr>
        <p:txBody>
          <a:bodyPr wrap="square" lIns="117226" tIns="58613" rIns="117226" bIns="58613">
            <a:spAutoFit/>
          </a:bodyPr>
          <a:lstStyle/>
          <a:p>
            <a:r>
              <a:rPr lang="ru-RU" sz="1500" b="1" dirty="0">
                <a:latin typeface="Chevin Pro Medium"/>
                <a:cs typeface="Arial" panose="020B0604020202020204" pitchFamily="34" charset="0"/>
              </a:rPr>
              <a:t>Датчик дыма </a:t>
            </a:r>
            <a:r>
              <a:rPr lang="ru-RU" sz="1500" dirty="0">
                <a:latin typeface="Chevin Pro Medium"/>
                <a:cs typeface="Arial" panose="020B0604020202020204" pitchFamily="34" charset="0"/>
              </a:rPr>
              <a:t>в случае задымления оповестит о возникшей проблеме</a:t>
            </a:r>
          </a:p>
          <a:p>
            <a:r>
              <a:rPr lang="ru-RU" sz="1500" dirty="0">
                <a:latin typeface="Chevin Pro Medium"/>
                <a:cs typeface="Arial" panose="020B0604020202020204" pitchFamily="34" charset="0"/>
              </a:rPr>
              <a:t>звуковым сигналом, </a:t>
            </a:r>
            <a:r>
              <a:rPr lang="en-US" sz="1500" dirty="0">
                <a:latin typeface="Chevin Pro Medium"/>
                <a:cs typeface="Arial" panose="020B0604020202020204" pitchFamily="34" charset="0"/>
              </a:rPr>
              <a:t>push-</a:t>
            </a:r>
            <a:r>
              <a:rPr lang="ru-RU" sz="1500" dirty="0">
                <a:latin typeface="Chevin Pro Medium"/>
                <a:cs typeface="Arial" panose="020B0604020202020204" pitchFamily="34" charset="0"/>
              </a:rPr>
              <a:t>уведомлением и сообщением на телефон.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70" y="40481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40671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5" descr="https://spb.rt.ru/data/img/dachik_dvijeniy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0481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40671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46" y="1998334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7"/>
          <p:cNvSpPr>
            <a:spLocks noGrp="1"/>
          </p:cNvSpPr>
          <p:nvPr>
            <p:ph type="body" sz="half" idx="2"/>
          </p:nvPr>
        </p:nvSpPr>
        <p:spPr>
          <a:xfrm>
            <a:off x="743797" y="258415"/>
            <a:ext cx="7936653" cy="443198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Z-Wave - </a:t>
            </a:r>
            <a:r>
              <a:rPr lang="ru-RU" sz="30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протокол</a:t>
            </a:r>
            <a:endParaRPr lang="ru-RU" sz="3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0478"/>
            <a:fld id="{81D60167-4931-47E6-BA6A-407CBD079E47}" type="slidenum">
              <a:rPr lang="ru-RU" smtClean="0">
                <a:cs typeface="Arial"/>
              </a:rPr>
              <a:pPr marL="30478"/>
              <a:t>8</a:t>
            </a:fld>
            <a:endParaRPr lang="ru-RU" dirty="0"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38400" y="1325880"/>
            <a:ext cx="8705850" cy="3119192"/>
          </a:xfrm>
          <a:prstGeom prst="rect">
            <a:avLst/>
          </a:prstGeom>
        </p:spPr>
        <p:txBody>
          <a:bodyPr wrap="square" lIns="117226" tIns="58613" rIns="117226" bIns="58613">
            <a:spAutoFit/>
          </a:bodyPr>
          <a:lstStyle/>
          <a:p>
            <a:r>
              <a:rPr lang="en-US" sz="1500" b="1" dirty="0" smtClean="0">
                <a:latin typeface="Chevin Pro Medium"/>
                <a:cs typeface="Arial" panose="020B0604020202020204" pitchFamily="34" charset="0"/>
              </a:rPr>
              <a:t>Z-Wave</a:t>
            </a:r>
            <a:r>
              <a:rPr lang="ru-RU" sz="1500" b="1" dirty="0">
                <a:latin typeface="Chevin Pro Medium"/>
                <a:cs typeface="Arial" panose="020B0604020202020204" pitchFamily="34" charset="0"/>
              </a:rPr>
              <a:t> </a:t>
            </a:r>
            <a:r>
              <a:rPr lang="ru-RU" sz="1500" b="1" dirty="0" smtClean="0">
                <a:latin typeface="Chevin Pro Medium"/>
                <a:cs typeface="Arial" panose="020B0604020202020204" pitchFamily="34" charset="0"/>
              </a:rPr>
              <a:t>– беспроводной сертифицированный </a:t>
            </a:r>
            <a:r>
              <a:rPr lang="ru-RU" sz="1500" b="1" dirty="0" err="1" smtClean="0">
                <a:latin typeface="Chevin Pro Medium"/>
                <a:cs typeface="Arial" panose="020B0604020202020204" pitchFamily="34" charset="0"/>
              </a:rPr>
              <a:t>радиопротокол</a:t>
            </a:r>
            <a:r>
              <a:rPr lang="ru-RU" sz="1500" b="1" dirty="0" smtClean="0">
                <a:latin typeface="Chevin Pro Medium"/>
                <a:cs typeface="Arial" panose="020B0604020202020204" pitchFamily="34" charset="0"/>
              </a:rPr>
              <a:t>, созданный для домашней автоматизации.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 smtClean="0">
                <a:latin typeface="Chevin Pro Medium"/>
                <a:cs typeface="Arial" panose="020B0604020202020204" pitchFamily="34" charset="0"/>
              </a:rPr>
              <a:t>стандартизированный;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 smtClean="0">
                <a:latin typeface="Chevin Pro Medium"/>
                <a:cs typeface="Arial" panose="020B0604020202020204" pitchFamily="34" charset="0"/>
              </a:rPr>
              <a:t>широко распространенный (более 200 производителей по всему миру);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>
                <a:latin typeface="Chevin Pro Medium"/>
                <a:cs typeface="Arial" panose="020B0604020202020204" pitchFamily="34" charset="0"/>
              </a:rPr>
              <a:t>д</a:t>
            </a:r>
            <a:r>
              <a:rPr lang="ru-RU" sz="1500" b="1" dirty="0" smtClean="0">
                <a:latin typeface="Chevin Pro Medium"/>
                <a:cs typeface="Arial" panose="020B0604020202020204" pitchFamily="34" charset="0"/>
              </a:rPr>
              <a:t>оступный (цена (в отличие от проводных) и управление);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 smtClean="0">
                <a:latin typeface="Chevin Pro Medium"/>
                <a:cs typeface="Arial" panose="020B0604020202020204" pitchFamily="34" charset="0"/>
              </a:rPr>
              <a:t>энергосберегающий (работа от батареек длительного срока действия).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b="1" dirty="0" smtClean="0">
              <a:latin typeface="Chevin Pro Medium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b="1" dirty="0" smtClean="0">
              <a:latin typeface="Chevin Pro Medium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b="1" dirty="0" smtClean="0">
              <a:latin typeface="Chevin Pro Medium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b="1" dirty="0" smtClean="0">
              <a:latin typeface="Chevin Pro Medium"/>
              <a:cs typeface="Arial" panose="020B0604020202020204" pitchFamily="34" charset="0"/>
            </a:endParaRPr>
          </a:p>
          <a:p>
            <a:r>
              <a:rPr lang="ru-RU" sz="1500" b="1" dirty="0">
                <a:latin typeface="Chevin Pro Medium"/>
                <a:cs typeface="Arial" panose="020B0604020202020204" pitchFamily="34" charset="0"/>
              </a:rPr>
              <a:t>	</a:t>
            </a:r>
            <a:endParaRPr lang="ru-RU" sz="1500" b="1" dirty="0" smtClean="0">
              <a:latin typeface="Chevin Pro Medium"/>
              <a:cs typeface="Arial" panose="020B0604020202020204" pitchFamily="34" charset="0"/>
            </a:endParaRPr>
          </a:p>
          <a:p>
            <a:r>
              <a:rPr lang="ru-RU" sz="1500" b="1" dirty="0">
                <a:latin typeface="Chevin Pro Medium"/>
                <a:cs typeface="Arial" panose="020B0604020202020204" pitchFamily="34" charset="0"/>
              </a:rPr>
              <a:t>	</a:t>
            </a:r>
            <a:r>
              <a:rPr lang="ru-RU" sz="1500" b="1" dirty="0" smtClean="0">
                <a:latin typeface="Chevin Pro Medium"/>
                <a:cs typeface="Arial" panose="020B0604020202020204" pitchFamily="34" charset="0"/>
              </a:rPr>
              <a:t>		</a:t>
            </a:r>
            <a:endParaRPr lang="ru-RU" sz="1500" b="1" dirty="0">
              <a:latin typeface="Chevin Pro Medium"/>
              <a:cs typeface="Arial" panose="020B0604020202020204" pitchFamily="34" charset="0"/>
            </a:endParaRPr>
          </a:p>
          <a:p>
            <a:endParaRPr lang="ru-RU" sz="1500" dirty="0">
              <a:latin typeface="Chevin Pro Medium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284285" y="2880360"/>
            <a:ext cx="0" cy="49163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791200" y="2880360"/>
            <a:ext cx="0" cy="49163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709221" y="3519526"/>
            <a:ext cx="1121933" cy="303037"/>
          </a:xfrm>
          <a:prstGeom prst="rect">
            <a:avLst/>
          </a:prstGeom>
        </p:spPr>
        <p:txBody>
          <a:bodyPr wrap="square" lIns="117226" tIns="58613" rIns="117226" bIns="58613">
            <a:spAutoFit/>
          </a:bodyPr>
          <a:lstStyle/>
          <a:p>
            <a:r>
              <a:rPr lang="en-US" sz="1200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plug&amp;play</a:t>
            </a:r>
            <a:endParaRPr lang="ru-RU" sz="1200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44178" y="3499048"/>
            <a:ext cx="2286000" cy="303037"/>
          </a:xfrm>
          <a:prstGeom prst="rect">
            <a:avLst/>
          </a:prstGeom>
        </p:spPr>
        <p:txBody>
          <a:bodyPr wrap="square" lIns="117226" tIns="58613" rIns="117226" bIns="58613">
            <a:spAutoFit/>
          </a:bodyPr>
          <a:lstStyle/>
          <a:p>
            <a:r>
              <a:rPr lang="ru-RU" sz="1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безопасность данных</a:t>
            </a:r>
            <a:endParaRPr lang="ru-RU" sz="1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3534068" y="2885476"/>
            <a:ext cx="0" cy="49163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812800" y="2788920"/>
            <a:ext cx="99568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8143279" y="2880360"/>
            <a:ext cx="0" cy="49163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2" y="1279476"/>
            <a:ext cx="1704975" cy="13653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42" y="3943000"/>
            <a:ext cx="1195712" cy="122560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95482" y="5346958"/>
            <a:ext cx="1842918" cy="626202"/>
          </a:xfrm>
          <a:prstGeom prst="rect">
            <a:avLst/>
          </a:prstGeom>
        </p:spPr>
        <p:txBody>
          <a:bodyPr wrap="square" lIns="117226" tIns="58613" rIns="117226" bIns="58613">
            <a:spAutoFit/>
          </a:bodyPr>
          <a:lstStyle/>
          <a:p>
            <a:r>
              <a:rPr lang="ru-RU" sz="1100" dirty="0" smtClean="0">
                <a:latin typeface="Calibri" panose="020F0502020204030204" pitchFamily="34" charset="0"/>
                <a:cs typeface="Arial" panose="020B0604020202020204" pitchFamily="34" charset="0"/>
              </a:rPr>
              <a:t>Элементарная установка</a:t>
            </a:r>
          </a:p>
          <a:p>
            <a:r>
              <a:rPr lang="ru-RU" sz="1100" dirty="0" smtClean="0">
                <a:latin typeface="Calibri" panose="020F0502020204030204" pitchFamily="34" charset="0"/>
                <a:cs typeface="Arial" panose="020B0604020202020204" pitchFamily="34" charset="0"/>
              </a:rPr>
              <a:t>Простая настройка</a:t>
            </a:r>
          </a:p>
          <a:p>
            <a:r>
              <a:rPr lang="ru-RU" sz="1100" dirty="0" smtClean="0">
                <a:latin typeface="Calibri" panose="020F0502020204030204" pitchFamily="34" charset="0"/>
                <a:cs typeface="Arial" panose="020B0604020202020204" pitchFamily="34" charset="0"/>
              </a:rPr>
              <a:t>Удобное управление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551507" y="5346958"/>
            <a:ext cx="2286000" cy="795479"/>
          </a:xfrm>
          <a:prstGeom prst="rect">
            <a:avLst/>
          </a:prstGeom>
        </p:spPr>
        <p:txBody>
          <a:bodyPr wrap="square" lIns="117226" tIns="58613" rIns="117226" bIns="58613">
            <a:spAutoFit/>
          </a:bodyPr>
          <a:lstStyle/>
          <a:p>
            <a:r>
              <a:rPr lang="ru-RU" sz="1100" dirty="0" smtClean="0">
                <a:latin typeface="Calibri" panose="020F0502020204030204" pitchFamily="34" charset="0"/>
                <a:cs typeface="Arial" panose="020B0604020202020204" pitchFamily="34" charset="0"/>
              </a:rPr>
              <a:t>Защищенная передача данных</a:t>
            </a:r>
          </a:p>
          <a:p>
            <a:r>
              <a:rPr lang="ru-RU" sz="1100" dirty="0" smtClean="0">
                <a:latin typeface="Calibri" panose="020F0502020204030204" pitchFamily="34" charset="0"/>
                <a:cs typeface="Arial" panose="020B0604020202020204" pitchFamily="34" charset="0"/>
              </a:rPr>
              <a:t>Шифрование</a:t>
            </a:r>
          </a:p>
          <a:p>
            <a:r>
              <a:rPr lang="ru-RU" sz="1100" dirty="0">
                <a:latin typeface="Calibri" panose="020F0502020204030204" pitchFamily="34" charset="0"/>
                <a:cs typeface="Arial" panose="020B0604020202020204" pitchFamily="34" charset="0"/>
              </a:rPr>
              <a:t>Хранение</a:t>
            </a:r>
          </a:p>
          <a:p>
            <a:endParaRPr lang="ru-RU" sz="11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956" y="3970354"/>
            <a:ext cx="1563294" cy="1230891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5258947" y="3480000"/>
            <a:ext cx="1067993" cy="303037"/>
          </a:xfrm>
          <a:prstGeom prst="rect">
            <a:avLst/>
          </a:prstGeom>
        </p:spPr>
        <p:txBody>
          <a:bodyPr wrap="square" lIns="117226" tIns="58613" rIns="117226" bIns="58613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1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esh-</a:t>
            </a:r>
            <a:r>
              <a:rPr lang="ru-RU" sz="1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сеть</a:t>
            </a:r>
            <a:endParaRPr lang="ru-RU" sz="1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178" y="3894817"/>
            <a:ext cx="1725532" cy="1273788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4837507" y="5346957"/>
            <a:ext cx="2286000" cy="795479"/>
          </a:xfrm>
          <a:prstGeom prst="rect">
            <a:avLst/>
          </a:prstGeom>
        </p:spPr>
        <p:txBody>
          <a:bodyPr wrap="square" lIns="117226" tIns="58613" rIns="117226" bIns="58613">
            <a:spAutoFit/>
          </a:bodyPr>
          <a:lstStyle/>
          <a:p>
            <a:r>
              <a:rPr lang="ru-RU" sz="1100" dirty="0" smtClean="0">
                <a:latin typeface="Calibri" panose="020F0502020204030204" pitchFamily="34" charset="0"/>
                <a:cs typeface="Arial" panose="020B0604020202020204" pitchFamily="34" charset="0"/>
              </a:rPr>
              <a:t>Ячеистая система</a:t>
            </a:r>
          </a:p>
          <a:p>
            <a:r>
              <a:rPr lang="ru-RU" sz="1100" dirty="0" smtClean="0">
                <a:latin typeface="Calibri" panose="020F0502020204030204" pitchFamily="34" charset="0"/>
                <a:cs typeface="Arial" panose="020B0604020202020204" pitchFamily="34" charset="0"/>
              </a:rPr>
              <a:t>Внушительный радиус</a:t>
            </a:r>
          </a:p>
          <a:p>
            <a:r>
              <a:rPr lang="ru-RU" sz="1100" dirty="0" smtClean="0">
                <a:latin typeface="Calibri" panose="020F0502020204030204" pitchFamily="34" charset="0"/>
                <a:cs typeface="Arial" panose="020B0604020202020204" pitchFamily="34" charset="0"/>
              </a:rPr>
              <a:t>Бесперебойность работы</a:t>
            </a:r>
          </a:p>
          <a:p>
            <a:endParaRPr lang="ru-RU" sz="11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08" y="3848250"/>
            <a:ext cx="1887142" cy="1255807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7199708" y="3483075"/>
            <a:ext cx="1887142" cy="303037"/>
          </a:xfrm>
          <a:prstGeom prst="rect">
            <a:avLst/>
          </a:prstGeom>
        </p:spPr>
        <p:txBody>
          <a:bodyPr wrap="square" lIns="117226" tIns="58613" rIns="117226" bIns="58613">
            <a:spAutoFit/>
          </a:bodyPr>
          <a:lstStyle/>
          <a:p>
            <a:r>
              <a:rPr lang="ru-RU" sz="1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устойчивость к помехам</a:t>
            </a:r>
            <a:endParaRPr lang="ru-RU" sz="1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190183" y="5359914"/>
            <a:ext cx="2286000" cy="795479"/>
          </a:xfrm>
          <a:prstGeom prst="rect">
            <a:avLst/>
          </a:prstGeom>
        </p:spPr>
        <p:txBody>
          <a:bodyPr wrap="square" lIns="117226" tIns="58613" rIns="117226" bIns="58613">
            <a:spAutoFit/>
          </a:bodyPr>
          <a:lstStyle/>
          <a:p>
            <a:r>
              <a:rPr lang="ru-RU" sz="1100" dirty="0" smtClean="0">
                <a:latin typeface="Calibri" panose="020F0502020204030204" pitchFamily="34" charset="0"/>
                <a:cs typeface="Arial" panose="020B0604020202020204" pitchFamily="34" charset="0"/>
              </a:rPr>
              <a:t>Не страшны помехи из-за соседства с др. сетями, телефонами, электроникой </a:t>
            </a:r>
          </a:p>
          <a:p>
            <a:endParaRPr lang="ru-RU" sz="11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826029" y="3471330"/>
            <a:ext cx="1887142" cy="303037"/>
          </a:xfrm>
          <a:prstGeom prst="rect">
            <a:avLst/>
          </a:prstGeom>
        </p:spPr>
        <p:txBody>
          <a:bodyPr wrap="square" lIns="117226" tIns="58613" rIns="117226" bIns="58613">
            <a:spAutoFit/>
          </a:bodyPr>
          <a:lstStyle/>
          <a:p>
            <a:r>
              <a:rPr lang="ru-RU" sz="1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экологичность</a:t>
            </a:r>
            <a:endParaRPr lang="ru-RU" sz="1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10486429" y="2901389"/>
            <a:ext cx="0" cy="49163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841" y="3820011"/>
            <a:ext cx="1294409" cy="1312283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9542858" y="5388490"/>
            <a:ext cx="2286000" cy="626202"/>
          </a:xfrm>
          <a:prstGeom prst="rect">
            <a:avLst/>
          </a:prstGeom>
        </p:spPr>
        <p:txBody>
          <a:bodyPr wrap="square" lIns="117226" tIns="58613" rIns="117226" bIns="58613">
            <a:spAutoFit/>
          </a:bodyPr>
          <a:lstStyle/>
          <a:p>
            <a:r>
              <a:rPr lang="ru-RU" sz="1100" dirty="0" smtClean="0">
                <a:latin typeface="Calibri" panose="020F0502020204030204" pitchFamily="34" charset="0"/>
                <a:cs typeface="Arial" panose="020B0604020202020204" pitchFamily="34" charset="0"/>
              </a:rPr>
              <a:t>Безопасная беспроводная сеть</a:t>
            </a:r>
          </a:p>
          <a:p>
            <a:r>
              <a:rPr lang="ru-RU" sz="1100" dirty="0" smtClean="0">
                <a:latin typeface="Calibri" panose="020F0502020204030204" pitchFamily="34" charset="0"/>
                <a:cs typeface="Arial" panose="020B0604020202020204" pitchFamily="34" charset="0"/>
              </a:rPr>
              <a:t>Низкие показатели излучения</a:t>
            </a:r>
          </a:p>
          <a:p>
            <a:endParaRPr lang="ru-RU" sz="11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1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0478"/>
            <a:fld id="{81D60167-4931-47E6-BA6A-407CBD079E47}" type="slidenum">
              <a:rPr lang="ru-RU" smtClean="0">
                <a:cs typeface="Arial"/>
              </a:rPr>
              <a:pPr marL="30478"/>
              <a:t>9</a:t>
            </a:fld>
            <a:endParaRPr lang="ru-RU" dirty="0">
              <a:cs typeface="Arial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4801" y="137160"/>
            <a:ext cx="9305924" cy="1005840"/>
          </a:xfrm>
          <a:prstGeom prst="rect">
            <a:avLst/>
          </a:prstGeom>
        </p:spPr>
        <p:txBody>
          <a:bodyPr lIns="117226" tIns="58613" rIns="117226" bIns="58613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Дополнительные </a:t>
            </a:r>
            <a:r>
              <a:rPr lang="ru-RU" sz="30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устройства:</a:t>
            </a:r>
            <a:endParaRPr lang="ru-RU" sz="3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r>
              <a:rPr lang="ru-RU" sz="30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Умная розетка (реле, вилка, розеточный модуль)</a:t>
            </a:r>
            <a:endParaRPr lang="ru-RU" sz="3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94488" y="1245870"/>
            <a:ext cx="4673600" cy="2365140"/>
          </a:xfrm>
          <a:prstGeom prst="rect">
            <a:avLst/>
          </a:prstGeom>
        </p:spPr>
        <p:txBody>
          <a:bodyPr wrap="square" lIns="117226" tIns="58613" rIns="117226" bIns="58613">
            <a:spAutoFit/>
          </a:bodyPr>
          <a:lstStyle/>
          <a:p>
            <a:r>
              <a:rPr lang="ru-RU" sz="1400" b="1" dirty="0">
                <a:latin typeface="Calibri" panose="020F0502020204030204" pitchFamily="34" charset="0"/>
                <a:cs typeface="Arial" panose="020B0604020202020204" pitchFamily="34" charset="0"/>
              </a:rPr>
              <a:t>Реле для управления бытовыми приборами, вставляемое в </a:t>
            </a:r>
            <a:r>
              <a:rPr lang="ru-RU" sz="1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розетку </a:t>
            </a:r>
            <a:endParaRPr lang="ru-RU" sz="14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14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300" dirty="0">
                <a:latin typeface="Calibri" panose="020F0502020204030204" pitchFamily="34" charset="0"/>
                <a:cs typeface="Arial" panose="020B0604020202020204" pitchFamily="34" charset="0"/>
              </a:rPr>
              <a:t>Может быть установлено с торшерами, люстрами, бра, </a:t>
            </a:r>
            <a:r>
              <a:rPr lang="ru-RU" sz="1300" dirty="0" err="1">
                <a:latin typeface="Calibri" panose="020F0502020204030204" pitchFamily="34" charset="0"/>
                <a:cs typeface="Arial" panose="020B0604020202020204" pitchFamily="34" charset="0"/>
              </a:rPr>
              <a:t>конвекторными</a:t>
            </a:r>
            <a:r>
              <a:rPr lang="ru-RU" sz="1300" dirty="0">
                <a:latin typeface="Calibri" panose="020F0502020204030204" pitchFamily="34" charset="0"/>
                <a:cs typeface="Arial" panose="020B0604020202020204" pitchFamily="34" charset="0"/>
              </a:rPr>
              <a:t> батареям, вентиляторами, утюгами и другими приборами.</a:t>
            </a:r>
          </a:p>
          <a:p>
            <a:r>
              <a:rPr lang="ru-RU" sz="1300" dirty="0" smtClean="0">
                <a:latin typeface="Calibri" panose="020F0502020204030204" pitchFamily="34" charset="0"/>
                <a:cs typeface="Arial" panose="020B0604020202020204" pitchFamily="34" charset="0"/>
              </a:rPr>
              <a:t>- Режим </a:t>
            </a:r>
            <a:r>
              <a:rPr lang="ru-RU" sz="1300" dirty="0">
                <a:latin typeface="Calibri" panose="020F0502020204030204" pitchFamily="34" charset="0"/>
                <a:cs typeface="Arial" panose="020B0604020202020204" pitchFamily="34" charset="0"/>
              </a:rPr>
              <a:t>защиты от детей, в котором всё локальное управление заблокировано;</a:t>
            </a:r>
          </a:p>
          <a:p>
            <a:r>
              <a:rPr lang="ru-RU" sz="1300" dirty="0" smtClean="0">
                <a:latin typeface="Calibri" panose="020F0502020204030204" pitchFamily="34" charset="0"/>
                <a:cs typeface="Arial" panose="020B0604020202020204" pitchFamily="34" charset="0"/>
              </a:rPr>
              <a:t>- Настройка </a:t>
            </a:r>
            <a:r>
              <a:rPr lang="ru-RU" sz="1300" dirty="0">
                <a:latin typeface="Calibri" panose="020F0502020204030204" pitchFamily="34" charset="0"/>
                <a:cs typeface="Arial" panose="020B0604020202020204" pitchFamily="34" charset="0"/>
              </a:rPr>
              <a:t>режима восстановление после сбоев питания;</a:t>
            </a:r>
          </a:p>
          <a:p>
            <a:r>
              <a:rPr lang="ru-RU" sz="1300" dirty="0" smtClean="0">
                <a:latin typeface="Calibri" panose="020F0502020204030204" pitchFamily="34" charset="0"/>
                <a:cs typeface="Arial" panose="020B0604020202020204" pitchFamily="34" charset="0"/>
              </a:rPr>
              <a:t>- Таймер </a:t>
            </a:r>
            <a:r>
              <a:rPr lang="ru-RU" sz="1300" dirty="0">
                <a:latin typeface="Calibri" panose="020F0502020204030204" pitchFamily="34" charset="0"/>
                <a:cs typeface="Arial" panose="020B0604020202020204" pitchFamily="34" charset="0"/>
              </a:rPr>
              <a:t>автоматического отключения;</a:t>
            </a:r>
          </a:p>
          <a:p>
            <a:r>
              <a:rPr lang="ru-RU" sz="1300" dirty="0" smtClean="0">
                <a:latin typeface="Calibri" panose="020F0502020204030204" pitchFamily="34" charset="0"/>
                <a:cs typeface="Arial" panose="020B0604020202020204" pitchFamily="34" charset="0"/>
              </a:rPr>
              <a:t>- Функция </a:t>
            </a:r>
            <a:r>
              <a:rPr lang="ru-RU" sz="1300" dirty="0">
                <a:latin typeface="Calibri" panose="020F0502020204030204" pitchFamily="34" charset="0"/>
                <a:cs typeface="Arial" panose="020B0604020202020204" pitchFamily="34" charset="0"/>
              </a:rPr>
              <a:t>измерения </a:t>
            </a:r>
            <a:r>
              <a:rPr lang="ru-RU" sz="1300" dirty="0" smtClean="0">
                <a:latin typeface="Calibri" panose="020F0502020204030204" pitchFamily="34" charset="0"/>
                <a:cs typeface="Arial" panose="020B0604020202020204" pitchFamily="34" charset="0"/>
              </a:rPr>
              <a:t>электроэнергии;</a:t>
            </a:r>
            <a:endParaRPr lang="ru-RU" sz="13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25" y="1417319"/>
            <a:ext cx="2790825" cy="18596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26" y="3436143"/>
            <a:ext cx="2790825" cy="19264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3436144"/>
            <a:ext cx="2568575" cy="19264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420380"/>
            <a:ext cx="3276385" cy="1856618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3965267"/>
            <a:ext cx="2801937" cy="2794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67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9jj7TinSSKrvr11ntf6I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w3XEaXFE.mPFF1pehV1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O9_H2SFEaWptSyvwqFg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.UdhLo.20KGYVBzoFrFb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.UdhLo.20KGYVBzoFrFb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.UdhLo.20KGYVBzoFrFb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O9_H2SFEaWptSyvwqFg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.UdhLo.20KGYVBzoFrFb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O9_H2SFEaWptSyvwqFg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.UdhLo.20KGYVBzoFrFb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O9_H2SFEaWptSyvwqFg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.UdhLo.20KGYVBzoFrFb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O9_H2SFEaWptSyvwqFg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.UdhLo.20KGYVBzoFrFb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O9_H2SFEaWptSyvwqFg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.UdhLo.20KGYVBzoFrFb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O9_H2SFEaWptSyvwqFg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.UdhLo.20KGYVBzoFrFb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O9_H2SFEaWptSyvwqFg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.UdhLo.20KGYVBzoFrFb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5J37CTUlEiTtILAX80SJ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O9_H2SFEaWptSyvwqFg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.UdhLo.20KGYVBzoFrFb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O9_H2SFEaWptSyvwqFg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.UdhLo.20KGYVBzoFrFb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O9_H2SFEaWptSyvwqFg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.UdhLo.20KGYVBzoFrFb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O9_H2SFEaWptSyvwqFg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.UdhLo.20KGYVBzoFrFb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9jj7TinSSKrvr11ntf6I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.zWlsmdUCHa5ncpBCR0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9jj7TinSSKrvr11ntf6I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5upuAe3v0OSWrTApZvZ2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.aRLW4ZkW13HjVHhGxQ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g1mH3320.GhNwfyiGQY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5upuAe3v0OSWrTApZvZ2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.aRLW4ZkW13HjVHhGxQ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9jj7TinSSKrvr11ntf6I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Q3SabTOkKXjOb2yXAXs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9jj7TinSSKrvr11ntf6I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9jj7TinSSKrvr11ntf6I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9jj7TinSSKrvr11ntf6I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IEVbTjTUKezvUuaCaOP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za6gMnNE.EUhthYJn7Y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hUMXiwBUa8WxKZQgpXT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2179</TotalTime>
  <Words>1453</Words>
  <Application>Microsoft Office PowerPoint</Application>
  <PresentationFormat>Произвольный</PresentationFormat>
  <Paragraphs>320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Обухов Марк Андреевич</dc:creator>
  <cp:lastModifiedBy>Нескоромный Сергей Юрьевич</cp:lastModifiedBy>
  <cp:revision>165</cp:revision>
  <dcterms:created xsi:type="dcterms:W3CDTF">2017-10-13T08:17:19Z</dcterms:created>
  <dcterms:modified xsi:type="dcterms:W3CDTF">2018-02-27T09:50:10Z</dcterms:modified>
</cp:coreProperties>
</file>