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7" r:id="rId5"/>
    <p:sldId id="274" r:id="rId6"/>
    <p:sldId id="275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72" r:id="rId16"/>
    <p:sldId id="271" r:id="rId17"/>
    <p:sldId id="276" r:id="rId18"/>
    <p:sldId id="277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9" autoAdjust="0"/>
    <p:restoredTop sz="94660"/>
  </p:normalViewPr>
  <p:slideViewPr>
    <p:cSldViewPr>
      <p:cViewPr varScale="1">
        <p:scale>
          <a:sx n="69" d="100"/>
          <a:sy n="69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6" y="836712"/>
            <a:ext cx="6933162" cy="4617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-315416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Franklin Gothic Demi Cond" panose="020B0706030402020204" pitchFamily="34" charset="0"/>
              </a:rPr>
              <a:t>«Досуговая площадка»</a:t>
            </a:r>
            <a:endParaRPr lang="ru-RU" sz="5400" dirty="0">
              <a:latin typeface="Franklin Gothic Demi Cond" panose="020B07060304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301208"/>
            <a:ext cx="6400800" cy="12961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для людей с ограниченными физическими возможностями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1820" y="188640"/>
            <a:ext cx="324036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КАРУСЕЛЬ</a:t>
            </a:r>
            <a:endParaRPr lang="ru-RU" dirty="0"/>
          </a:p>
        </p:txBody>
      </p:sp>
      <p:pic>
        <p:nvPicPr>
          <p:cNvPr id="7171" name="Picture 3" descr="C:\Users\Hotey\Desktop\Янтарный городок\Pict\214892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96944" cy="53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171400"/>
            <a:ext cx="5400600" cy="1210146"/>
          </a:xfrm>
        </p:spPr>
        <p:txBody>
          <a:bodyPr/>
          <a:lstStyle/>
          <a:p>
            <a:r>
              <a:rPr lang="ru-RU" dirty="0" smtClean="0"/>
              <a:t>РУКОХОД МАЛЫЙ</a:t>
            </a:r>
            <a:endParaRPr lang="ru-RU" dirty="0"/>
          </a:p>
        </p:txBody>
      </p:sp>
      <p:pic>
        <p:nvPicPr>
          <p:cNvPr id="8194" name="Picture 2" descr="C:\Users\Hotey\Desktop\Янтарный городок\Pict\3291-2018_e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3913"/>
            <a:ext cx="8280920" cy="60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6737"/>
            <a:ext cx="5976664" cy="1143000"/>
          </a:xfrm>
        </p:spPr>
        <p:txBody>
          <a:bodyPr/>
          <a:lstStyle/>
          <a:p>
            <a:r>
              <a:rPr lang="ru-RU" dirty="0" smtClean="0"/>
              <a:t>РУКОХОД БОЛЬШОЙ</a:t>
            </a:r>
            <a:endParaRPr lang="ru-RU" dirty="0"/>
          </a:p>
        </p:txBody>
      </p:sp>
      <p:pic>
        <p:nvPicPr>
          <p:cNvPr id="9219" name="Picture 3" descr="C:\Users\Hotey\Desktop\Янтарный городок\Pict\3114-2014-1jpg_e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1468"/>
            <a:ext cx="7560840" cy="567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3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Hotey\Desktop\Янтарный городок\Pict\5197_en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120680" cy="58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4392488" cy="994122"/>
          </a:xfrm>
        </p:spPr>
        <p:txBody>
          <a:bodyPr/>
          <a:lstStyle/>
          <a:p>
            <a:r>
              <a:rPr lang="ru-RU" dirty="0" smtClean="0"/>
              <a:t>ТРЕНАЖЁРЫ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6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264696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«ГОРОДОК» С ПАНДУСОМ</a:t>
            </a:r>
            <a:endParaRPr lang="ru-RU" dirty="0"/>
          </a:p>
        </p:txBody>
      </p:sp>
      <p:pic>
        <p:nvPicPr>
          <p:cNvPr id="11267" name="Picture 3" descr="C:\Users\Hotey\Desktop\Янтарный городок\Pict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488832" cy="498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тская площадка для инвалидов (ГТРК Вятка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60648"/>
            <a:ext cx="7992888" cy="58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ГОРОДА ИМЕЮЩИЕ ОПЫТ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492941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Санкт-Петербург</a:t>
            </a:r>
          </a:p>
          <a:p>
            <a:r>
              <a:rPr lang="ru-RU" dirty="0" smtClean="0"/>
              <a:t>Москва</a:t>
            </a:r>
          </a:p>
          <a:p>
            <a:r>
              <a:rPr lang="ru-RU" dirty="0" smtClean="0"/>
              <a:t>Екатеринбург</a:t>
            </a:r>
          </a:p>
          <a:p>
            <a:r>
              <a:rPr lang="ru-RU" dirty="0" smtClean="0"/>
              <a:t>Руза</a:t>
            </a:r>
          </a:p>
          <a:p>
            <a:r>
              <a:rPr lang="ru-RU" dirty="0" smtClean="0"/>
              <a:t>Киров</a:t>
            </a:r>
          </a:p>
          <a:p>
            <a:r>
              <a:rPr lang="ru-RU" dirty="0" smtClean="0"/>
              <a:t>Ростов</a:t>
            </a:r>
          </a:p>
          <a:p>
            <a:r>
              <a:rPr lang="ru-RU" dirty="0" smtClean="0"/>
              <a:t>Ульяновск</a:t>
            </a:r>
          </a:p>
          <a:p>
            <a:r>
              <a:rPr lang="ru-RU" dirty="0" smtClean="0"/>
              <a:t>Ижевск</a:t>
            </a:r>
          </a:p>
          <a:p>
            <a:r>
              <a:rPr lang="ru-RU" dirty="0" smtClean="0"/>
              <a:t>Самара</a:t>
            </a:r>
          </a:p>
          <a:p>
            <a:r>
              <a:rPr lang="ru-RU" dirty="0" smtClean="0"/>
              <a:t>Чита</a:t>
            </a:r>
          </a:p>
          <a:p>
            <a:r>
              <a:rPr lang="ru-RU" dirty="0" smtClean="0"/>
              <a:t>Уфа</a:t>
            </a:r>
          </a:p>
          <a:p>
            <a:r>
              <a:rPr lang="ru-RU" dirty="0" smtClean="0"/>
              <a:t>Владивосток</a:t>
            </a:r>
          </a:p>
          <a:p>
            <a:r>
              <a:rPr lang="ru-RU" dirty="0" smtClean="0"/>
              <a:t>Салават</a:t>
            </a:r>
          </a:p>
          <a:p>
            <a:r>
              <a:rPr lang="ru-RU" dirty="0" smtClean="0"/>
              <a:t>Саратов</a:t>
            </a:r>
          </a:p>
          <a:p>
            <a:r>
              <a:rPr lang="ru-RU" dirty="0" smtClean="0"/>
              <a:t>Новокузнецк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78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tey\Desktop\План площадки общ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881334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911574"/>
              </p:ext>
            </p:extLst>
          </p:nvPr>
        </p:nvGraphicFramePr>
        <p:xfrm>
          <a:off x="107504" y="188644"/>
          <a:ext cx="9036495" cy="6944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940"/>
                <a:gridCol w="4803663"/>
                <a:gridCol w="1384664"/>
                <a:gridCol w="917293"/>
                <a:gridCol w="1621935"/>
              </a:tblGrid>
              <a:tr h="204938"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Смета на строительство игровой площадки </a:t>
                      </a:r>
                      <a:r>
                        <a:rPr lang="ru-RU" sz="1200" u="none" strike="noStrike" dirty="0" smtClean="0">
                          <a:effectLst/>
                        </a:rPr>
                        <a:t>для детей с ограниченными возможностями в детском парке "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Аполло</a:t>
                      </a:r>
                      <a:r>
                        <a:rPr lang="ru-RU" sz="1200" u="none" strike="noStrike" dirty="0" smtClean="0">
                          <a:effectLst/>
                        </a:rPr>
                        <a:t>" г. Кирова. Площадь игровой площадки - 406 м</a:t>
                      </a:r>
                      <a:r>
                        <a:rPr lang="ru-RU" sz="1200" u="none" strike="noStrike" baseline="30000" dirty="0" smtClean="0">
                          <a:effectLst/>
                        </a:rPr>
                        <a:t>2</a:t>
                      </a:r>
                      <a:endParaRPr lang="ru-RU" sz="12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12" marR="6512" marT="6512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</a:tr>
              <a:tr h="28265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 dirty="0">
                          <a:effectLst/>
                        </a:rPr>
                        <a:t>№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Наименование статьи расходов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Кол-во, м, шт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Стоимость за ед.,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Цена,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</a:tr>
              <a:tr h="454428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Подготовка площадки (выравнивание основания асфальтированием, укладка бесшовного покрытия из резиновой крошки толщиной 1,5 см)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2 038,63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827683,78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178207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Карусель для инвалидов-колясочников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105 197,00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105197,00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178207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Качели для инвалидов-колясочников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79 000,00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79000,00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Детский многофункциональный комплекс с пандусами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142 000,00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142000,00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Песочница для детей с ограниченными возможностями, высота 0,6 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24 516,00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24516,00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Тренажер для детей с заболеваниями ДЦП, ТО - 124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15 000,00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15000,00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178207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Тренажер для детей с заболеваниями ДЦП, ТО-60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32 017,00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32017,00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178207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Тренажер для детей с заблеваниями ДЦП, ТО 122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11 273,00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11273,00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178207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Тренажер для детей с </a:t>
                      </a:r>
                      <a:r>
                        <a:rPr lang="ru-RU" sz="1400" u="none" strike="noStrike" dirty="0" err="1">
                          <a:effectLst/>
                        </a:rPr>
                        <a:t>заблеваниями</a:t>
                      </a:r>
                      <a:r>
                        <a:rPr lang="ru-RU" sz="1400" u="none" strike="noStrike" dirty="0">
                          <a:effectLst/>
                        </a:rPr>
                        <a:t> ДЦП, ТО 123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31 347,00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31347,00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Автобус с пандусами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132 825,00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132825,00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Песочница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15 901,00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15901,00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Качели для малышей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21 085,00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21085,00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178207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Машинка на пружинке для детей с 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31 500,00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63000,00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178207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err="1">
                          <a:effectLst/>
                        </a:rPr>
                        <a:t>Качель</a:t>
                      </a:r>
                      <a:r>
                        <a:rPr lang="ru-RU" sz="1400" u="none" strike="noStrike" dirty="0">
                          <a:effectLst/>
                        </a:rPr>
                        <a:t>-балансир для детей с 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28 404,00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28404,00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err="1">
                          <a:effectLst/>
                        </a:rPr>
                        <a:t>Качель</a:t>
                      </a:r>
                      <a:r>
                        <a:rPr lang="ru-RU" sz="1400" u="none" strike="noStrike" dirty="0">
                          <a:effectLst/>
                        </a:rPr>
                        <a:t>-балансир для мам и детей с 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17 198,00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17198,00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Доставка оборудования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34 000,00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34000,00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Сборка и установка оборудования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99 553,22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99553,22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Информационный стенд для инструкции по пользованию оборудованием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</a:rPr>
                        <a:t>0,00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>
                          <a:effectLst/>
                        </a:rPr>
                        <a:t>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302951"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Скамейки для устанвки по периметру площадки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</a:rPr>
                        <a:t>0,00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effectLst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ctr"/>
                </a:tc>
              </a:tr>
              <a:tr h="222759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ИТОГО: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1680000,00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12" marR="6512" marT="651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936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Проект обустройства площадки с учётом ландшафтных и архитектурных особенностей</a:t>
            </a:r>
          </a:p>
          <a:p>
            <a:r>
              <a:rPr lang="ru-RU" dirty="0" smtClean="0"/>
              <a:t>Создание перспективного плана развития парковых территорий для доступности людей с ОФВ</a:t>
            </a:r>
          </a:p>
          <a:p>
            <a:r>
              <a:rPr lang="ru-RU" dirty="0" smtClean="0"/>
              <a:t>Месторасположение площадки, и его доступность</a:t>
            </a:r>
          </a:p>
          <a:p>
            <a:r>
              <a:rPr lang="ru-RU" dirty="0" smtClean="0"/>
              <a:t>Источники финансирования и бюджет содержания</a:t>
            </a:r>
          </a:p>
          <a:p>
            <a:r>
              <a:rPr lang="ru-RU" dirty="0" smtClean="0"/>
              <a:t>Технический регламент установки и эксплуатации</a:t>
            </a:r>
          </a:p>
          <a:p>
            <a:r>
              <a:rPr lang="ru-RU" dirty="0" smtClean="0"/>
              <a:t>Контроль и содержание (ремонт, замена элементов)</a:t>
            </a:r>
          </a:p>
        </p:txBody>
      </p:sp>
    </p:spTree>
    <p:extLst>
      <p:ext uri="{BB962C8B-B14F-4D97-AF65-F5344CB8AC3E}">
        <p14:creationId xmlns:p14="http://schemas.microsoft.com/office/powerpoint/2010/main" val="120841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tey\Desktop\Янтарный городок\Pict\1_1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8" y="620688"/>
            <a:ext cx="8734776" cy="535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tey\Desktop\Янтарный городок\Pict\detskaya-ploshadk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33999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ФЦП «Доступная среда»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подпрограмма 1 «Обеспечение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</a:t>
            </a:r>
            <a:r>
              <a:rPr lang="ru-RU" dirty="0" smtClean="0"/>
              <a:t>»;</a:t>
            </a:r>
          </a:p>
          <a:p>
            <a:r>
              <a:rPr lang="ru-RU" dirty="0"/>
              <a:t>создание правовых, экономических и институциональных условий, способствующих интеграции инвалидов в общество и повышению уровня их жизни </a:t>
            </a:r>
            <a:endParaRPr lang="ru-RU" dirty="0" smtClean="0"/>
          </a:p>
          <a:p>
            <a:r>
              <a:rPr lang="ru-RU" dirty="0"/>
              <a:t>обеспечение равного доступа инвалидов к приоритетным объектам и услугам в приоритетных сферах жизнедеятельности инвалидов и других маломобильных групп населения;</a:t>
            </a:r>
            <a:br>
              <a:rPr lang="ru-RU" dirty="0"/>
            </a:br>
            <a:r>
              <a:rPr lang="ru-RU" dirty="0"/>
              <a:t>обеспечение равного доступа инвалидов к реабилитационным и </a:t>
            </a:r>
            <a:r>
              <a:rPr lang="ru-RU" dirty="0" err="1"/>
              <a:t>абилитационным</a:t>
            </a:r>
            <a:r>
              <a:rPr lang="ru-RU" dirty="0"/>
              <a:t> услугам, включая обеспечение равного доступа к профессиональному развитию и </a:t>
            </a:r>
            <a:r>
              <a:rPr lang="ru-RU" dirty="0" smtClean="0"/>
              <a:t>трудоустройству</a:t>
            </a:r>
            <a:r>
              <a:rPr lang="ru-RU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12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16632"/>
            <a:ext cx="36004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КОНЦЕПТ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583264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В целях реализации федеральной программы  «Доступная среда» на 2011 - 2020 годы, а именно подпрограмм касающихся отдыха и занятости инвалидов предлагается:</a:t>
            </a:r>
            <a:endParaRPr lang="ru-RU" b="1" dirty="0"/>
          </a:p>
          <a:p>
            <a:r>
              <a:rPr lang="ru-RU" dirty="0" smtClean="0"/>
              <a:t>Создать проект для обеспечения доступного отдыха </a:t>
            </a:r>
            <a:r>
              <a:rPr lang="ru-RU" dirty="0"/>
              <a:t>и </a:t>
            </a:r>
            <a:r>
              <a:rPr lang="ru-RU" dirty="0" smtClean="0"/>
              <a:t>развлечений </a:t>
            </a:r>
            <a:r>
              <a:rPr lang="ru-RU" dirty="0"/>
              <a:t>в парковых зонах г. </a:t>
            </a:r>
            <a:r>
              <a:rPr lang="ru-RU" dirty="0" smtClean="0"/>
              <a:t>Калининград </a:t>
            </a:r>
            <a:r>
              <a:rPr lang="ru-RU" dirty="0"/>
              <a:t>посредством организации адаптированных площадок досуга в городских парках, пляжных зонах и прочих местах отдыха, путем установки специализированных, каруселей, реабилитационных снарядов уличного размещения, песочниц, столов и т.п.</a:t>
            </a:r>
            <a:endParaRPr lang="ru-RU" b="1" dirty="0"/>
          </a:p>
          <a:p>
            <a:r>
              <a:rPr lang="ru-RU" dirty="0"/>
              <a:t>Для обеспечения доступа граждан с ОФВ оборудовать входы в парки и общественные места мобильными или стационарными пандусами для доступа согласно СП 59.13330.2016 Доступность зданий и сооружений для маломобильных групп населения. </a:t>
            </a:r>
            <a:endParaRPr lang="ru-RU" dirty="0" smtClean="0"/>
          </a:p>
          <a:p>
            <a:r>
              <a:rPr lang="ru-RU" b="1" dirty="0" smtClean="0"/>
              <a:t>Источники </a:t>
            </a:r>
            <a:r>
              <a:rPr lang="ru-RU" b="1" dirty="0"/>
              <a:t>финансирования:</a:t>
            </a:r>
            <a:r>
              <a:rPr lang="ru-RU" dirty="0"/>
              <a:t> бюджет области, бюджет города, добровольные взносы граждан, организаций и </a:t>
            </a:r>
            <a:r>
              <a:rPr lang="ru-RU" dirty="0" err="1"/>
              <a:t>небюджетных</a:t>
            </a:r>
            <a:r>
              <a:rPr lang="ru-RU" dirty="0"/>
              <a:t> </a:t>
            </a:r>
            <a:r>
              <a:rPr lang="ru-RU" dirty="0" smtClean="0"/>
              <a:t>фондов</a:t>
            </a:r>
          </a:p>
          <a:p>
            <a:r>
              <a:rPr lang="ru-RU" b="1" dirty="0"/>
              <a:t>Необходимые действия:</a:t>
            </a:r>
            <a:r>
              <a:rPr lang="ru-RU" dirty="0"/>
              <a:t> формирование общественной инициативной группы для взаимодействия между КРООИ Ковчег Администрацией г. </a:t>
            </a:r>
            <a:r>
              <a:rPr lang="ru-RU" dirty="0" err="1"/>
              <a:t>Калиниград</a:t>
            </a:r>
            <a:r>
              <a:rPr lang="ru-RU" dirty="0"/>
              <a:t>, Администрацией </a:t>
            </a:r>
            <a:r>
              <a:rPr lang="ru-RU" dirty="0" err="1"/>
              <a:t>Калиниградской</a:t>
            </a:r>
            <a:r>
              <a:rPr lang="ru-RU" dirty="0"/>
              <a:t> области и администрациями муниципальных образований по согласованию проекта, выбора площадок для реализации, оформления необходимой документации, выбора подрядчиков и контролю над изготовлением необходимых снарядов и выполнением работ по их установке. Поручение инициативной группе функций общественного контроля над реализацией проекта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8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616624" cy="778098"/>
          </a:xfrm>
        </p:spPr>
        <p:txBody>
          <a:bodyPr/>
          <a:lstStyle/>
          <a:p>
            <a:r>
              <a:rPr lang="ru-RU" dirty="0" smtClean="0"/>
              <a:t>ПОРЯДОК ДЕЙСТВИЙ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Исходя из вышеизложенного:</a:t>
            </a:r>
          </a:p>
          <a:p>
            <a:r>
              <a:rPr lang="ru-RU" dirty="0"/>
              <a:t>- выбор площадки для стартовой части проекта;</a:t>
            </a:r>
          </a:p>
          <a:p>
            <a:r>
              <a:rPr lang="ru-RU" dirty="0"/>
              <a:t>- оформление разрешительных документов;</a:t>
            </a:r>
          </a:p>
          <a:p>
            <a:r>
              <a:rPr lang="ru-RU" dirty="0"/>
              <a:t>- изготовление проекта обустройства парковой зоны с учётом ландшафтных и архитектурных особенностей;</a:t>
            </a:r>
          </a:p>
          <a:p>
            <a:r>
              <a:rPr lang="ru-RU" dirty="0"/>
              <a:t>- согласование проекта по инстанциям;</a:t>
            </a:r>
          </a:p>
          <a:p>
            <a:r>
              <a:rPr lang="ru-RU" dirty="0"/>
              <a:t>- проектирование элементов площадки;</a:t>
            </a:r>
          </a:p>
          <a:p>
            <a:r>
              <a:rPr lang="ru-RU" dirty="0"/>
              <a:t>- размещение на конкурсной основе заказа на изготовление элементов площадки и его монтаж (возможно приобретение в организациях имеющих опыт изготовления таких снарядов, но это удорожание бюджета);</a:t>
            </a:r>
          </a:p>
          <a:p>
            <a:r>
              <a:rPr lang="ru-RU" dirty="0"/>
              <a:t>- экстраполирование опыта запуска стартовой площадки на другие парковые и курортные зоны.</a:t>
            </a:r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9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</a:t>
            </a:r>
            <a:endParaRPr lang="ru-RU" dirty="0"/>
          </a:p>
        </p:txBody>
      </p:sp>
      <p:pic>
        <p:nvPicPr>
          <p:cNvPr id="4098" name="Picture 2" descr="C:\Users\Hotey\Desktop\Янтарный городок\Pict\3111-2016_e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135688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4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04"/>
            <a:ext cx="8229600" cy="1143000"/>
          </a:xfrm>
        </p:spPr>
        <p:txBody>
          <a:bodyPr/>
          <a:lstStyle/>
          <a:p>
            <a:r>
              <a:rPr lang="ru-RU" dirty="0" smtClean="0"/>
              <a:t>БАСКЕТБОЛ</a:t>
            </a:r>
            <a:endParaRPr lang="ru-RU" dirty="0"/>
          </a:p>
        </p:txBody>
      </p:sp>
      <p:pic>
        <p:nvPicPr>
          <p:cNvPr id="6146" name="Picture 2" descr="C:\Users\Hotey\Desktop\Янтарный городок\Pict\216043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19"/>
            <a:ext cx="8280920" cy="57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400600" cy="724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ПЕСОЧНИЦА</a:t>
            </a:r>
            <a:endParaRPr lang="ru-RU" dirty="0"/>
          </a:p>
        </p:txBody>
      </p:sp>
      <p:pic>
        <p:nvPicPr>
          <p:cNvPr id="5124" name="Picture 4" descr="C:\Users\Hotey\Desktop\Янтарный городок\Pict\пе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888881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682</Words>
  <Application>Microsoft Office PowerPoint</Application>
  <PresentationFormat>Экран (4:3)</PresentationFormat>
  <Paragraphs>155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«Досуговая площадка»</vt:lpstr>
      <vt:lpstr>Презентация PowerPoint</vt:lpstr>
      <vt:lpstr>Презентация PowerPoint</vt:lpstr>
      <vt:lpstr>ФЦП «Доступная среда»</vt:lpstr>
      <vt:lpstr>КОНЦЕПТ</vt:lpstr>
      <vt:lpstr>ПОРЯДОК ДЕЙСТВИЙ</vt:lpstr>
      <vt:lpstr>СТОЛ</vt:lpstr>
      <vt:lpstr>БАСКЕТБОЛ</vt:lpstr>
      <vt:lpstr>ПЕСОЧНИЦА</vt:lpstr>
      <vt:lpstr>КАРУСЕЛЬ</vt:lpstr>
      <vt:lpstr>РУКОХОД МАЛЫЙ</vt:lpstr>
      <vt:lpstr>РУКОХОД БОЛЬШОЙ</vt:lpstr>
      <vt:lpstr>ТРЕНАЖЁРЫ</vt:lpstr>
      <vt:lpstr>«ГОРОДОК» С ПАНДУСОМ</vt:lpstr>
      <vt:lpstr>Презентация PowerPoint</vt:lpstr>
      <vt:lpstr>ГОРОДА ИМЕЮЩИЕ ОПЫТ</vt:lpstr>
      <vt:lpstr>Презентация PowerPoint</vt:lpstr>
      <vt:lpstr>Презентация PowerPoint</vt:lpstr>
      <vt:lpstr>ВОПРОСЫ: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«Досуговая площадка»</dc:title>
  <dc:creator>Hotey</dc:creator>
  <cp:lastModifiedBy>Hotey</cp:lastModifiedBy>
  <cp:revision>18</cp:revision>
  <dcterms:created xsi:type="dcterms:W3CDTF">2018-05-26T19:34:55Z</dcterms:created>
  <dcterms:modified xsi:type="dcterms:W3CDTF">2018-05-28T14:04:36Z</dcterms:modified>
</cp:coreProperties>
</file>