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5E88"/>
    <a:srgbClr val="144766"/>
    <a:srgbClr val="3E9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95"/>
    <p:restoredTop sz="94624"/>
  </p:normalViewPr>
  <p:slideViewPr>
    <p:cSldViewPr snapToGrid="0">
      <p:cViewPr varScale="1">
        <p:scale>
          <a:sx n="98" d="100"/>
          <a:sy n="98" d="100"/>
        </p:scale>
        <p:origin x="18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F30898-552F-F74B-A660-9A38D59CFBB7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2B8458-FD78-BC41-B9C9-16D73214675E}" type="pres">
      <dgm:prSet presAssocID="{59F30898-552F-F74B-A660-9A38D59CFBB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5D0C60E-C85F-4628-9C50-B63D81316BD5}" type="presOf" srcId="{59F30898-552F-F74B-A660-9A38D59CFBB7}" destId="{E92B8458-FD78-BC41-B9C9-16D73214675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D0CB0-5B55-4B68-BC12-54309F132F9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80400-77E5-47EA-96FE-4E3429F7E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295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80400-77E5-47EA-96FE-4E3429F7E99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4C69-D242-4B3E-B1BB-FAE3DB5A6DE6}" type="datetime1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22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385D-4E52-4614-BE60-EA1B771FC9F9}" type="datetime1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779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2A13-E008-48D3-B3B8-EAD1799B78CF}" type="datetime1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350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3FBA-49CD-4342-8A1A-653BA60BE364}" type="datetime1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98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9389-BD85-41E1-A99F-1EDAB39A4855}" type="datetime1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0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CBF9-EF20-4D06-BA03-0C6010CE419D}" type="datetime1">
              <a:rPr lang="ru-RU" smtClean="0"/>
              <a:t>24.02.2018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82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167B0-F0C6-415D-9954-AEB89A6FB6DD}" type="datetime1">
              <a:rPr lang="ru-RU" smtClean="0"/>
              <a:t>24.02.2018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311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A801-9EC7-498B-8BA0-76F21F6E2603}" type="datetime1">
              <a:rPr lang="ru-RU" smtClean="0"/>
              <a:t>24.02.2018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19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151A-DC61-4BD0-9FB7-277A86160622}" type="datetime1">
              <a:rPr lang="ru-RU" smtClean="0"/>
              <a:t>24.02.2018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778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67128-CE2F-40DC-935A-D1C2F0CE89E0}" type="datetime1">
              <a:rPr lang="ru-RU" smtClean="0"/>
              <a:t>24.02.2018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05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637B-592B-4DDB-AC9A-C5F379AAA747}" type="datetime1">
              <a:rPr lang="ru-RU" smtClean="0"/>
              <a:t>24.02.2018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383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29069-289B-4E8A-B3EB-7653E5DFBAFE}" type="datetime1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1AFF8-1755-40E6-A7E3-E406E906E1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72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49" y="1924049"/>
            <a:ext cx="7658101" cy="97631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Презентация</a:t>
            </a:r>
            <a:endParaRPr lang="ru-RU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161924"/>
            <a:ext cx="4429126" cy="1390651"/>
          </a:xfrm>
        </p:spPr>
        <p:txBody>
          <a:bodyPr>
            <a:normAutofit/>
          </a:bodyPr>
          <a:lstStyle/>
          <a:p>
            <a:pPr algn="r"/>
            <a:r>
              <a:rPr lang="ru-RU" sz="1600" dirty="0" smtClean="0">
                <a:solidFill>
                  <a:srgbClr val="1A5E88"/>
                </a:solidFill>
                <a:latin typeface="Francker CYR Condensed Regular" panose="020B0706040704040203" pitchFamily="34" charset="-52"/>
              </a:rPr>
              <a:t>Тел. </a:t>
            </a:r>
            <a:r>
              <a:rPr lang="en-US" sz="1600" dirty="0" smtClean="0">
                <a:solidFill>
                  <a:srgbClr val="1A5E88"/>
                </a:solidFill>
                <a:latin typeface="Francker CYR Condensed Regular" panose="020B0706040704040203" pitchFamily="34" charset="-52"/>
              </a:rPr>
              <a:t>(495)542-89-35 </a:t>
            </a:r>
            <a:br>
              <a:rPr lang="en-US" sz="1600" dirty="0" smtClean="0">
                <a:solidFill>
                  <a:srgbClr val="1A5E88"/>
                </a:solidFill>
                <a:latin typeface="Francker CYR Condensed Regular" panose="020B0706040704040203" pitchFamily="34" charset="-52"/>
              </a:rPr>
            </a:br>
            <a:r>
              <a:rPr lang="en-US" sz="1600" dirty="0" smtClean="0">
                <a:solidFill>
                  <a:srgbClr val="1A5E88"/>
                </a:solidFill>
                <a:latin typeface="Francker CYR Condensed Regular" panose="020B0706040704040203" pitchFamily="34" charset="-52"/>
              </a:rPr>
              <a:t>www.ntstroy.com</a:t>
            </a:r>
            <a:endParaRPr lang="ru-RU" sz="1600" dirty="0">
              <a:solidFill>
                <a:srgbClr val="1A5E88"/>
              </a:solidFill>
              <a:latin typeface="Francker CYR Condensed Regular" panose="020B0706040704040203" pitchFamily="34" charset="-52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66850" y="3429000"/>
            <a:ext cx="6210300" cy="1390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rgbClr val="1A5E88"/>
                </a:solidFill>
                <a:latin typeface="Francker CYR Condensed Regular" panose="020B0706040704040203" pitchFamily="34" charset="-52"/>
              </a:rPr>
              <a:t>Инновационные технологические решения в транспортной отрасли </a:t>
            </a:r>
            <a:endParaRPr lang="ru-RU" sz="2200" dirty="0">
              <a:solidFill>
                <a:srgbClr val="1A5E88"/>
              </a:solidFill>
              <a:latin typeface="Francker CYR Condensed Regular" panose="020B070604070404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2091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594" y="310698"/>
            <a:ext cx="7886700" cy="1325563"/>
          </a:xfrm>
        </p:spPr>
        <p:txBody>
          <a:bodyPr>
            <a:normAutofit/>
          </a:bodyPr>
          <a:lstStyle/>
          <a:p>
            <a:pPr lvl="0"/>
            <a:r>
              <a:rPr lang="ru-RU" sz="2000" dirty="0" err="1">
                <a:solidFill>
                  <a:srgbClr val="144766"/>
                </a:solidFill>
                <a:latin typeface="Francker W10" panose="020B0804050704040203" pitchFamily="34" charset="0"/>
              </a:rPr>
              <a:t>Наноструктурные</a:t>
            </a:r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 покрытия для защиты строительных металлоконструкций от </a:t>
            </a:r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коррозии «</a:t>
            </a:r>
            <a:r>
              <a:rPr lang="ru-RU" sz="2000" dirty="0" err="1" smtClean="0">
                <a:solidFill>
                  <a:srgbClr val="144766"/>
                </a:solidFill>
                <a:latin typeface="Francker W10" panose="020B0804050704040203" pitchFamily="34" charset="0"/>
              </a:rPr>
              <a:t>Спармет</a:t>
            </a:r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»</a:t>
            </a:r>
            <a:r>
              <a:rPr lang="ru-RU" dirty="0">
                <a:solidFill>
                  <a:srgbClr val="FF950E"/>
                </a:solidFill>
                <a:latin typeface="Segoe UI" pitchFamily="34"/>
                <a:ea typeface="Microsoft YaHei" pitchFamily="2"/>
                <a:cs typeface="Arial" pitchFamily="2"/>
              </a:rPr>
              <a:t/>
            </a:r>
            <a:br>
              <a:rPr lang="ru-RU" dirty="0">
                <a:solidFill>
                  <a:srgbClr val="FF950E"/>
                </a:solidFill>
                <a:latin typeface="Segoe UI" pitchFamily="34"/>
                <a:ea typeface="Microsoft YaHei" pitchFamily="2"/>
                <a:cs typeface="Arial" pitchFamily="2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10</a:t>
            </a:fld>
            <a:endParaRPr lang="ru-RU"/>
          </a:p>
        </p:txBody>
      </p:sp>
      <p:sp>
        <p:nvSpPr>
          <p:cNvPr id="5" name="Text Box 2"/>
          <p:cNvSpPr>
            <a:spLocks noGrp="1"/>
          </p:cNvSpPr>
          <p:nvPr>
            <p:ph idx="1"/>
          </p:nvPr>
        </p:nvSpPr>
        <p:spPr>
          <a:xfrm>
            <a:off x="519113" y="1303338"/>
            <a:ext cx="7886700" cy="43513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7720" rIns="0" bIns="0" anchor="t" anchorCtr="0" compatLnSpc="0"/>
          <a:lstStyle/>
          <a:p>
            <a:pPr marL="9360" marR="0" lvl="0" indent="0" rtl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000"/>
              <a:buNone/>
              <a:tabLst/>
            </a:pPr>
            <a:r>
              <a:rPr lang="ru-RU" sz="1400" b="1" dirty="0"/>
              <a:t>Проблемы и основные факторы коррозийного поражения металлоконструкций в среде:</a:t>
            </a:r>
            <a:br>
              <a:rPr lang="ru-RU" sz="1400" b="1" dirty="0"/>
            </a:b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dirty="0"/>
              <a:t>• Испарение морской воды в присутствии ионов хлора; хлоридная коррозия</a:t>
            </a:r>
          </a:p>
          <a:p>
            <a:pPr marL="936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None/>
              <a:tabLst/>
            </a:pPr>
            <a:r>
              <a:rPr lang="ru-RU" sz="1400" dirty="0"/>
              <a:t>• Воздействие атмосферного кислорода при повышенной влажности;</a:t>
            </a:r>
          </a:p>
          <a:p>
            <a:pPr marL="936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None/>
              <a:tabLst/>
            </a:pPr>
            <a:r>
              <a:rPr lang="ru-RU" sz="1400" dirty="0" smtClean="0"/>
              <a:t>• </a:t>
            </a:r>
            <a:r>
              <a:rPr lang="ru-RU" sz="1400" dirty="0" err="1" smtClean="0"/>
              <a:t>Подплёночная</a:t>
            </a:r>
            <a:r>
              <a:rPr lang="ru-RU" sz="1400" dirty="0" smtClean="0"/>
              <a:t> </a:t>
            </a:r>
            <a:r>
              <a:rPr lang="ru-RU" sz="1400" dirty="0"/>
              <a:t>коррозия ЛКП;</a:t>
            </a:r>
          </a:p>
          <a:p>
            <a:pPr marL="936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None/>
              <a:tabLst/>
            </a:pPr>
            <a:r>
              <a:rPr lang="ru-RU" sz="1400" dirty="0" smtClean="0"/>
              <a:t>• Дорожные </a:t>
            </a:r>
            <a:r>
              <a:rPr lang="ru-RU" sz="1400" dirty="0"/>
              <a:t>реагенты; ледовое воздействие;</a:t>
            </a:r>
          </a:p>
          <a:p>
            <a:pPr marL="936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None/>
              <a:tabLst/>
            </a:pPr>
            <a:r>
              <a:rPr lang="ru-RU" sz="1400" dirty="0" smtClean="0"/>
              <a:t>• Высокая </a:t>
            </a:r>
            <a:r>
              <a:rPr lang="ru-RU" sz="1400" dirty="0"/>
              <a:t>температура окружающей среды, перепады температур</a:t>
            </a:r>
          </a:p>
          <a:p>
            <a:pPr marL="936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None/>
              <a:tabLst/>
            </a:pPr>
            <a:r>
              <a:rPr lang="ru-RU" sz="1400" dirty="0" smtClean="0"/>
              <a:t>• Электрохимическая </a:t>
            </a:r>
            <a:r>
              <a:rPr lang="ru-RU" sz="1400" dirty="0"/>
              <a:t>коррозия в зонах плакирования</a:t>
            </a:r>
          </a:p>
          <a:p>
            <a:pPr marL="936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None/>
              <a:tabLst/>
            </a:pPr>
            <a:r>
              <a:rPr lang="ru-RU" sz="1400" dirty="0" smtClean="0"/>
              <a:t>• </a:t>
            </a:r>
            <a:r>
              <a:rPr lang="ru-RU" sz="1400" dirty="0" err="1" smtClean="0"/>
              <a:t>Трудноремонтируемость</a:t>
            </a:r>
            <a:r>
              <a:rPr lang="ru-RU" sz="1400" dirty="0" smtClean="0"/>
              <a:t> </a:t>
            </a:r>
            <a:r>
              <a:rPr lang="ru-RU" sz="1400" dirty="0"/>
              <a:t>конструкций при эксплуатации</a:t>
            </a:r>
          </a:p>
          <a:p>
            <a:pPr marL="345960" marR="0" lvl="0" indent="-336600" rtl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1" i="0" u="none" strike="noStrike" kern="120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345960" marR="0" lvl="0" indent="-336600" rtl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200" b="0" i="0" u="none" strike="noStrike" kern="120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  <a:p>
            <a:pPr marL="345960" marR="0" lvl="0" indent="-336600" rtl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200" b="0" i="0" u="none" strike="noStrike" kern="120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3400" y="3309258"/>
            <a:ext cx="7424057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Вышеперечисленные проблемы решает </a:t>
            </a:r>
            <a:r>
              <a:rPr lang="ru-RU" dirty="0" err="1" smtClean="0"/>
              <a:t>Спармет-Антикор</a:t>
            </a:r>
            <a:r>
              <a:rPr lang="ru-RU" dirty="0" smtClean="0"/>
              <a:t>- комбинированные </a:t>
            </a:r>
            <a:r>
              <a:rPr lang="ru-RU" dirty="0" err="1" smtClean="0"/>
              <a:t>металлизационно</a:t>
            </a:r>
            <a:r>
              <a:rPr lang="ru-RU" dirty="0" smtClean="0"/>
              <a:t>-полимерные покрытия </a:t>
            </a:r>
            <a:endParaRPr lang="ru-RU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293457" y="4283145"/>
            <a:ext cx="2664000" cy="23169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33400" y="4528457"/>
            <a:ext cx="5758543" cy="159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5000"/>
              </a:lnSpc>
            </a:pPr>
            <a:r>
              <a:rPr lang="ru-RU" sz="1400" dirty="0"/>
              <a:t>Металлические протекторные </a:t>
            </a:r>
            <a:r>
              <a:rPr lang="ru-RU" sz="1400" dirty="0" err="1"/>
              <a:t>наноструктурные</a:t>
            </a:r>
            <a:r>
              <a:rPr lang="ru-RU" sz="1400" dirty="0"/>
              <a:t> покрытия на основе сплавов цинка, алюминия и магния обладают:</a:t>
            </a:r>
          </a:p>
          <a:p>
            <a:pPr lvl="0">
              <a:lnSpc>
                <a:spcPct val="95000"/>
              </a:lnSpc>
              <a:buSzPct val="45000"/>
              <a:buFont typeface="StarSymbol"/>
              <a:buChar char="●"/>
            </a:pPr>
            <a:r>
              <a:rPr lang="ru-RU" sz="1400" dirty="0"/>
              <a:t> твердостью металла,</a:t>
            </a:r>
          </a:p>
          <a:p>
            <a:pPr lvl="0">
              <a:lnSpc>
                <a:spcPct val="95000"/>
              </a:lnSpc>
              <a:buSzPct val="45000"/>
              <a:buFont typeface="StarSymbol"/>
              <a:buChar char="●"/>
            </a:pPr>
            <a:r>
              <a:rPr lang="ru-RU" sz="1400" dirty="0" smtClean="0"/>
              <a:t> адгезией </a:t>
            </a:r>
            <a:r>
              <a:rPr lang="ru-RU" sz="1400" dirty="0"/>
              <a:t>на 2 порядка выше органических материалов.</a:t>
            </a:r>
          </a:p>
          <a:p>
            <a:pPr lvl="0">
              <a:lnSpc>
                <a:spcPct val="95000"/>
              </a:lnSpc>
              <a:buSzPct val="45000"/>
              <a:buFont typeface="StarSymbol"/>
              <a:buChar char="●"/>
            </a:pPr>
            <a:r>
              <a:rPr lang="ru-RU" sz="1400" dirty="0" smtClean="0"/>
              <a:t> механические </a:t>
            </a:r>
            <a:r>
              <a:rPr lang="ru-RU" sz="1400" dirty="0"/>
              <a:t>повреждения «</a:t>
            </a:r>
            <a:r>
              <a:rPr lang="ru-RU" sz="1400" dirty="0" err="1"/>
              <a:t>самозалечиваются</a:t>
            </a:r>
            <a:r>
              <a:rPr lang="ru-RU" sz="1400" dirty="0"/>
              <a:t>».</a:t>
            </a:r>
          </a:p>
          <a:p>
            <a:pPr lvl="0">
              <a:lnSpc>
                <a:spcPct val="95000"/>
              </a:lnSpc>
            </a:pPr>
            <a:r>
              <a:rPr lang="ru-RU" sz="1400" dirty="0"/>
              <a:t>Ресурс работы – 20-100 лет.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5485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479" y="0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dirty="0" err="1">
                <a:solidFill>
                  <a:srgbClr val="144766"/>
                </a:solidFill>
                <a:latin typeface="Francker W10" panose="020B0804050704040203" pitchFamily="34" charset="0"/>
              </a:rPr>
              <a:t>Наноструктурные</a:t>
            </a:r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 покрытия для защиты строительных металлоконструкций от коррозии «</a:t>
            </a:r>
            <a:r>
              <a:rPr lang="ru-RU" sz="2000" dirty="0" err="1">
                <a:solidFill>
                  <a:srgbClr val="144766"/>
                </a:solidFill>
                <a:latin typeface="Francker W10" panose="020B0804050704040203" pitchFamily="34" charset="0"/>
              </a:rPr>
              <a:t>Спармет</a:t>
            </a:r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»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11</a:t>
            </a:fld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3026006" y="1225782"/>
            <a:ext cx="5237279" cy="5098817"/>
            <a:chOff x="360000" y="1687680"/>
            <a:chExt cx="5237279" cy="4792320"/>
          </a:xfrm>
        </p:grpSpPr>
        <p:sp>
          <p:nvSpPr>
            <p:cNvPr id="7" name="Скругленный прямоугольник 11"/>
            <p:cNvSpPr/>
            <p:nvPr/>
          </p:nvSpPr>
          <p:spPr>
            <a:xfrm>
              <a:off x="871200" y="3745080"/>
              <a:ext cx="4712040" cy="459719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 w="25560">
              <a:solidFill>
                <a:srgbClr val="5C92B5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ru-RU" sz="1200" b="1" i="0" u="none" strike="noStrike" kern="1200">
                  <a:ln>
                    <a:noFill/>
                  </a:ln>
                  <a:solidFill>
                    <a:srgbClr val="666666"/>
                  </a:solidFill>
                  <a:latin typeface="Segoe UI" pitchFamily="34"/>
                  <a:ea typeface="Microsoft YaHei" pitchFamily="2"/>
                  <a:cs typeface="Mangal" pitchFamily="2"/>
                </a:rPr>
                <a:t>ЭКОЛОГИЧЕСКАЯ ЧИСТОТА: Отсутствие экологических ограничений</a:t>
              </a:r>
            </a:p>
          </p:txBody>
        </p:sp>
        <p:sp>
          <p:nvSpPr>
            <p:cNvPr id="8" name="Плюс 13"/>
            <p:cNvSpPr/>
            <p:nvPr/>
          </p:nvSpPr>
          <p:spPr>
            <a:xfrm>
              <a:off x="360000" y="3746880"/>
              <a:ext cx="393480" cy="383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47346"/>
                <a:gd name="f6" fmla="val 136589"/>
                <a:gd name="f7" fmla="val 220601"/>
                <a:gd name="f8" fmla="val 309844"/>
                <a:gd name="f9" fmla="+- 0 0 0"/>
                <a:gd name="f10" fmla="*/ f3 1 357190"/>
                <a:gd name="f11" fmla="*/ f4 1 357190"/>
                <a:gd name="f12" fmla="*/ f9 f0 1"/>
                <a:gd name="f13" fmla="*/ 0 f10 1"/>
                <a:gd name="f14" fmla="*/ 357190 f10 1"/>
                <a:gd name="f15" fmla="*/ 357190 f11 1"/>
                <a:gd name="f16" fmla="*/ 0 f11 1"/>
                <a:gd name="f17" fmla="*/ 47346 f10 1"/>
                <a:gd name="f18" fmla="*/ 136577 f11 1"/>
                <a:gd name="f19" fmla="*/ f12 1 f2"/>
                <a:gd name="f20" fmla="*/ 136577 f10 1"/>
                <a:gd name="f21" fmla="*/ 47346 f11 1"/>
                <a:gd name="f22" fmla="*/ 220589 f10 1"/>
                <a:gd name="f23" fmla="*/ 309820 f10 1"/>
                <a:gd name="f24" fmla="*/ 220586 f11 1"/>
                <a:gd name="f25" fmla="*/ 309817 f11 1"/>
                <a:gd name="f26" fmla="+- f19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17" y="f18"/>
                </a:cxn>
                <a:cxn ang="f26">
                  <a:pos x="f20" y="f18"/>
                </a:cxn>
                <a:cxn ang="f26">
                  <a:pos x="f20" y="f21"/>
                </a:cxn>
                <a:cxn ang="f26">
                  <a:pos x="f22" y="f21"/>
                </a:cxn>
                <a:cxn ang="f26">
                  <a:pos x="f22" y="f18"/>
                </a:cxn>
                <a:cxn ang="f26">
                  <a:pos x="f23" y="f18"/>
                </a:cxn>
                <a:cxn ang="f26">
                  <a:pos x="f23" y="f24"/>
                </a:cxn>
                <a:cxn ang="f26">
                  <a:pos x="f22" y="f24"/>
                </a:cxn>
                <a:cxn ang="f26">
                  <a:pos x="f22" y="f25"/>
                </a:cxn>
                <a:cxn ang="f26">
                  <a:pos x="f20" y="f25"/>
                </a:cxn>
                <a:cxn ang="f26">
                  <a:pos x="f20" y="f24"/>
                </a:cxn>
                <a:cxn ang="f26">
                  <a:pos x="f17" y="f24"/>
                </a:cxn>
                <a:cxn ang="f26">
                  <a:pos x="f17" y="f18"/>
                </a:cxn>
              </a:cxnLst>
              <a:rect l="f13" t="f16" r="f14" b="f15"/>
              <a:pathLst>
                <a:path w="357190" h="357190">
                  <a:moveTo>
                    <a:pt x="f5" y="f6"/>
                  </a:moveTo>
                  <a:lnTo>
                    <a:pt x="f6" y="f6"/>
                  </a:lnTo>
                  <a:lnTo>
                    <a:pt x="f6" y="f5"/>
                  </a:lnTo>
                  <a:lnTo>
                    <a:pt x="f7" y="f5"/>
                  </a:lnTo>
                  <a:lnTo>
                    <a:pt x="f7" y="f6"/>
                  </a:lnTo>
                  <a:lnTo>
                    <a:pt x="f8" y="f6"/>
                  </a:lnTo>
                  <a:lnTo>
                    <a:pt x="f8" y="f7"/>
                  </a:lnTo>
                  <a:lnTo>
                    <a:pt x="f7" y="f7"/>
                  </a:lnTo>
                  <a:lnTo>
                    <a:pt x="f7" y="f8"/>
                  </a:lnTo>
                  <a:lnTo>
                    <a:pt x="f6" y="f8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6"/>
                  </a:lnTo>
                  <a:close/>
                </a:path>
              </a:pathLst>
            </a:custGeom>
            <a:solidFill>
              <a:srgbClr val="00B050"/>
            </a:solidFill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9" name="Скругленный прямоугольник 15"/>
            <p:cNvSpPr/>
            <p:nvPr/>
          </p:nvSpPr>
          <p:spPr>
            <a:xfrm>
              <a:off x="855359" y="2448720"/>
              <a:ext cx="4741920" cy="122616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 w="25560">
              <a:solidFill>
                <a:srgbClr val="5C92B5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just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ru-RU" sz="1200" b="1" i="0" u="none" strike="noStrike" kern="1200" dirty="0">
                  <a:ln>
                    <a:noFill/>
                  </a:ln>
                  <a:solidFill>
                    <a:srgbClr val="666666"/>
                  </a:solidFill>
                  <a:latin typeface="Segoe UI" pitchFamily="34"/>
                  <a:ea typeface="Microsoft YaHei" pitchFamily="2"/>
                  <a:cs typeface="Mangal" pitchFamily="2"/>
                </a:rPr>
                <a:t>КРАТНОЕ УВЕЛИЧЕНИЕ БЕЗРЕМОНТНОГО СРОКА СЛУЖБЫ: появление первых следов коррозии спустя 20 лет после нанесения. Обеспечивается защита не только за счет предотвращения контакта поверхности со средой, но и за счет разности электрохимических потенциалов самой конструкции и покрытия</a:t>
              </a:r>
            </a:p>
            <a:p>
              <a:pPr marL="0" marR="0" lvl="0" indent="0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200" b="1" i="0" u="none" strike="noStrike" kern="1200" dirty="0">
                <a:ln>
                  <a:noFill/>
                </a:ln>
                <a:solidFill>
                  <a:srgbClr val="808080"/>
                </a:solidFill>
                <a:latin typeface="Segoe UI" pitchFamily="34"/>
                <a:ea typeface="Microsoft YaHei" pitchFamily="2"/>
                <a:cs typeface="Mangal" pitchFamily="2"/>
              </a:endParaRPr>
            </a:p>
          </p:txBody>
        </p:sp>
        <p:sp>
          <p:nvSpPr>
            <p:cNvPr id="10" name="Плюс 16"/>
            <p:cNvSpPr/>
            <p:nvPr/>
          </p:nvSpPr>
          <p:spPr>
            <a:xfrm>
              <a:off x="360000" y="2835000"/>
              <a:ext cx="393480" cy="3826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47346"/>
                <a:gd name="f6" fmla="val 136589"/>
                <a:gd name="f7" fmla="val 220601"/>
                <a:gd name="f8" fmla="val 309844"/>
                <a:gd name="f9" fmla="+- 0 0 0"/>
                <a:gd name="f10" fmla="*/ f3 1 357190"/>
                <a:gd name="f11" fmla="*/ f4 1 357190"/>
                <a:gd name="f12" fmla="*/ f9 f0 1"/>
                <a:gd name="f13" fmla="*/ 0 f10 1"/>
                <a:gd name="f14" fmla="*/ 357190 f10 1"/>
                <a:gd name="f15" fmla="*/ 357190 f11 1"/>
                <a:gd name="f16" fmla="*/ 0 f11 1"/>
                <a:gd name="f17" fmla="*/ 47346 f10 1"/>
                <a:gd name="f18" fmla="*/ 136577 f11 1"/>
                <a:gd name="f19" fmla="*/ f12 1 f2"/>
                <a:gd name="f20" fmla="*/ 136577 f10 1"/>
                <a:gd name="f21" fmla="*/ 47346 f11 1"/>
                <a:gd name="f22" fmla="*/ 220589 f10 1"/>
                <a:gd name="f23" fmla="*/ 309820 f10 1"/>
                <a:gd name="f24" fmla="*/ 220587 f11 1"/>
                <a:gd name="f25" fmla="*/ 309818 f11 1"/>
                <a:gd name="f26" fmla="+- f19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17" y="f18"/>
                </a:cxn>
                <a:cxn ang="f26">
                  <a:pos x="f20" y="f18"/>
                </a:cxn>
                <a:cxn ang="f26">
                  <a:pos x="f20" y="f21"/>
                </a:cxn>
                <a:cxn ang="f26">
                  <a:pos x="f22" y="f21"/>
                </a:cxn>
                <a:cxn ang="f26">
                  <a:pos x="f22" y="f18"/>
                </a:cxn>
                <a:cxn ang="f26">
                  <a:pos x="f23" y="f18"/>
                </a:cxn>
                <a:cxn ang="f26">
                  <a:pos x="f23" y="f24"/>
                </a:cxn>
                <a:cxn ang="f26">
                  <a:pos x="f22" y="f24"/>
                </a:cxn>
                <a:cxn ang="f26">
                  <a:pos x="f22" y="f25"/>
                </a:cxn>
                <a:cxn ang="f26">
                  <a:pos x="f20" y="f25"/>
                </a:cxn>
                <a:cxn ang="f26">
                  <a:pos x="f20" y="f24"/>
                </a:cxn>
                <a:cxn ang="f26">
                  <a:pos x="f17" y="f24"/>
                </a:cxn>
                <a:cxn ang="f26">
                  <a:pos x="f17" y="f18"/>
                </a:cxn>
              </a:cxnLst>
              <a:rect l="f13" t="f16" r="f14" b="f15"/>
              <a:pathLst>
                <a:path w="357190" h="357190">
                  <a:moveTo>
                    <a:pt x="f5" y="f6"/>
                  </a:moveTo>
                  <a:lnTo>
                    <a:pt x="f6" y="f6"/>
                  </a:lnTo>
                  <a:lnTo>
                    <a:pt x="f6" y="f5"/>
                  </a:lnTo>
                  <a:lnTo>
                    <a:pt x="f7" y="f5"/>
                  </a:lnTo>
                  <a:lnTo>
                    <a:pt x="f7" y="f6"/>
                  </a:lnTo>
                  <a:lnTo>
                    <a:pt x="f8" y="f6"/>
                  </a:lnTo>
                  <a:lnTo>
                    <a:pt x="f8" y="f7"/>
                  </a:lnTo>
                  <a:lnTo>
                    <a:pt x="f7" y="f7"/>
                  </a:lnTo>
                  <a:lnTo>
                    <a:pt x="f7" y="f8"/>
                  </a:lnTo>
                  <a:lnTo>
                    <a:pt x="f6" y="f8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6"/>
                  </a:lnTo>
                  <a:close/>
                </a:path>
              </a:pathLst>
            </a:custGeom>
            <a:solidFill>
              <a:srgbClr val="00B050"/>
            </a:solidFill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1" name="Скругленный прямоугольник 23"/>
            <p:cNvSpPr/>
            <p:nvPr/>
          </p:nvSpPr>
          <p:spPr>
            <a:xfrm>
              <a:off x="885239" y="1687680"/>
              <a:ext cx="4712040" cy="68976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 w="25560">
              <a:solidFill>
                <a:srgbClr val="5C92B5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ru-RU" sz="1200" b="1" i="0" u="none" strike="noStrike" kern="1200" dirty="0">
                  <a:ln>
                    <a:noFill/>
                  </a:ln>
                  <a:solidFill>
                    <a:srgbClr val="666666"/>
                  </a:solidFill>
                  <a:latin typeface="Segoe UI" pitchFamily="34"/>
                  <a:ea typeface="Microsoft YaHei" pitchFamily="2"/>
                  <a:cs typeface="Mangal" pitchFamily="2"/>
                </a:rPr>
                <a:t>НИЗКАЯ СЕБЕСТОИМОСТЬ ЭКСПЛУАТАЦИИ: Себестоимость     эксплуатации покрытий в 5-6 ниже по сравнению с лакокрасочными покрытиями</a:t>
              </a:r>
            </a:p>
          </p:txBody>
        </p:sp>
        <p:sp>
          <p:nvSpPr>
            <p:cNvPr id="12" name="Плюс 24"/>
            <p:cNvSpPr/>
            <p:nvPr/>
          </p:nvSpPr>
          <p:spPr>
            <a:xfrm>
              <a:off x="360000" y="1806119"/>
              <a:ext cx="393480" cy="3826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47346"/>
                <a:gd name="f6" fmla="val 136589"/>
                <a:gd name="f7" fmla="val 220601"/>
                <a:gd name="f8" fmla="val 309844"/>
                <a:gd name="f9" fmla="+- 0 0 0"/>
                <a:gd name="f10" fmla="*/ f3 1 357190"/>
                <a:gd name="f11" fmla="*/ f4 1 357190"/>
                <a:gd name="f12" fmla="*/ f9 f0 1"/>
                <a:gd name="f13" fmla="*/ 0 f10 1"/>
                <a:gd name="f14" fmla="*/ 357190 f10 1"/>
                <a:gd name="f15" fmla="*/ 357190 f11 1"/>
                <a:gd name="f16" fmla="*/ 0 f11 1"/>
                <a:gd name="f17" fmla="*/ 47346 f10 1"/>
                <a:gd name="f18" fmla="*/ 136577 f11 1"/>
                <a:gd name="f19" fmla="*/ f12 1 f2"/>
                <a:gd name="f20" fmla="*/ 136577 f10 1"/>
                <a:gd name="f21" fmla="*/ 47346 f11 1"/>
                <a:gd name="f22" fmla="*/ 220589 f10 1"/>
                <a:gd name="f23" fmla="*/ 309820 f10 1"/>
                <a:gd name="f24" fmla="*/ 220586 f11 1"/>
                <a:gd name="f25" fmla="*/ 309817 f11 1"/>
                <a:gd name="f26" fmla="+- f19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17" y="f18"/>
                </a:cxn>
                <a:cxn ang="f26">
                  <a:pos x="f20" y="f18"/>
                </a:cxn>
                <a:cxn ang="f26">
                  <a:pos x="f20" y="f21"/>
                </a:cxn>
                <a:cxn ang="f26">
                  <a:pos x="f22" y="f21"/>
                </a:cxn>
                <a:cxn ang="f26">
                  <a:pos x="f22" y="f18"/>
                </a:cxn>
                <a:cxn ang="f26">
                  <a:pos x="f23" y="f18"/>
                </a:cxn>
                <a:cxn ang="f26">
                  <a:pos x="f23" y="f24"/>
                </a:cxn>
                <a:cxn ang="f26">
                  <a:pos x="f22" y="f24"/>
                </a:cxn>
                <a:cxn ang="f26">
                  <a:pos x="f22" y="f25"/>
                </a:cxn>
                <a:cxn ang="f26">
                  <a:pos x="f20" y="f25"/>
                </a:cxn>
                <a:cxn ang="f26">
                  <a:pos x="f20" y="f24"/>
                </a:cxn>
                <a:cxn ang="f26">
                  <a:pos x="f17" y="f24"/>
                </a:cxn>
                <a:cxn ang="f26">
                  <a:pos x="f17" y="f18"/>
                </a:cxn>
              </a:cxnLst>
              <a:rect l="f13" t="f16" r="f14" b="f15"/>
              <a:pathLst>
                <a:path w="357190" h="357190">
                  <a:moveTo>
                    <a:pt x="f5" y="f6"/>
                  </a:moveTo>
                  <a:lnTo>
                    <a:pt x="f6" y="f6"/>
                  </a:lnTo>
                  <a:lnTo>
                    <a:pt x="f6" y="f5"/>
                  </a:lnTo>
                  <a:lnTo>
                    <a:pt x="f7" y="f5"/>
                  </a:lnTo>
                  <a:lnTo>
                    <a:pt x="f7" y="f6"/>
                  </a:lnTo>
                  <a:lnTo>
                    <a:pt x="f8" y="f6"/>
                  </a:lnTo>
                  <a:lnTo>
                    <a:pt x="f8" y="f7"/>
                  </a:lnTo>
                  <a:lnTo>
                    <a:pt x="f7" y="f7"/>
                  </a:lnTo>
                  <a:lnTo>
                    <a:pt x="f7" y="f8"/>
                  </a:lnTo>
                  <a:lnTo>
                    <a:pt x="f6" y="f8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6"/>
                  </a:lnTo>
                  <a:close/>
                </a:path>
              </a:pathLst>
            </a:custGeom>
            <a:solidFill>
              <a:srgbClr val="00B050"/>
            </a:solidFill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3" name="Скругленный прямоугольник 27"/>
            <p:cNvSpPr/>
            <p:nvPr/>
          </p:nvSpPr>
          <p:spPr>
            <a:xfrm>
              <a:off x="871200" y="4268880"/>
              <a:ext cx="4712040" cy="74988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 w="25560">
              <a:solidFill>
                <a:srgbClr val="5C92B5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just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ru-RU" sz="1200" b="1" i="0" u="none" strike="noStrike" kern="1200">
                  <a:ln>
                    <a:noFill/>
                  </a:ln>
                  <a:solidFill>
                    <a:srgbClr val="666666"/>
                  </a:solidFill>
                  <a:latin typeface="Segoe UI" pitchFamily="34"/>
                  <a:ea typeface="Microsoft YaHei" pitchFamily="2"/>
                  <a:cs typeface="Mangal" pitchFamily="2"/>
                </a:rPr>
                <a:t>ЭФФЕКТ«САМОЗАРАСТАНИЯ»: протекторные покрытия на основе сплавов  цинка и алюминия обладают эффектом «самозарастания» трещин, царапин</a:t>
              </a:r>
            </a:p>
          </p:txBody>
        </p:sp>
        <p:sp>
          <p:nvSpPr>
            <p:cNvPr id="14" name="Плюс 28"/>
            <p:cNvSpPr/>
            <p:nvPr/>
          </p:nvSpPr>
          <p:spPr>
            <a:xfrm>
              <a:off x="360000" y="4420079"/>
              <a:ext cx="393480" cy="3826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47346"/>
                <a:gd name="f6" fmla="val 136589"/>
                <a:gd name="f7" fmla="val 220601"/>
                <a:gd name="f8" fmla="val 309844"/>
                <a:gd name="f9" fmla="+- 0 0 0"/>
                <a:gd name="f10" fmla="*/ f3 1 357190"/>
                <a:gd name="f11" fmla="*/ f4 1 357190"/>
                <a:gd name="f12" fmla="*/ f9 f0 1"/>
                <a:gd name="f13" fmla="*/ 0 f10 1"/>
                <a:gd name="f14" fmla="*/ 357190 f10 1"/>
                <a:gd name="f15" fmla="*/ 357190 f11 1"/>
                <a:gd name="f16" fmla="*/ 0 f11 1"/>
                <a:gd name="f17" fmla="*/ 47346 f10 1"/>
                <a:gd name="f18" fmla="*/ 136577 f11 1"/>
                <a:gd name="f19" fmla="*/ f12 1 f2"/>
                <a:gd name="f20" fmla="*/ 136577 f10 1"/>
                <a:gd name="f21" fmla="*/ 47346 f11 1"/>
                <a:gd name="f22" fmla="*/ 220589 f10 1"/>
                <a:gd name="f23" fmla="*/ 309820 f10 1"/>
                <a:gd name="f24" fmla="*/ 220580 f11 1"/>
                <a:gd name="f25" fmla="*/ 309811 f11 1"/>
                <a:gd name="f26" fmla="+- f19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17" y="f18"/>
                </a:cxn>
                <a:cxn ang="f26">
                  <a:pos x="f20" y="f18"/>
                </a:cxn>
                <a:cxn ang="f26">
                  <a:pos x="f20" y="f21"/>
                </a:cxn>
                <a:cxn ang="f26">
                  <a:pos x="f22" y="f21"/>
                </a:cxn>
                <a:cxn ang="f26">
                  <a:pos x="f22" y="f18"/>
                </a:cxn>
                <a:cxn ang="f26">
                  <a:pos x="f23" y="f18"/>
                </a:cxn>
                <a:cxn ang="f26">
                  <a:pos x="f23" y="f24"/>
                </a:cxn>
                <a:cxn ang="f26">
                  <a:pos x="f22" y="f24"/>
                </a:cxn>
                <a:cxn ang="f26">
                  <a:pos x="f22" y="f25"/>
                </a:cxn>
                <a:cxn ang="f26">
                  <a:pos x="f20" y="f25"/>
                </a:cxn>
                <a:cxn ang="f26">
                  <a:pos x="f20" y="f24"/>
                </a:cxn>
                <a:cxn ang="f26">
                  <a:pos x="f17" y="f24"/>
                </a:cxn>
                <a:cxn ang="f26">
                  <a:pos x="f17" y="f18"/>
                </a:cxn>
              </a:cxnLst>
              <a:rect l="f13" t="f16" r="f14" b="f15"/>
              <a:pathLst>
                <a:path w="357190" h="357190">
                  <a:moveTo>
                    <a:pt x="f5" y="f6"/>
                  </a:moveTo>
                  <a:lnTo>
                    <a:pt x="f6" y="f6"/>
                  </a:lnTo>
                  <a:lnTo>
                    <a:pt x="f6" y="f5"/>
                  </a:lnTo>
                  <a:lnTo>
                    <a:pt x="f7" y="f5"/>
                  </a:lnTo>
                  <a:lnTo>
                    <a:pt x="f7" y="f6"/>
                  </a:lnTo>
                  <a:lnTo>
                    <a:pt x="f8" y="f6"/>
                  </a:lnTo>
                  <a:lnTo>
                    <a:pt x="f8" y="f7"/>
                  </a:lnTo>
                  <a:lnTo>
                    <a:pt x="f7" y="f7"/>
                  </a:lnTo>
                  <a:lnTo>
                    <a:pt x="f7" y="f8"/>
                  </a:lnTo>
                  <a:lnTo>
                    <a:pt x="f6" y="f8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6"/>
                  </a:lnTo>
                  <a:close/>
                </a:path>
              </a:pathLst>
            </a:custGeom>
            <a:solidFill>
              <a:srgbClr val="00B050"/>
            </a:solidFill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5" name="Скругленный прямоугольник 33"/>
            <p:cNvSpPr/>
            <p:nvPr/>
          </p:nvSpPr>
          <p:spPr>
            <a:xfrm>
              <a:off x="855359" y="5088600"/>
              <a:ext cx="4741920" cy="74808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 w="25560">
              <a:solidFill>
                <a:srgbClr val="5C92B5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just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ru-RU" sz="1200" b="1" i="0" u="none" strike="noStrike" kern="1200" dirty="0">
                  <a:ln>
                    <a:noFill/>
                  </a:ln>
                  <a:solidFill>
                    <a:srgbClr val="666666"/>
                  </a:solidFill>
                  <a:latin typeface="Segoe UI" pitchFamily="34"/>
                  <a:ea typeface="Microsoft YaHei" pitchFamily="2"/>
                  <a:cs typeface="Mangal" pitchFamily="2"/>
                </a:rPr>
                <a:t>СООТВЕТСТВИЕ МИРОВОМУ ОПЫТУ: Передовой международный опыт свидетельствует о вытеснении лакокрасочных покрытий в пользу </a:t>
              </a:r>
              <a:r>
                <a:rPr lang="ru-RU" sz="1200" b="1" i="0" u="none" strike="noStrike" kern="1200" dirty="0" err="1">
                  <a:ln>
                    <a:noFill/>
                  </a:ln>
                  <a:solidFill>
                    <a:srgbClr val="666666"/>
                  </a:solidFill>
                  <a:latin typeface="Segoe UI" pitchFamily="34"/>
                  <a:ea typeface="Microsoft YaHei" pitchFamily="2"/>
                  <a:cs typeface="Mangal" pitchFamily="2"/>
                </a:rPr>
                <a:t>металлизационных</a:t>
              </a:r>
              <a:endParaRPr lang="ru-RU" sz="1200" b="1" i="0" u="none" strike="noStrike" kern="1200" dirty="0">
                <a:ln>
                  <a:noFill/>
                </a:ln>
                <a:solidFill>
                  <a:srgbClr val="666666"/>
                </a:solidFill>
                <a:latin typeface="Segoe UI" pitchFamily="34"/>
                <a:ea typeface="Microsoft YaHei" pitchFamily="2"/>
                <a:cs typeface="Mangal" pitchFamily="2"/>
              </a:endParaRPr>
            </a:p>
          </p:txBody>
        </p:sp>
        <p:sp>
          <p:nvSpPr>
            <p:cNvPr id="16" name="Плюс 34"/>
            <p:cNvSpPr/>
            <p:nvPr/>
          </p:nvSpPr>
          <p:spPr>
            <a:xfrm>
              <a:off x="360000" y="5236200"/>
              <a:ext cx="393480" cy="383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47346"/>
                <a:gd name="f6" fmla="val 136589"/>
                <a:gd name="f7" fmla="val 220601"/>
                <a:gd name="f8" fmla="val 309844"/>
                <a:gd name="f9" fmla="+- 0 0 0"/>
                <a:gd name="f10" fmla="*/ f3 1 357190"/>
                <a:gd name="f11" fmla="*/ f4 1 357190"/>
                <a:gd name="f12" fmla="*/ f9 f0 1"/>
                <a:gd name="f13" fmla="*/ 0 f10 1"/>
                <a:gd name="f14" fmla="*/ 357190 f10 1"/>
                <a:gd name="f15" fmla="*/ 357190 f11 1"/>
                <a:gd name="f16" fmla="*/ 0 f11 1"/>
                <a:gd name="f17" fmla="*/ 47346 f10 1"/>
                <a:gd name="f18" fmla="*/ 136577 f11 1"/>
                <a:gd name="f19" fmla="*/ f12 1 f2"/>
                <a:gd name="f20" fmla="*/ 136577 f10 1"/>
                <a:gd name="f21" fmla="*/ 47346 f11 1"/>
                <a:gd name="f22" fmla="*/ 220589 f10 1"/>
                <a:gd name="f23" fmla="*/ 309820 f10 1"/>
                <a:gd name="f24" fmla="*/ 220579 f11 1"/>
                <a:gd name="f25" fmla="*/ 309810 f11 1"/>
                <a:gd name="f26" fmla="+- f19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17" y="f18"/>
                </a:cxn>
                <a:cxn ang="f26">
                  <a:pos x="f20" y="f18"/>
                </a:cxn>
                <a:cxn ang="f26">
                  <a:pos x="f20" y="f21"/>
                </a:cxn>
                <a:cxn ang="f26">
                  <a:pos x="f22" y="f21"/>
                </a:cxn>
                <a:cxn ang="f26">
                  <a:pos x="f22" y="f18"/>
                </a:cxn>
                <a:cxn ang="f26">
                  <a:pos x="f23" y="f18"/>
                </a:cxn>
                <a:cxn ang="f26">
                  <a:pos x="f23" y="f24"/>
                </a:cxn>
                <a:cxn ang="f26">
                  <a:pos x="f22" y="f24"/>
                </a:cxn>
                <a:cxn ang="f26">
                  <a:pos x="f22" y="f25"/>
                </a:cxn>
                <a:cxn ang="f26">
                  <a:pos x="f20" y="f25"/>
                </a:cxn>
                <a:cxn ang="f26">
                  <a:pos x="f20" y="f24"/>
                </a:cxn>
                <a:cxn ang="f26">
                  <a:pos x="f17" y="f24"/>
                </a:cxn>
                <a:cxn ang="f26">
                  <a:pos x="f17" y="f18"/>
                </a:cxn>
              </a:cxnLst>
              <a:rect l="f13" t="f16" r="f14" b="f15"/>
              <a:pathLst>
                <a:path w="357190" h="357190">
                  <a:moveTo>
                    <a:pt x="f5" y="f6"/>
                  </a:moveTo>
                  <a:lnTo>
                    <a:pt x="f6" y="f6"/>
                  </a:lnTo>
                  <a:lnTo>
                    <a:pt x="f6" y="f5"/>
                  </a:lnTo>
                  <a:lnTo>
                    <a:pt x="f7" y="f5"/>
                  </a:lnTo>
                  <a:lnTo>
                    <a:pt x="f7" y="f6"/>
                  </a:lnTo>
                  <a:lnTo>
                    <a:pt x="f8" y="f6"/>
                  </a:lnTo>
                  <a:lnTo>
                    <a:pt x="f8" y="f7"/>
                  </a:lnTo>
                  <a:lnTo>
                    <a:pt x="f7" y="f7"/>
                  </a:lnTo>
                  <a:lnTo>
                    <a:pt x="f7" y="f8"/>
                  </a:lnTo>
                  <a:lnTo>
                    <a:pt x="f6" y="f8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6"/>
                  </a:lnTo>
                  <a:close/>
                </a:path>
              </a:pathLst>
            </a:custGeom>
            <a:solidFill>
              <a:srgbClr val="00B050"/>
            </a:solidFill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7" name="Скругленный прямоугольник 20"/>
            <p:cNvSpPr/>
            <p:nvPr/>
          </p:nvSpPr>
          <p:spPr>
            <a:xfrm>
              <a:off x="855359" y="5906160"/>
              <a:ext cx="4727880" cy="57384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 w="25560">
              <a:solidFill>
                <a:srgbClr val="5C92B5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75960" marR="0" lvl="0" indent="0" algn="just" rtl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ru-RU" sz="1200" b="1" i="0" u="none" strike="noStrike" kern="1200">
                  <a:ln>
                    <a:noFill/>
                  </a:ln>
                  <a:solidFill>
                    <a:srgbClr val="666666"/>
                  </a:solidFill>
                  <a:latin typeface="Segoe UI" pitchFamily="34"/>
                  <a:ea typeface="Microsoft YaHei" pitchFamily="2"/>
                  <a:cs typeface="Mangal" pitchFamily="2"/>
                </a:rPr>
                <a:t>ПЛАСТИЧНОСТЬ: Высокие пластические характеристики металлизационных покрытий</a:t>
              </a:r>
            </a:p>
          </p:txBody>
        </p:sp>
        <p:sp>
          <p:nvSpPr>
            <p:cNvPr id="18" name="Плюс 29"/>
            <p:cNvSpPr/>
            <p:nvPr/>
          </p:nvSpPr>
          <p:spPr>
            <a:xfrm>
              <a:off x="360000" y="6001560"/>
              <a:ext cx="393480" cy="3826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47346"/>
                <a:gd name="f6" fmla="val 136589"/>
                <a:gd name="f7" fmla="val 220601"/>
                <a:gd name="f8" fmla="val 309844"/>
                <a:gd name="f9" fmla="+- 0 0 0"/>
                <a:gd name="f10" fmla="*/ f3 1 357190"/>
                <a:gd name="f11" fmla="*/ f4 1 357190"/>
                <a:gd name="f12" fmla="*/ f9 f0 1"/>
                <a:gd name="f13" fmla="*/ 0 f10 1"/>
                <a:gd name="f14" fmla="*/ 357190 f10 1"/>
                <a:gd name="f15" fmla="*/ 357190 f11 1"/>
                <a:gd name="f16" fmla="*/ 0 f11 1"/>
                <a:gd name="f17" fmla="*/ 47346 f10 1"/>
                <a:gd name="f18" fmla="*/ 136577 f11 1"/>
                <a:gd name="f19" fmla="*/ f12 1 f2"/>
                <a:gd name="f20" fmla="*/ 136577 f10 1"/>
                <a:gd name="f21" fmla="*/ 47346 f11 1"/>
                <a:gd name="f22" fmla="*/ 220589 f10 1"/>
                <a:gd name="f23" fmla="*/ 309820 f10 1"/>
                <a:gd name="f24" fmla="*/ 220586 f11 1"/>
                <a:gd name="f25" fmla="*/ 309817 f11 1"/>
                <a:gd name="f26" fmla="+- f19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17" y="f18"/>
                </a:cxn>
                <a:cxn ang="f26">
                  <a:pos x="f20" y="f18"/>
                </a:cxn>
                <a:cxn ang="f26">
                  <a:pos x="f20" y="f21"/>
                </a:cxn>
                <a:cxn ang="f26">
                  <a:pos x="f22" y="f21"/>
                </a:cxn>
                <a:cxn ang="f26">
                  <a:pos x="f22" y="f18"/>
                </a:cxn>
                <a:cxn ang="f26">
                  <a:pos x="f23" y="f18"/>
                </a:cxn>
                <a:cxn ang="f26">
                  <a:pos x="f23" y="f24"/>
                </a:cxn>
                <a:cxn ang="f26">
                  <a:pos x="f22" y="f24"/>
                </a:cxn>
                <a:cxn ang="f26">
                  <a:pos x="f22" y="f25"/>
                </a:cxn>
                <a:cxn ang="f26">
                  <a:pos x="f20" y="f25"/>
                </a:cxn>
                <a:cxn ang="f26">
                  <a:pos x="f20" y="f24"/>
                </a:cxn>
                <a:cxn ang="f26">
                  <a:pos x="f17" y="f24"/>
                </a:cxn>
                <a:cxn ang="f26">
                  <a:pos x="f17" y="f18"/>
                </a:cxn>
              </a:cxnLst>
              <a:rect l="f13" t="f16" r="f14" b="f15"/>
              <a:pathLst>
                <a:path w="357190" h="357190">
                  <a:moveTo>
                    <a:pt x="f5" y="f6"/>
                  </a:moveTo>
                  <a:lnTo>
                    <a:pt x="f6" y="f6"/>
                  </a:lnTo>
                  <a:lnTo>
                    <a:pt x="f6" y="f5"/>
                  </a:lnTo>
                  <a:lnTo>
                    <a:pt x="f7" y="f5"/>
                  </a:lnTo>
                  <a:lnTo>
                    <a:pt x="f7" y="f6"/>
                  </a:lnTo>
                  <a:lnTo>
                    <a:pt x="f8" y="f6"/>
                  </a:lnTo>
                  <a:lnTo>
                    <a:pt x="f8" y="f7"/>
                  </a:lnTo>
                  <a:lnTo>
                    <a:pt x="f7" y="f7"/>
                  </a:lnTo>
                  <a:lnTo>
                    <a:pt x="f7" y="f8"/>
                  </a:lnTo>
                  <a:lnTo>
                    <a:pt x="f6" y="f8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6"/>
                  </a:lnTo>
                  <a:close/>
                </a:path>
              </a:pathLst>
            </a:custGeom>
            <a:solidFill>
              <a:srgbClr val="00B050"/>
            </a:solidFill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14362" y="1189212"/>
            <a:ext cx="2275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Преимущества: </a:t>
            </a:r>
            <a:endParaRPr lang="ru-RU" b="1" dirty="0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98746" y="1892660"/>
            <a:ext cx="2690730" cy="192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8747" y="3921251"/>
            <a:ext cx="2690730" cy="1921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713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364" y="278040"/>
            <a:ext cx="7481207" cy="65813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Распределенная волоконно-оптическая система сигнализации состояния объектов инфраструктуры (ВООС СОИ)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12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3400" y="1371600"/>
            <a:ext cx="7413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Принцип работы системы мониторинга:</a:t>
            </a:r>
            <a:endParaRPr lang="ru-RU" sz="1400" dirty="0"/>
          </a:p>
          <a:p>
            <a:r>
              <a:rPr lang="ru-RU" sz="1400" dirty="0"/>
              <a:t>При распространении непрерывного излучения и короткого импульса накачки, направленных навстречу друг другу с разных концов, в волокне сенсора возникает вынужденное рассеяние Мандельштама-</a:t>
            </a:r>
            <a:r>
              <a:rPr lang="ru-RU" sz="1400" dirty="0" err="1"/>
              <a:t>Бриллюэна</a:t>
            </a:r>
            <a:r>
              <a:rPr lang="ru-RU" sz="1400" dirty="0"/>
              <a:t> (ВРМБ) </a:t>
            </a:r>
          </a:p>
          <a:p>
            <a:r>
              <a:rPr lang="ru-RU" sz="1400" dirty="0" smtClean="0"/>
              <a:t>• </a:t>
            </a:r>
            <a:r>
              <a:rPr lang="ru-RU" sz="1400" dirty="0" err="1" smtClean="0"/>
              <a:t>Бриллюэновское</a:t>
            </a:r>
            <a:r>
              <a:rPr lang="ru-RU" sz="1400" dirty="0" smtClean="0"/>
              <a:t> </a:t>
            </a:r>
            <a:r>
              <a:rPr lang="ru-RU" sz="1400" dirty="0"/>
              <a:t>рассеяние характеризуется сдвигом частоты рассеянного сигнала; </a:t>
            </a:r>
          </a:p>
          <a:p>
            <a:r>
              <a:rPr lang="ru-RU" sz="1400" dirty="0" smtClean="0"/>
              <a:t>• </a:t>
            </a:r>
            <a:r>
              <a:rPr lang="ru-RU" sz="1400" dirty="0" err="1" smtClean="0"/>
              <a:t>Бриллюэновский</a:t>
            </a:r>
            <a:r>
              <a:rPr lang="ru-RU" sz="1400" dirty="0" smtClean="0"/>
              <a:t> </a:t>
            </a:r>
            <a:r>
              <a:rPr lang="ru-RU" sz="1400" dirty="0"/>
              <a:t>сдвиг частоты зависит от температуры и мех. напряжения.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4029" y="2852057"/>
            <a:ext cx="507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Возможности системы:</a:t>
            </a:r>
            <a:endParaRPr lang="ru-RU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4029" y="3221389"/>
            <a:ext cx="6738257" cy="349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• Малое время срабатывания – от 5 минут;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029" y="3722914"/>
            <a:ext cx="6738257" cy="349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• Точность определения места деформации – 2,0 м;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64029" y="4190217"/>
            <a:ext cx="6738257" cy="349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• Точность определения вертикального смещения грунта – 0,1мм; 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64029" y="4658303"/>
            <a:ext cx="6738257" cy="349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• Точность определения продольного смещения грунта – 0,5 мм; 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64029" y="5159046"/>
            <a:ext cx="6738257" cy="349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• Точность определения температуры грунта – от +1 С.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4548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13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47007" y="136660"/>
            <a:ext cx="70169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44766"/>
                </a:solidFill>
                <a:latin typeface="Francker W10" panose="020B0804050704040203" pitchFamily="34" charset="0"/>
              </a:rPr>
              <a:t>Распределенная волоконно-оптическая система сигнализации состояния объектов инфраструктуры (ВООС СОИ)</a:t>
            </a:r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125037" y="1376509"/>
            <a:ext cx="4081347" cy="479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Возможное применение ВОСС СОИ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1405054" y="1856012"/>
            <a:ext cx="959005" cy="8983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708401" y="2520176"/>
            <a:ext cx="1817052" cy="1483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Мониторинг мостовых сооружений </a:t>
            </a:r>
            <a:endParaRPr lang="ru-RU" sz="1400" dirty="0"/>
          </a:p>
        </p:txBody>
      </p:sp>
      <p:sp>
        <p:nvSpPr>
          <p:cNvPr id="13" name="Овал 12"/>
          <p:cNvSpPr/>
          <p:nvPr/>
        </p:nvSpPr>
        <p:spPr>
          <a:xfrm>
            <a:off x="3123585" y="4747563"/>
            <a:ext cx="2084251" cy="17956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Мониторинг </a:t>
            </a:r>
            <a:r>
              <a:rPr lang="ru-RU" sz="1400" dirty="0" err="1" smtClean="0"/>
              <a:t>оползнеопасных</a:t>
            </a:r>
            <a:r>
              <a:rPr lang="ru-RU" sz="1400" dirty="0" smtClean="0"/>
              <a:t> участков </a:t>
            </a:r>
            <a:endParaRPr lang="ru-RU" sz="1400" dirty="0"/>
          </a:p>
        </p:txBody>
      </p:sp>
      <p:sp>
        <p:nvSpPr>
          <p:cNvPr id="14" name="Овал 13"/>
          <p:cNvSpPr/>
          <p:nvPr/>
        </p:nvSpPr>
        <p:spPr>
          <a:xfrm>
            <a:off x="5746930" y="2520176"/>
            <a:ext cx="1817052" cy="1483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Мониторинг земляного полотна ж/д пути</a:t>
            </a:r>
            <a:endParaRPr lang="ru-RU" sz="1400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887844" y="1856012"/>
            <a:ext cx="557561" cy="7868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3173765" y="2520176"/>
            <a:ext cx="1983890" cy="18176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Мониторинг </a:t>
            </a:r>
            <a:r>
              <a:rPr lang="ru-RU" sz="1400" dirty="0" err="1" smtClean="0"/>
              <a:t>карстоопасных</a:t>
            </a:r>
            <a:r>
              <a:rPr lang="ru-RU" sz="1400" dirty="0" smtClean="0"/>
              <a:t> участков </a:t>
            </a:r>
            <a:endParaRPr lang="ru-RU" sz="1400" dirty="0"/>
          </a:p>
        </p:txBody>
      </p:sp>
      <p:cxnSp>
        <p:nvCxnSpPr>
          <p:cNvPr id="22" name="Прямая соединительная линия 21"/>
          <p:cNvCxnSpPr>
            <a:stCxn id="2" idx="2"/>
            <a:endCxn id="20" idx="0"/>
          </p:cNvCxnSpPr>
          <p:nvPr/>
        </p:nvCxnSpPr>
        <p:spPr>
          <a:xfrm flipH="1">
            <a:off x="4165710" y="1856012"/>
            <a:ext cx="1" cy="6641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20" idx="4"/>
            <a:endCxn id="13" idx="0"/>
          </p:cNvCxnSpPr>
          <p:nvPr/>
        </p:nvCxnSpPr>
        <p:spPr>
          <a:xfrm>
            <a:off x="4165710" y="4337824"/>
            <a:ext cx="1" cy="4097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554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480" y="484870"/>
            <a:ext cx="7666264" cy="63636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  <a:ea typeface="+mn-ea"/>
                <a:cs typeface="+mn-cs"/>
              </a:rPr>
              <a:t>Система внешнего армирования</a:t>
            </a:r>
            <a:r>
              <a:rPr lang="en-US" sz="2000" dirty="0">
                <a:solidFill>
                  <a:srgbClr val="144766"/>
                </a:solidFill>
                <a:latin typeface="Francker W10" panose="020B0804050704040203" pitchFamily="34" charset="0"/>
                <a:ea typeface="+mn-ea"/>
                <a:cs typeface="+mn-cs"/>
              </a:rPr>
              <a:t> Fib Arm</a:t>
            </a:r>
            <a:endParaRPr lang="ru-RU" sz="2000" dirty="0">
              <a:solidFill>
                <a:srgbClr val="144766"/>
              </a:solidFill>
              <a:latin typeface="Francker W10" panose="020B0804050704040203" pitchFamily="34" charset="0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021" y="1324882"/>
            <a:ext cx="7886700" cy="906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Назначение системы внешнего армирования </a:t>
            </a:r>
            <a:r>
              <a:rPr lang="en-US" sz="1800" dirty="0" smtClean="0"/>
              <a:t>Fib Arm: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14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43" y="1761672"/>
            <a:ext cx="2855956" cy="187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43" y="3918858"/>
            <a:ext cx="2855956" cy="193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98714" y="1761672"/>
            <a:ext cx="4702629" cy="11974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• При проектировании и строительстве - повышение сейсмостойкости прочности и надежности возводимых конструкций с увеличением межремонтных сроков при сохранении материалоёмкости</a:t>
            </a:r>
            <a:endParaRPr lang="ru-RU" sz="1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8714" y="3243944"/>
            <a:ext cx="4702629" cy="11974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• При реконструкции -  усиление несущий конструкций для восприятия повышенных нагрузок или обеспечения работоспособности по изменённой конструктивной схеме</a:t>
            </a:r>
            <a:endParaRPr lang="ru-RU" sz="1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8714" y="4666483"/>
            <a:ext cx="4702629" cy="11974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• При усилении - устранение последствий разрушения бетона и коррозии арматуры в результате длительного воздействия природных факторов и агрессивных сред или механического воздействия  </a:t>
            </a:r>
            <a:endParaRPr lang="ru-RU" sz="1400" dirty="0"/>
          </a:p>
        </p:txBody>
      </p:sp>
      <p:cxnSp>
        <p:nvCxnSpPr>
          <p:cNvPr id="7" name="Прямая со стрелкой 6"/>
          <p:cNvCxnSpPr>
            <a:stCxn id="5" idx="2"/>
            <a:endCxn id="8" idx="0"/>
          </p:cNvCxnSpPr>
          <p:nvPr/>
        </p:nvCxnSpPr>
        <p:spPr>
          <a:xfrm>
            <a:off x="2950029" y="2959100"/>
            <a:ext cx="0" cy="2848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8" idx="2"/>
            <a:endCxn id="9" idx="0"/>
          </p:cNvCxnSpPr>
          <p:nvPr/>
        </p:nvCxnSpPr>
        <p:spPr>
          <a:xfrm>
            <a:off x="2950029" y="4441372"/>
            <a:ext cx="0" cy="2251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167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365" y="136526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Система внешнего армирования</a:t>
            </a:r>
            <a:r>
              <a:rPr lang="en-US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 Fib Arm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1935" y="1302658"/>
            <a:ext cx="3061607" cy="51194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 smtClean="0"/>
              <a:t>Преимущества: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400" dirty="0" smtClean="0"/>
              <a:t>• Сокращение временных затрат</a:t>
            </a:r>
          </a:p>
          <a:p>
            <a:pPr marL="0" indent="0">
              <a:buNone/>
            </a:pPr>
            <a:r>
              <a:rPr lang="ru-RU" sz="1400" dirty="0" smtClean="0"/>
              <a:t>• Сокращение трудовых затрат</a:t>
            </a:r>
          </a:p>
          <a:p>
            <a:pPr marL="0" indent="0">
              <a:buNone/>
            </a:pPr>
            <a:r>
              <a:rPr lang="ru-RU" sz="1400" dirty="0" smtClean="0"/>
              <a:t>• Возможность выполнения работ без остановки производства или движения транспорта </a:t>
            </a:r>
          </a:p>
          <a:p>
            <a:pPr marL="0" indent="0">
              <a:buNone/>
            </a:pPr>
            <a:r>
              <a:rPr lang="ru-RU" sz="1400" dirty="0" smtClean="0"/>
              <a:t>• Сокращение расходов на ремонт</a:t>
            </a:r>
          </a:p>
          <a:p>
            <a:pPr marL="0" indent="0">
              <a:buNone/>
            </a:pPr>
            <a:r>
              <a:rPr lang="ru-RU" sz="1400" dirty="0" smtClean="0"/>
              <a:t>• Увеличение межремонтного периода</a:t>
            </a:r>
          </a:p>
          <a:p>
            <a:pPr marL="0" indent="0">
              <a:buNone/>
            </a:pPr>
            <a:r>
              <a:rPr lang="ru-RU" sz="1400" dirty="0" smtClean="0"/>
              <a:t>• Малый собственный вес усиления</a:t>
            </a:r>
          </a:p>
          <a:p>
            <a:pPr marL="0" indent="0">
              <a:buNone/>
            </a:pPr>
            <a:r>
              <a:rPr lang="ru-RU" sz="1400" dirty="0" smtClean="0"/>
              <a:t>• Минимальные требования к пространству для выполнения работ</a:t>
            </a:r>
          </a:p>
          <a:p>
            <a:pPr marL="0" indent="0">
              <a:buNone/>
            </a:pPr>
            <a:r>
              <a:rPr lang="ru-RU" sz="1400" dirty="0" smtClean="0"/>
              <a:t>• Устойчивость ко всем агрессивным средам</a:t>
            </a:r>
          </a:p>
          <a:p>
            <a:pPr marL="0" indent="0">
              <a:buNone/>
            </a:pPr>
            <a:r>
              <a:rPr lang="ru-RU" sz="1400" dirty="0" smtClean="0"/>
              <a:t>• Высокая адгезия к усиливаемой конструкции</a:t>
            </a:r>
          </a:p>
          <a:p>
            <a:pPr marL="0" indent="0">
              <a:buNone/>
            </a:pPr>
            <a:r>
              <a:rPr lang="ru-RU" sz="1400" dirty="0" smtClean="0"/>
              <a:t>• Отсутствие сварочных работ</a:t>
            </a:r>
          </a:p>
          <a:p>
            <a:pPr marL="0" indent="0">
              <a:buNone/>
            </a:pPr>
            <a:r>
              <a:rPr lang="ru-RU" sz="1400" dirty="0" smtClean="0"/>
              <a:t>• Минимальная толщина усиления.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15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86" y="1302658"/>
            <a:ext cx="2908204" cy="215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42" y="3714704"/>
            <a:ext cx="2838244" cy="226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465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698921" cy="669017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Интеллектуальная </a:t>
            </a:r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техническая система на транспорте «</a:t>
            </a:r>
            <a:r>
              <a:rPr lang="ru-RU" sz="2000" dirty="0" err="1">
                <a:solidFill>
                  <a:srgbClr val="144766"/>
                </a:solidFill>
                <a:latin typeface="Francker W10" panose="020B0804050704040203" pitchFamily="34" charset="0"/>
              </a:rPr>
              <a:t>Эридан</a:t>
            </a:r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278" y="136842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Интеллектуальная  техническая система (ИТС) на транспорте «</a:t>
            </a:r>
            <a:r>
              <a:rPr lang="ru-RU" sz="1800" dirty="0" err="1" smtClean="0"/>
              <a:t>Эридан</a:t>
            </a:r>
            <a:r>
              <a:rPr lang="ru-RU" sz="1800" dirty="0" smtClean="0"/>
              <a:t>» обеспечивает комплексный контроль, аналитику и управление транспортными средствами (ТС) с использованием систем глобального спутникового позиционирования.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Основные цели внедрения ИТС: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16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8970" y="2971800"/>
            <a:ext cx="7184573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• Повышение безопасности грузовых и пассажирских перевозок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8969" y="3429000"/>
            <a:ext cx="7184573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• Повышение эффективности управления персоналом 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8970" y="3886201"/>
            <a:ext cx="7184573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• Сокращение расходов на топливо и эксплуатацию ТС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8968" y="4365171"/>
            <a:ext cx="7184573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• Исключение нецелевого использования ТС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8970" y="4822371"/>
            <a:ext cx="7184573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• Оперативное реагирование при возникновении ЧС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884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335" y="0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Интеллектуальная техническая система на транспорте «</a:t>
            </a:r>
            <a:r>
              <a:rPr lang="ru-RU" sz="2000" dirty="0" err="1">
                <a:solidFill>
                  <a:srgbClr val="144766"/>
                </a:solidFill>
                <a:latin typeface="Francker W10" panose="020B0804050704040203" pitchFamily="34" charset="0"/>
              </a:rPr>
              <a:t>Эридан</a:t>
            </a:r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» 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17</a:t>
            </a:fld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92" y="1223125"/>
            <a:ext cx="7886700" cy="239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32893"/>
            <a:ext cx="4700135" cy="248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73" y="3732893"/>
            <a:ext cx="3376105" cy="205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77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364" y="201840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ТЕРМОПЛАСТИК </a:t>
            </a:r>
            <a:r>
              <a:rPr lang="en-US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HIGHWAY TERMOPLAST</a:t>
            </a:r>
            <a:endParaRPr lang="ru-RU" sz="2000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18</a:t>
            </a:fld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11628" y="1838580"/>
            <a:ext cx="778487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•    Каждый </a:t>
            </a:r>
            <a:r>
              <a:rPr lang="ru-RU" sz="1400" dirty="0"/>
              <a:t>год, "вышедшие" из под снега улицы и дороги требуют обновления </a:t>
            </a:r>
            <a:r>
              <a:rPr lang="ru-RU" sz="1400" dirty="0" smtClean="0"/>
              <a:t>дорожной разметки.</a:t>
            </a:r>
            <a:endParaRPr lang="ru-RU" sz="1400" dirty="0"/>
          </a:p>
          <a:p>
            <a:pPr algn="just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•       Существующие </a:t>
            </a:r>
            <a:r>
              <a:rPr lang="ru-RU" sz="1400" dirty="0"/>
              <a:t>технологии не позволяют производить нанесение </a:t>
            </a:r>
            <a:r>
              <a:rPr lang="ru-RU" sz="1400" dirty="0" smtClean="0"/>
              <a:t>износостойких </a:t>
            </a:r>
            <a:r>
              <a:rPr lang="ru-RU" sz="1400" dirty="0"/>
              <a:t>материалов на не прогретое естественным образом </a:t>
            </a:r>
            <a:r>
              <a:rPr lang="ru-RU" sz="1400" dirty="0" smtClean="0"/>
              <a:t>асфальтобетонное покрытие</a:t>
            </a:r>
            <a:r>
              <a:rPr lang="ru-RU" sz="1400" dirty="0"/>
              <a:t>.</a:t>
            </a:r>
          </a:p>
          <a:p>
            <a:pPr algn="just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•    Например </a:t>
            </a:r>
            <a:r>
              <a:rPr lang="ru-RU" sz="1400" dirty="0"/>
              <a:t>при нанесении разогретого термопластика, из-за разности </a:t>
            </a:r>
            <a:r>
              <a:rPr lang="ru-RU" sz="1400" dirty="0" smtClean="0"/>
              <a:t>температур </a:t>
            </a:r>
            <a:r>
              <a:rPr lang="ru-RU" sz="1400" dirty="0"/>
              <a:t>горячего расплава и дорожного полотна, между ними образуется </a:t>
            </a:r>
            <a:r>
              <a:rPr lang="ru-RU" sz="1400" dirty="0" smtClean="0"/>
              <a:t>конденсат, негативно </a:t>
            </a:r>
            <a:r>
              <a:rPr lang="ru-RU" sz="1400" dirty="0"/>
              <a:t>влияющий на адгезию термопластика к поверхности.</a:t>
            </a:r>
          </a:p>
          <a:p>
            <a:pPr algn="just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•     Это </a:t>
            </a:r>
            <a:r>
              <a:rPr lang="ru-RU" sz="1400" dirty="0"/>
              <a:t>приводит к снижению эксплуатационных свойств дорожной разметки </a:t>
            </a:r>
            <a:r>
              <a:rPr lang="ru-RU" sz="1400" dirty="0" smtClean="0"/>
              <a:t>и уменьшает </a:t>
            </a:r>
            <a:r>
              <a:rPr lang="ru-RU" sz="1400" dirty="0"/>
              <a:t>её гарантийный срок службы и буквально через пару месяцев </a:t>
            </a:r>
            <a:r>
              <a:rPr lang="ru-RU" sz="1400" dirty="0" smtClean="0"/>
              <a:t>такая разметка </a:t>
            </a:r>
            <a:r>
              <a:rPr lang="ru-RU" sz="1400" dirty="0"/>
              <a:t>начинает разрушаться, «слетая» с дорожного </a:t>
            </a:r>
            <a:r>
              <a:rPr lang="ru-RU" sz="1400" dirty="0" smtClean="0"/>
              <a:t>полотна. Ранней </a:t>
            </a:r>
            <a:r>
              <a:rPr lang="ru-RU" sz="1400" dirty="0"/>
              <a:t>весной работы по разметке , как правило производятся </a:t>
            </a:r>
            <a:r>
              <a:rPr lang="ru-RU" sz="1400" dirty="0" smtClean="0"/>
              <a:t>недолговечными эмалями</a:t>
            </a:r>
            <a:r>
              <a:rPr lang="ru-RU" sz="1400" dirty="0"/>
              <a:t>, с последующей </a:t>
            </a:r>
            <a:r>
              <a:rPr lang="ru-RU" sz="1400" dirty="0" err="1"/>
              <a:t>демаркировкой</a:t>
            </a:r>
            <a:r>
              <a:rPr lang="ru-RU" sz="1400" dirty="0"/>
              <a:t> их перед нанесением более </a:t>
            </a:r>
            <a:r>
              <a:rPr lang="ru-RU" sz="1400" dirty="0" smtClean="0"/>
              <a:t>износостойких </a:t>
            </a:r>
            <a:r>
              <a:rPr lang="ru-RU" sz="1400" dirty="0"/>
              <a:t>дорожных материалов.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1629" y="1371600"/>
            <a:ext cx="443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Существующая проблема: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38926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707" y="212726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ТЕРМОПЛАСТИК </a:t>
            </a:r>
            <a:r>
              <a:rPr lang="en-US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HIGHWAY TERMOPLAST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19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5430" y="1349830"/>
            <a:ext cx="7228114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/>
              <a:t>• Благодаря </a:t>
            </a:r>
            <a:r>
              <a:rPr lang="ru-RU" dirty="0"/>
              <a:t>инновационным разработкам, связанным с внедрением</a:t>
            </a:r>
          </a:p>
          <a:p>
            <a:pPr algn="just"/>
            <a:r>
              <a:rPr lang="ru-RU" dirty="0" err="1"/>
              <a:t>нанодобавок</a:t>
            </a:r>
            <a:r>
              <a:rPr lang="ru-RU" dirty="0"/>
              <a:t> в состав производимого </a:t>
            </a:r>
            <a:r>
              <a:rPr lang="ru-RU" dirty="0" smtClean="0"/>
              <a:t>термопластика</a:t>
            </a:r>
            <a:r>
              <a:rPr lang="ru-RU" dirty="0"/>
              <a:t>, </a:t>
            </a:r>
            <a:r>
              <a:rPr lang="ru-RU" dirty="0" smtClean="0"/>
              <a:t>удалось </a:t>
            </a:r>
            <a:r>
              <a:rPr lang="ru-RU" dirty="0"/>
              <a:t>добиться </a:t>
            </a:r>
            <a:r>
              <a:rPr lang="ru-RU" dirty="0" smtClean="0"/>
              <a:t>предварительного «подсушивания</a:t>
            </a:r>
            <a:r>
              <a:rPr lang="ru-RU" dirty="0"/>
              <a:t>» конденсата, образующегося в следствии </a:t>
            </a:r>
            <a:r>
              <a:rPr lang="ru-RU" dirty="0" smtClean="0"/>
              <a:t>разниц температур </a:t>
            </a:r>
            <a:r>
              <a:rPr lang="ru-RU" dirty="0"/>
              <a:t>наносимого горячего расплава термопластика </a:t>
            </a:r>
            <a:r>
              <a:rPr lang="ru-RU" dirty="0" smtClean="0"/>
              <a:t>и пониженной </a:t>
            </a:r>
            <a:r>
              <a:rPr lang="ru-RU" dirty="0"/>
              <a:t>температуры дорожного полотна.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7200" y="3178629"/>
            <a:ext cx="7228115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/>
              <a:t>• Такое решение позволяет наносить горячий расплав термопластика</a:t>
            </a:r>
            <a:r>
              <a:rPr lang="ru-RU" dirty="0"/>
              <a:t>, даже при отрицательных температурах, </a:t>
            </a:r>
            <a:r>
              <a:rPr lang="ru-RU" dirty="0" smtClean="0"/>
              <a:t>с последующим </a:t>
            </a:r>
            <a:r>
              <a:rPr lang="ru-RU" dirty="0"/>
              <a:t>сохранением </a:t>
            </a:r>
            <a:r>
              <a:rPr lang="ru-RU" dirty="0" smtClean="0"/>
              <a:t>всех эксплуатационных </a:t>
            </a:r>
            <a:r>
              <a:rPr lang="ru-RU" dirty="0"/>
              <a:t>свойств.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5429" y="4245430"/>
            <a:ext cx="7228115" cy="15675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/>
              <a:t>• В </a:t>
            </a:r>
            <a:r>
              <a:rPr lang="ru-RU" dirty="0"/>
              <a:t>сравнении с обычным термопластиком, </a:t>
            </a:r>
            <a:r>
              <a:rPr lang="ru-RU" dirty="0" smtClean="0"/>
              <a:t>так </a:t>
            </a:r>
            <a:r>
              <a:rPr lang="ru-RU" dirty="0"/>
              <a:t>же </a:t>
            </a:r>
            <a:r>
              <a:rPr lang="ru-RU" dirty="0" smtClean="0"/>
              <a:t>удалось добиться </a:t>
            </a:r>
            <a:r>
              <a:rPr lang="ru-RU" dirty="0"/>
              <a:t>хороших показателей </a:t>
            </a:r>
            <a:r>
              <a:rPr lang="ru-RU" dirty="0" err="1"/>
              <a:t>проливаемости</a:t>
            </a:r>
            <a:r>
              <a:rPr lang="ru-RU" dirty="0"/>
              <a:t> в поры </a:t>
            </a:r>
            <a:r>
              <a:rPr lang="ru-RU" dirty="0" smtClean="0"/>
              <a:t>асфальта, даже </a:t>
            </a:r>
            <a:r>
              <a:rPr lang="ru-RU" dirty="0"/>
              <a:t>при нанесении расплава термопластика на </a:t>
            </a:r>
            <a:r>
              <a:rPr lang="ru-RU" dirty="0" smtClean="0"/>
              <a:t>неподготовленное и </a:t>
            </a:r>
            <a:r>
              <a:rPr lang="ru-RU" dirty="0"/>
              <a:t>пыльное дорожное </a:t>
            </a:r>
            <a:r>
              <a:rPr lang="ru-RU" dirty="0" smtClean="0"/>
              <a:t>полотно. </a:t>
            </a:r>
            <a:r>
              <a:rPr lang="ru-RU" dirty="0" err="1" smtClean="0"/>
              <a:t>Нанодобавки</a:t>
            </a:r>
            <a:r>
              <a:rPr lang="ru-RU" dirty="0" smtClean="0"/>
              <a:t> </a:t>
            </a:r>
            <a:r>
              <a:rPr lang="ru-RU" dirty="0"/>
              <a:t>позволили создать дополнительный </a:t>
            </a:r>
            <a:r>
              <a:rPr lang="ru-RU" dirty="0" smtClean="0"/>
              <a:t>упрочняющий каркас</a:t>
            </a:r>
            <a:r>
              <a:rPr lang="ru-RU" dirty="0"/>
              <a:t>, что повысило его износостойкость.</a:t>
            </a:r>
          </a:p>
        </p:txBody>
      </p:sp>
      <p:cxnSp>
        <p:nvCxnSpPr>
          <p:cNvPr id="8" name="Прямая со стрелкой 7"/>
          <p:cNvCxnSpPr>
            <a:stCxn id="5" idx="2"/>
          </p:cNvCxnSpPr>
          <p:nvPr/>
        </p:nvCxnSpPr>
        <p:spPr>
          <a:xfrm flipH="1">
            <a:off x="4049486" y="3026230"/>
            <a:ext cx="1" cy="261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6" idx="2"/>
          </p:cNvCxnSpPr>
          <p:nvPr/>
        </p:nvCxnSpPr>
        <p:spPr>
          <a:xfrm>
            <a:off x="4071258" y="4038600"/>
            <a:ext cx="0" cy="3918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Выгнутая вправо стрелка 9"/>
          <p:cNvSpPr/>
          <p:nvPr/>
        </p:nvSpPr>
        <p:spPr>
          <a:xfrm>
            <a:off x="7685315" y="1970314"/>
            <a:ext cx="555171" cy="14695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>
            <a:off x="7685315" y="3720193"/>
            <a:ext cx="555171" cy="142058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17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228600"/>
            <a:ext cx="7600950" cy="790576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ООО «Новые технологии строительства» </a:t>
            </a:r>
            <a:endParaRPr lang="ru-RU" sz="2000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24874" y="6310631"/>
            <a:ext cx="371475" cy="365125"/>
          </a:xfrm>
        </p:spPr>
        <p:txBody>
          <a:bodyPr/>
          <a:lstStyle/>
          <a:p>
            <a:fld id="{39A1AFF8-1755-40E6-A7E3-E406E906E1A9}" type="slidenum">
              <a:rPr lang="ru-RU" sz="1800" b="1" smtClean="0">
                <a:solidFill>
                  <a:schemeClr val="bg1"/>
                </a:solidFill>
                <a:latin typeface="Francker CYR Condensed Regular" panose="020B0706040704040203" pitchFamily="34" charset="-52"/>
              </a:rPr>
              <a:t>2</a:t>
            </a:fld>
            <a:endParaRPr lang="ru-RU" sz="1800" b="1" dirty="0">
              <a:solidFill>
                <a:schemeClr val="bg1"/>
              </a:solidFill>
              <a:latin typeface="Francker CYR Condensed Regular" panose="020B0706040704040203" pitchFamily="34" charset="-52"/>
            </a:endParaRPr>
          </a:p>
        </p:txBody>
      </p:sp>
      <p:graphicFrame>
        <p:nvGraphicFramePr>
          <p:cNvPr id="7" name="Содержимое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083090700"/>
              </p:ext>
            </p:extLst>
          </p:nvPr>
        </p:nvGraphicFramePr>
        <p:xfrm>
          <a:off x="208400" y="1093190"/>
          <a:ext cx="8236193" cy="5499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6943" y="1219201"/>
            <a:ext cx="762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Портфельная компания АО «РОСНАНО» - ООО «Новые технологии строительства» является крупнейшим в России государственным предприятием по производству модификаторов для асфальтобетонных смесей. Компания относится к субъектам малого и среднего предпринимательства, а выпускаемый ею </a:t>
            </a:r>
            <a:r>
              <a:rPr lang="ru-RU" dirty="0" smtClean="0"/>
              <a:t>модификатор «</a:t>
            </a:r>
            <a:r>
              <a:rPr lang="ru-RU" dirty="0" err="1" smtClean="0"/>
              <a:t>Унирем</a:t>
            </a:r>
            <a:r>
              <a:rPr lang="ru-RU" dirty="0" smtClean="0"/>
              <a:t>» </a:t>
            </a:r>
            <a:r>
              <a:rPr lang="ru-RU" dirty="0"/>
              <a:t>внесен в реестр инновационной продукции.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Преимущества: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4655" y="3679534"/>
            <a:ext cx="7053943" cy="674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• Дорожные </a:t>
            </a:r>
            <a:r>
              <a:rPr lang="ru-RU" sz="1400" dirty="0"/>
              <a:t>покрытия с модификатором УНИРЕМ относятся к материалам повышенной долговечности и характеризуются высокой </a:t>
            </a:r>
            <a:r>
              <a:rPr lang="ru-RU" sz="1400" dirty="0" err="1" smtClean="0"/>
              <a:t>сдвигоустойчивостью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94658" y="4577442"/>
            <a:ext cx="7053942" cy="6640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• Качество </a:t>
            </a:r>
            <a:r>
              <a:rPr lang="ru-RU" sz="1400" dirty="0"/>
              <a:t>модификатора подтверждено сертификатами соответствия ГОСТ Р и СТО, имеется санитарно-эпидемиологическое заключение и паспорт безопасности химической продукции.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94656" y="5366656"/>
            <a:ext cx="7053943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• Модификатор </a:t>
            </a:r>
            <a:r>
              <a:rPr lang="ru-RU" sz="1400" dirty="0"/>
              <a:t>УНИРЕМ применяется в дорожном строительстве  более 10 лет. С использованием нашего модификатора уложено более 20 млн. м2</a:t>
            </a:r>
          </a:p>
        </p:txBody>
      </p:sp>
    </p:spTree>
    <p:extLst>
      <p:ext uri="{BB962C8B-B14F-4D97-AF65-F5344CB8AC3E}">
        <p14:creationId xmlns:p14="http://schemas.microsoft.com/office/powerpoint/2010/main" val="245522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391" y="365127"/>
            <a:ext cx="7807779" cy="69078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Система </a:t>
            </a:r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автоматической </a:t>
            </a:r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бесконтактной регистрации </a:t>
            </a:r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автотранспорта (САБРА) </a:t>
            </a:r>
            <a:endParaRPr lang="ru-RU" sz="2000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707" y="769712"/>
            <a:ext cx="7886700" cy="4351338"/>
          </a:xfrm>
        </p:spPr>
        <p:txBody>
          <a:bodyPr/>
          <a:lstStyle/>
          <a:p>
            <a:endParaRPr lang="ru-RU" dirty="0"/>
          </a:p>
          <a:p>
            <a:r>
              <a:rPr lang="ru-RU" sz="1800" b="1" dirty="0"/>
              <a:t>CАБРА </a:t>
            </a:r>
            <a:r>
              <a:rPr lang="ru-RU" sz="1800" dirty="0"/>
              <a:t>– программно-аппаратный комплекс, состоящий из RFID-меток </a:t>
            </a:r>
            <a:r>
              <a:rPr lang="ru-RU" sz="1800" dirty="0" err="1"/>
              <a:t>PatchTag</a:t>
            </a:r>
            <a:r>
              <a:rPr lang="ru-RU" sz="1800" dirty="0"/>
              <a:t>, бесконтактных радиочастотных считывателей </a:t>
            </a:r>
            <a:r>
              <a:rPr lang="ru-RU" sz="1800" dirty="0" err="1"/>
              <a:t>Impinj</a:t>
            </a:r>
            <a:r>
              <a:rPr lang="ru-RU" sz="1800" dirty="0"/>
              <a:t> </a:t>
            </a:r>
            <a:r>
              <a:rPr lang="ru-RU" sz="1800" dirty="0" err="1"/>
              <a:t>Speedway</a:t>
            </a:r>
            <a:r>
              <a:rPr lang="ru-RU" sz="1800" dirty="0"/>
              <a:t> и собственного программного обеспечения.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20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16" y="2438401"/>
            <a:ext cx="7965854" cy="253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354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50" y="92983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Система автоматической бесконтактной регистрации автотранспорта (САБРА)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393" y="1335768"/>
            <a:ext cx="3692979" cy="4351338"/>
          </a:xfrm>
        </p:spPr>
        <p:txBody>
          <a:bodyPr/>
          <a:lstStyle/>
          <a:p>
            <a:r>
              <a:rPr lang="ru-RU" sz="1800" dirty="0" smtClean="0"/>
              <a:t>Применение: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21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1000" y="1752600"/>
            <a:ext cx="3668486" cy="5878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Парковки промышленных предприятий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1000" y="2612571"/>
            <a:ext cx="3668486" cy="468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Платные магистрали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1000" y="3298371"/>
            <a:ext cx="3668486" cy="5442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 организации парковки на </a:t>
            </a:r>
            <a:r>
              <a:rPr lang="ru-RU" dirty="0" err="1" smtClean="0"/>
              <a:t>жд</a:t>
            </a:r>
            <a:r>
              <a:rPr lang="ru-RU" dirty="0" smtClean="0"/>
              <a:t>/авиа/портовых терминалах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1000" y="4082143"/>
            <a:ext cx="3668486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Парковки крупногабаритной техники 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1000" y="4844143"/>
            <a:ext cx="3668486" cy="6313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 других территориях с контролем перемещения</a:t>
            </a:r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2079171" y="2340429"/>
            <a:ext cx="304800" cy="2721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2079171" y="3080657"/>
            <a:ext cx="304800" cy="217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2079171" y="3842657"/>
            <a:ext cx="304800" cy="2394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2079171" y="4648200"/>
            <a:ext cx="304800" cy="1959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299857" y="1317171"/>
            <a:ext cx="392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Преимущества: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19600" y="1752600"/>
            <a:ext cx="3668486" cy="5878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Экономия времени 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419600" y="2601685"/>
            <a:ext cx="3668486" cy="468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Автоматизация учёта автотранспорта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419600" y="3298371"/>
            <a:ext cx="3668486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Радиус действия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419600" y="4082143"/>
            <a:ext cx="3668486" cy="544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с несколькими картами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30485" y="4844143"/>
            <a:ext cx="3657601" cy="6313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Мониторинг</a:t>
            </a:r>
            <a:endParaRPr lang="ru-RU" dirty="0"/>
          </a:p>
        </p:txBody>
      </p:sp>
      <p:sp>
        <p:nvSpPr>
          <p:cNvPr id="22" name="Стрелка вниз 21"/>
          <p:cNvSpPr/>
          <p:nvPr/>
        </p:nvSpPr>
        <p:spPr>
          <a:xfrm>
            <a:off x="6150429" y="2340429"/>
            <a:ext cx="315685" cy="2721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6150429" y="3080657"/>
            <a:ext cx="315685" cy="217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6150429" y="3831771"/>
            <a:ext cx="315685" cy="2503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6150429" y="4637314"/>
            <a:ext cx="315685" cy="206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944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65126"/>
            <a:ext cx="7905750" cy="658131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Светодиоды, светодиодные модули, линзы, осветительные приборы на их </a:t>
            </a:r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основе </a:t>
            </a:r>
            <a:endParaRPr lang="ru-RU" sz="2000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22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" y="2024743"/>
            <a:ext cx="2500085" cy="262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45" y="2024743"/>
            <a:ext cx="2581470" cy="271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547" y="2024744"/>
            <a:ext cx="2641395" cy="262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100943" y="1349829"/>
            <a:ext cx="4060371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Продукция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207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23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9600" y="365126"/>
            <a:ext cx="7905750" cy="658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Светодиоды, светодиодные модули, линзы, осветительные приборы на их основе </a:t>
            </a:r>
            <a:endParaRPr lang="ru-RU" sz="2000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96885" y="1426027"/>
            <a:ext cx="3570515" cy="478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Преимущества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8858" y="2492829"/>
            <a:ext cx="2362199" cy="1654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1200" dirty="0">
                <a:solidFill>
                  <a:schemeClr val="bg1"/>
                </a:solidFill>
              </a:rPr>
              <a:t>Используется оборудование высокоскоростного </a:t>
            </a:r>
            <a:r>
              <a:rPr lang="ru-RU" sz="1200" dirty="0" err="1">
                <a:solidFill>
                  <a:schemeClr val="bg1"/>
                </a:solidFill>
              </a:rPr>
              <a:t>корпусирования</a:t>
            </a:r>
            <a:r>
              <a:rPr lang="ru-RU" sz="1200" dirty="0">
                <a:solidFill>
                  <a:schemeClr val="bg1"/>
                </a:solidFill>
              </a:rPr>
              <a:t> светодиодов в пластиковую и керамическую подложку с использованием собственных ноу-хау со 100%-контролем качества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11927" y="2492829"/>
            <a:ext cx="2340430" cy="16655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1200" dirty="0">
                <a:solidFill>
                  <a:schemeClr val="bg1"/>
                </a:solidFill>
              </a:rPr>
              <a:t>Используется технология приготовления люминофорной смеси собственной разработки, охраняемая в режиме ноу-хау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67400" y="2481943"/>
            <a:ext cx="2220688" cy="16655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1200" dirty="0">
                <a:solidFill>
                  <a:schemeClr val="bg1"/>
                </a:solidFill>
              </a:rPr>
              <a:t>Выпускаемые светодиоды </a:t>
            </a:r>
            <a:r>
              <a:rPr lang="ru-RU" sz="1200" dirty="0" smtClean="0">
                <a:solidFill>
                  <a:schemeClr val="bg1"/>
                </a:solidFill>
              </a:rPr>
              <a:t>Не </a:t>
            </a:r>
            <a:r>
              <a:rPr lang="ru-RU" sz="1200" dirty="0">
                <a:solidFill>
                  <a:schemeClr val="bg1"/>
                </a:solidFill>
              </a:rPr>
              <a:t>только отвечают международным показателям по </a:t>
            </a:r>
            <a:r>
              <a:rPr lang="ru-RU" sz="1200" dirty="0" err="1">
                <a:solidFill>
                  <a:schemeClr val="bg1"/>
                </a:solidFill>
              </a:rPr>
              <a:t>энергоэффективности</a:t>
            </a:r>
            <a:r>
              <a:rPr lang="ru-RU" sz="1200" dirty="0">
                <a:solidFill>
                  <a:schemeClr val="bg1"/>
                </a:solidFill>
              </a:rPr>
              <a:t>, но и зачастую превосходят аналоги. В настоящее время удалось увеличить этот показатель в 1,7 раза, достигнув 180 Лм/Вт.</a:t>
            </a:r>
          </a:p>
          <a:p>
            <a:pPr fontAlgn="base"/>
            <a:endParaRPr lang="ru-RU" sz="1200" dirty="0">
              <a:solidFill>
                <a:schemeClr val="bg1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296885" y="1904998"/>
            <a:ext cx="468086" cy="5878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6" idx="2"/>
          </p:cNvCxnSpPr>
          <p:nvPr/>
        </p:nvCxnSpPr>
        <p:spPr>
          <a:xfrm flipH="1">
            <a:off x="4082142" y="1904998"/>
            <a:ext cx="1" cy="5878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366657" y="1904998"/>
            <a:ext cx="576943" cy="5878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044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364" y="180069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Современные литий-ионные аккумуляторы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24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9857" y="1295398"/>
            <a:ext cx="7184571" cy="7511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Современные литий-ионные аккумуляторы (ЛИА) на сегодняшний день применяются в значительной части общественного и специализированного автотранспорта.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2480024"/>
            <a:ext cx="2379606" cy="17847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8364" y="4252321"/>
            <a:ext cx="21297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Электробусы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56762" y="2545013"/>
            <a:ext cx="2417310" cy="1559906"/>
          </a:xfrm>
          <a:prstGeom prst="roundRect">
            <a:avLst>
              <a:gd name="adj" fmla="val 12629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59098" y="4171614"/>
            <a:ext cx="30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Троллейбусы с автономным ходом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44032" y="2545012"/>
            <a:ext cx="2376711" cy="1636271"/>
          </a:xfrm>
          <a:prstGeom prst="roundRect">
            <a:avLst>
              <a:gd name="adj" fmla="val 9321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310411" y="4181283"/>
            <a:ext cx="30451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Электромобили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364" y="4942114"/>
            <a:ext cx="7320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• ЛИА используются не только в автотранспортной отрасли, но и в горнодобывающей промышленности, </a:t>
            </a:r>
            <a:r>
              <a:rPr lang="ru-RU" dirty="0" err="1" smtClean="0"/>
              <a:t>электропогрузочной</a:t>
            </a:r>
            <a:r>
              <a:rPr lang="ru-RU" dirty="0" smtClean="0"/>
              <a:t> технике, и на железнодорожном электротранспорте.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0361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022" y="195943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Современные литий-ионные аккумуляторы 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25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1" y="4000311"/>
            <a:ext cx="3304884" cy="1591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0" y="1940556"/>
            <a:ext cx="3231485" cy="16348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8738" y="5591421"/>
            <a:ext cx="38873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Электрический локомотив</a:t>
            </a:r>
            <a:endParaRPr lang="ru-RU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8687" y="3251593"/>
            <a:ext cx="33924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Гибридный локомотив</a:t>
            </a:r>
            <a:endParaRPr lang="ru-RU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64890" y="1208314"/>
            <a:ext cx="3525348" cy="489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ЛИА на железнодорожном электротранспорте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727564" y="4190779"/>
            <a:ext cx="4332134" cy="1782502"/>
          </a:xfrm>
          <a:prstGeom prst="roundRect">
            <a:avLst>
              <a:gd name="adj" fmla="val 92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827533" y="4712698"/>
            <a:ext cx="22535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Литий-ионная аккумуляторная </a:t>
            </a:r>
            <a:r>
              <a:rPr lang="ru-RU" alt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батарея для локомотива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084" y="4457914"/>
            <a:ext cx="1583089" cy="13126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27565" y="1988597"/>
            <a:ext cx="433213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Стратегические преимущества: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меньшая стоимость жизненного цикла - экономия топлива (гибридным локомотивом на 30-40%), экономия на ТО;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снижение выбросов углекислого газа не менее 30%, снижение уровня шума. </a:t>
            </a:r>
          </a:p>
        </p:txBody>
      </p:sp>
    </p:spTree>
    <p:extLst>
      <p:ext uri="{BB962C8B-B14F-4D97-AF65-F5344CB8AC3E}">
        <p14:creationId xmlns:p14="http://schemas.microsoft.com/office/powerpoint/2010/main" val="210487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593" y="228600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Солнечные модули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26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98913" y="1246416"/>
            <a:ext cx="3657600" cy="511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Продукция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752600" y="1758044"/>
            <a:ext cx="446314" cy="6041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544284" y="2362200"/>
            <a:ext cx="2275115" cy="19594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Солнечные парки (системы генерации, поставляющих вырабатываемую электроэнергию в единую энергосистему).</a:t>
            </a:r>
            <a:endParaRPr lang="ru-RU" sz="1200" dirty="0"/>
          </a:p>
        </p:txBody>
      </p:sp>
      <p:sp>
        <p:nvSpPr>
          <p:cNvPr id="9" name="Овал 8"/>
          <p:cNvSpPr/>
          <p:nvPr/>
        </p:nvSpPr>
        <p:spPr>
          <a:xfrm>
            <a:off x="2960913" y="2362199"/>
            <a:ext cx="2264230" cy="1959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Автономные установки </a:t>
            </a: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ru-RU" sz="1200" dirty="0" smtClean="0">
                <a:solidFill>
                  <a:schemeClr val="bg1"/>
                </a:solidFill>
              </a:rPr>
              <a:t>системы </a:t>
            </a:r>
            <a:r>
              <a:rPr lang="ru-RU" sz="1200" dirty="0">
                <a:solidFill>
                  <a:schemeClr val="bg1"/>
                </a:solidFill>
              </a:rPr>
              <a:t>энергоснабжения удаленных объектов – автономных гибридных энергоустановок (АГЭУ</a:t>
            </a:r>
          </a:p>
        </p:txBody>
      </p:sp>
      <p:cxnSp>
        <p:nvCxnSpPr>
          <p:cNvPr id="11" name="Прямая со стрелкой 10"/>
          <p:cNvCxnSpPr>
            <a:stCxn id="5" idx="2"/>
          </p:cNvCxnSpPr>
          <p:nvPr/>
        </p:nvCxnSpPr>
        <p:spPr>
          <a:xfrm>
            <a:off x="4027713" y="1758044"/>
            <a:ext cx="0" cy="6041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5464626" y="2362198"/>
            <a:ext cx="2318660" cy="19594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С</a:t>
            </a:r>
            <a:r>
              <a:rPr lang="ru-RU" sz="1200" dirty="0" smtClean="0">
                <a:solidFill>
                  <a:schemeClr val="bg1"/>
                </a:solidFill>
              </a:rPr>
              <a:t>оздание </a:t>
            </a:r>
            <a:r>
              <a:rPr lang="ru-RU" sz="1200" dirty="0">
                <a:solidFill>
                  <a:schemeClr val="bg1"/>
                </a:solidFill>
              </a:rPr>
              <a:t>розничной генерации (Применение солнечных панелей на кровлях и фасадах, мини-АГЭУ для отдельных объектов, решения «B2B»)*.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5769429" y="1676400"/>
            <a:ext cx="653142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544284" y="4996543"/>
            <a:ext cx="4680860" cy="892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bg1"/>
                </a:solidFill>
              </a:rPr>
              <a:t>*Назначение: Автономные гибридные энергоустановки (далее – АГЭУ) предназначены для энергоснабжения изолированных энергосистем и труднодоступных районов. АГЭУ позволяют экономить дизельное топливо и повысить надежность энергоснабжения.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886" y="4396921"/>
            <a:ext cx="20574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623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364" y="223612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Солнечные модули 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27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459" y="1306287"/>
            <a:ext cx="2276475" cy="4210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6057" y="1502229"/>
            <a:ext cx="5018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Принцип работы: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66057" y="2111829"/>
            <a:ext cx="50183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• Принцип </a:t>
            </a:r>
            <a:r>
              <a:rPr lang="ru-RU" sz="1400" dirty="0"/>
              <a:t>работы солнечного модуля, который является основой солнечной электростанции, довольно прост - поверхность модуля улавливает солнечный свет и за счёт проводниковых свойств кремния преобразует его в электрическую энергию.</a:t>
            </a:r>
            <a:br>
              <a:rPr lang="ru-RU" sz="1400" dirty="0"/>
            </a:br>
            <a:r>
              <a:rPr lang="ru-RU" sz="1400" dirty="0" smtClean="0"/>
              <a:t>• Солнечные </a:t>
            </a:r>
            <a:r>
              <a:rPr lang="ru-RU" sz="1400" dirty="0"/>
              <a:t>электростанции состоят из солнечных модулей, подключённых в единую цепь, инверторов и другого оборудования.</a:t>
            </a:r>
            <a:br>
              <a:rPr lang="ru-RU" sz="1400" dirty="0"/>
            </a:br>
            <a:r>
              <a:rPr lang="ru-RU" sz="1400" dirty="0" smtClean="0"/>
              <a:t>• Существуют </a:t>
            </a:r>
            <a:r>
              <a:rPr lang="ru-RU" sz="1400" dirty="0"/>
              <a:t>два основных типа солнечных электростанций: сетевые - отпускающие всю вырабатываемую электроэнергию в сеть и автономные.</a:t>
            </a:r>
            <a:br>
              <a:rPr lang="ru-RU" sz="1400" dirty="0"/>
            </a:br>
            <a:r>
              <a:rPr lang="ru-RU" sz="1400" dirty="0" smtClean="0"/>
              <a:t>• На </a:t>
            </a:r>
            <a:r>
              <a:rPr lang="ru-RU" sz="1400" dirty="0"/>
              <a:t>автономных станциях за счёт установки аккумуляторов есть возможность накапливать электроэнергию для использования, например, в тёмное время суток.</a:t>
            </a:r>
          </a:p>
        </p:txBody>
      </p:sp>
    </p:spTree>
    <p:extLst>
      <p:ext uri="{BB962C8B-B14F-4D97-AF65-F5344CB8AC3E}">
        <p14:creationId xmlns:p14="http://schemas.microsoft.com/office/powerpoint/2010/main" val="955082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593" y="245383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Инновационные </a:t>
            </a:r>
            <a:r>
              <a:rPr lang="ru-RU" sz="2000" dirty="0" err="1">
                <a:solidFill>
                  <a:srgbClr val="144766"/>
                </a:solidFill>
                <a:latin typeface="Francker W10" panose="020B0804050704040203" pitchFamily="34" charset="0"/>
              </a:rPr>
              <a:t>геосоты</a:t>
            </a:r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 НЭОВЭБ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28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16" y="1341669"/>
            <a:ext cx="2834197" cy="184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843" y="3429000"/>
            <a:ext cx="28702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6943" y="1480457"/>
            <a:ext cx="424542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• В уникальном долговечном и </a:t>
            </a:r>
            <a:r>
              <a:rPr lang="ru-RU" sz="1400" dirty="0" err="1" smtClean="0"/>
              <a:t>недеформативном</a:t>
            </a:r>
            <a:r>
              <a:rPr lang="ru-RU" sz="1400" dirty="0" smtClean="0"/>
              <a:t> полимерном </a:t>
            </a:r>
            <a:r>
              <a:rPr lang="ru-RU" sz="1400" dirty="0" err="1" smtClean="0"/>
              <a:t>нанокомпозитном</a:t>
            </a:r>
            <a:r>
              <a:rPr lang="ru-RU" sz="1400" dirty="0" smtClean="0"/>
              <a:t> сплаве </a:t>
            </a:r>
            <a:r>
              <a:rPr lang="ru-RU" sz="1400" dirty="0" err="1" smtClean="0"/>
              <a:t>Нэолой</a:t>
            </a:r>
            <a:r>
              <a:rPr lang="ru-RU" sz="1400" dirty="0" smtClean="0"/>
              <a:t>, который, в отличие от обычно </a:t>
            </a:r>
            <a:r>
              <a:rPr lang="ru-RU" sz="1400" dirty="0" err="1" smtClean="0"/>
              <a:t>приминяемого</a:t>
            </a:r>
            <a:r>
              <a:rPr lang="ru-RU" sz="1400" dirty="0" smtClean="0"/>
              <a:t> ПЭВП, долгосрочно сохраняет обжатие уплотненного сыпучего наполнителя (песка, ЩПС) перфорированными стенками соты и повышает модуль упругости армированного композитного слоя (</a:t>
            </a:r>
            <a:r>
              <a:rPr lang="ru-RU" sz="1400" dirty="0" err="1" smtClean="0"/>
              <a:t>геосоты+наполнитель</a:t>
            </a:r>
            <a:r>
              <a:rPr lang="ru-RU" sz="1400" dirty="0" smtClean="0"/>
              <a:t>) в 2-5 раз, при этом не деформируясь при критических перепадах температуры (-60 с/+60 с), а также при воздействии агрессивных сред и высоких динамических нагрузок в течении всего срока эксплуатации дорог (до 55 лет).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35825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479" y="256269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Инновационные </a:t>
            </a:r>
            <a:r>
              <a:rPr lang="ru-RU" sz="2000" dirty="0" err="1">
                <a:solidFill>
                  <a:srgbClr val="144766"/>
                </a:solidFill>
                <a:latin typeface="Francker W10" panose="020B0804050704040203" pitchFamily="34" charset="0"/>
              </a:rPr>
              <a:t>геосоты</a:t>
            </a:r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 НЭОВЭБ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29</a:t>
            </a:fld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93373" y="1338943"/>
            <a:ext cx="5802086" cy="4463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Экономическая эффективность </a:t>
            </a:r>
            <a:r>
              <a:rPr lang="ru-RU" dirty="0" err="1"/>
              <a:t>геосот</a:t>
            </a:r>
            <a:r>
              <a:rPr lang="ru-RU" dirty="0"/>
              <a:t> НЭОВЕБ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72886" y="2275115"/>
            <a:ext cx="7162800" cy="36031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• Экономия до 20% от общей стоимости строительства автомобильных дорог. – До 33% материалов в основании за счет использования более дешёвого наполнителя (песок, ЩПС) вместо щебня и вяжущих и одновременно достигается повышение прочности армированного </a:t>
            </a:r>
            <a:r>
              <a:rPr lang="ru-RU" dirty="0" err="1" smtClean="0"/>
              <a:t>геосотами</a:t>
            </a:r>
            <a:r>
              <a:rPr lang="ru-RU" dirty="0" smtClean="0"/>
              <a:t> слоя основания дорожной одежды в 2-5 раз. До 22,5% за счёт сокращения нижнего асфальтового слоя без снижения общей прочности дорожной одежды.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• Долгосрочная экономия до 50% стоимости эксплуатации за счет увеличения надёжности и долговечности дорожной конструкции. Увеличение межремонтных сроков по сравнению с нормативными, возрастает в 1,5 раза и более.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21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228600"/>
            <a:ext cx="7600950" cy="790576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ООО «Новые технологии строительства» </a:t>
            </a:r>
            <a:endParaRPr lang="ru-RU" sz="2000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24874" y="6310631"/>
            <a:ext cx="371475" cy="365125"/>
          </a:xfrm>
        </p:spPr>
        <p:txBody>
          <a:bodyPr/>
          <a:lstStyle/>
          <a:p>
            <a:fld id="{39A1AFF8-1755-40E6-A7E3-E406E906E1A9}" type="slidenum">
              <a:rPr lang="ru-RU" sz="1800" b="1" smtClean="0">
                <a:solidFill>
                  <a:schemeClr val="bg1"/>
                </a:solidFill>
                <a:latin typeface="Francker CYR Condensed Regular" panose="020B0706040704040203" pitchFamily="34" charset="-52"/>
              </a:rPr>
              <a:t>3</a:t>
            </a:fld>
            <a:endParaRPr lang="ru-RU" sz="1800" b="1" dirty="0">
              <a:solidFill>
                <a:schemeClr val="bg1"/>
              </a:solidFill>
              <a:latin typeface="Francker CYR Condensed Regular" panose="020B0706040704040203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656" y="3528927"/>
            <a:ext cx="76417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• ООО </a:t>
            </a:r>
            <a:r>
              <a:rPr lang="ru-RU" dirty="0"/>
              <a:t>«НТС» обладает своим аккредитованным лабораторным центром испытаний материалов, применяемых в дорожно-строительной отрасли. 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•Также на базе ООО «НТС» создан консорциум из ___ фирм производителей инновационных технологических решений, применяемых в транспортной отрасли. Все технологические решения описаны в данной презентации ниже. 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3400" y="1306286"/>
            <a:ext cx="7663543" cy="19485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Модификатор выпускается в соответствии с ГОСТ Р 55419-2013 и СТО 44419355-001-2015, и может применяться как для приготовления асфальтобетонных смесей для устройства верхних и нижних слоев покрытий автомобильных дорог, так и для приготовления ЩМА (по СТО 44419355-003-2015).</a:t>
            </a:r>
          </a:p>
        </p:txBody>
      </p:sp>
    </p:spTree>
    <p:extLst>
      <p:ext uri="{BB962C8B-B14F-4D97-AF65-F5344CB8AC3E}">
        <p14:creationId xmlns:p14="http://schemas.microsoft.com/office/powerpoint/2010/main" val="308900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708" y="-10886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Системы безопасности для обеспечения безопасности объектов транспортной инфраструктуры в сфере дорожного хозяйства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30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6943" y="1306286"/>
            <a:ext cx="7282543" cy="1099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988"/>
              </a:lnSpc>
              <a:defRPr/>
            </a:pPr>
            <a:r>
              <a:rPr lang="ru-RU" b="1" dirty="0">
                <a:solidFill>
                  <a:schemeClr val="bg1"/>
                </a:solidFill>
              </a:rPr>
              <a:t>Автоматическая система </a:t>
            </a:r>
            <a:r>
              <a:rPr lang="ru-RU" b="1" dirty="0" smtClean="0">
                <a:solidFill>
                  <a:schemeClr val="bg1"/>
                </a:solidFill>
              </a:rPr>
              <a:t>фото-</a:t>
            </a:r>
            <a:r>
              <a:rPr lang="ru-RU" b="1" dirty="0" err="1" smtClean="0">
                <a:solidFill>
                  <a:schemeClr val="bg1"/>
                </a:solidFill>
              </a:rPr>
              <a:t>видеофиксации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нарушений правил дорожного движения  «Перекресток»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2" y="2926515"/>
            <a:ext cx="3381205" cy="2233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8214" y="2509024"/>
            <a:ext cx="3641272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Проезд на запрещающий сигнал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светофора</a:t>
            </a: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Невыполнение требования ПДД об остановке</a:t>
            </a:r>
            <a:b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перед стоп-линией при запрещающем сигнале светофора</a:t>
            </a: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Нарушение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ПДД при проезде Ж/Д переездов	</a:t>
            </a:r>
            <a:endParaRPr lang="ru-RU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Невыполнение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требования ПДД перед поворотом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направо,</a:t>
            </a:r>
            <a:b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налево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или разворотом заблаговременно занять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/>
            </a:r>
            <a:b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соответствующее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крайнее положение на проезжей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части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	</a:t>
            </a:r>
            <a:endParaRPr lang="ru-RU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Нарушение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установленной скорости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движения</a:t>
            </a: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Движение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транспортных средств по полосе для маршрутных транспортных средств или остановка на указанной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полосе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	</a:t>
            </a: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Движение транспортных средств по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обочинам</a:t>
            </a: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Разворот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или движение задним ходом в местах,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/>
            </a:r>
            <a:b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где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такие маневры запрещены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endParaRPr lang="ru-RU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Разворот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или въезд транспортного средства в технологические разрывы разделительной полосы на автомагистрали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  многое другое.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/>
            </a:r>
            <a:b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9592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31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32708" y="-1088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Системы безопасности для обеспечения безопасности объектов транспортной инфраструктуры в сфере дорожного хозяйства </a:t>
            </a:r>
            <a:endParaRPr lang="ru-RU" sz="2000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7" y="2309026"/>
            <a:ext cx="4181421" cy="31096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57057" y="2309026"/>
            <a:ext cx="3102429" cy="4320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</a:rPr>
              <a:t>Системы </a:t>
            </a:r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автоматическом режиме посредством анализа видео-, </a:t>
            </a:r>
            <a:r>
              <a:rPr lang="ru-RU" dirty="0" err="1">
                <a:solidFill>
                  <a:schemeClr val="bg1"/>
                </a:solidFill>
              </a:rPr>
              <a:t>тепловизионной</a:t>
            </a:r>
            <a:r>
              <a:rPr lang="ru-RU" dirty="0">
                <a:solidFill>
                  <a:schemeClr val="bg1"/>
                </a:solidFill>
              </a:rPr>
              <a:t>, радиолокационной информации обнаруживают и классифицируют цели (люди, транспортные средства) и потенциально опасные ситуации (возгорание, оставленный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предмет, перебрасываемый предмет и др.) и уведомляют об этом оператора в реальном времени.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26128" y="1202519"/>
            <a:ext cx="4082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144766"/>
                </a:solidFill>
                <a:latin typeface="Francker W10" panose="020B0804050704040203" pitchFamily="34" charset="0"/>
                <a:ea typeface="+mj-ea"/>
                <a:cs typeface="+mj-cs"/>
              </a:rPr>
              <a:t>Базовая технология – семантическая обработка изображений и мультиспектральное компьютерное зрение</a:t>
            </a:r>
          </a:p>
        </p:txBody>
      </p:sp>
    </p:spTree>
    <p:extLst>
      <p:ext uri="{BB962C8B-B14F-4D97-AF65-F5344CB8AC3E}">
        <p14:creationId xmlns:p14="http://schemas.microsoft.com/office/powerpoint/2010/main" val="1655017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32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5752" y="1988199"/>
            <a:ext cx="4704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Улучшаемые характеристики</a:t>
            </a:r>
            <a:endParaRPr lang="en-US" b="1" dirty="0" smtClean="0"/>
          </a:p>
          <a:p>
            <a:pPr marL="285750" indent="-285750">
              <a:buClr>
                <a:srgbClr val="7AB849"/>
              </a:buClr>
              <a:buSzPct val="120000"/>
              <a:buFont typeface="Arial" charset="0"/>
              <a:buChar char="•"/>
            </a:pPr>
            <a:r>
              <a:rPr lang="ru-RU" dirty="0" smtClean="0"/>
              <a:t>Сопротивление разрушению;</a:t>
            </a:r>
            <a:endParaRPr lang="en-US" dirty="0" smtClean="0"/>
          </a:p>
          <a:p>
            <a:pPr marL="285750" indent="-285750">
              <a:buClr>
                <a:srgbClr val="7AB849"/>
              </a:buClr>
              <a:buSzPct val="120000"/>
              <a:buFont typeface="Arial" charset="0"/>
              <a:buChar char="•"/>
            </a:pPr>
            <a:r>
              <a:rPr lang="ru-RU" dirty="0" smtClean="0"/>
              <a:t>Предел прочности на сдвиг;</a:t>
            </a:r>
          </a:p>
          <a:p>
            <a:pPr marL="285750" indent="-285750">
              <a:buClr>
                <a:srgbClr val="7AB849"/>
              </a:buClr>
              <a:buSzPct val="120000"/>
              <a:buFont typeface="Arial" charset="0"/>
              <a:buChar char="•"/>
            </a:pPr>
            <a:r>
              <a:rPr lang="ru-RU" dirty="0" err="1" smtClean="0"/>
              <a:t>Трещиностойкость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85752" y="438393"/>
            <a:ext cx="8229600" cy="369332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РЕШЕНИЯ НА базе </a:t>
            </a:r>
            <a:r>
              <a:rPr lang="en-US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TUBALL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752" y="3430637"/>
            <a:ext cx="4704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Применение</a:t>
            </a:r>
            <a:endParaRPr lang="en-US" b="1" dirty="0" smtClean="0"/>
          </a:p>
          <a:p>
            <a:pPr marL="285750" indent="-285750">
              <a:buClr>
                <a:srgbClr val="7AB849"/>
              </a:buClr>
              <a:buSzPct val="120000"/>
              <a:buFont typeface="Arial" charset="0"/>
              <a:buChar char="•"/>
            </a:pPr>
            <a:r>
              <a:rPr lang="ru-RU" dirty="0" smtClean="0"/>
              <a:t>Обтекатели наземного транспорта;</a:t>
            </a:r>
            <a:endParaRPr lang="en-US" dirty="0" smtClean="0"/>
          </a:p>
          <a:p>
            <a:pPr marL="285750" indent="-285750">
              <a:buClr>
                <a:srgbClr val="7AB849"/>
              </a:buClr>
              <a:buSzPct val="120000"/>
              <a:buFont typeface="Arial" charset="0"/>
              <a:buChar char="•"/>
            </a:pPr>
            <a:r>
              <a:rPr lang="ru-RU" dirty="0" smtClean="0"/>
              <a:t>Корпуса морского транспорта;</a:t>
            </a:r>
          </a:p>
          <a:p>
            <a:pPr marL="285750" indent="-285750">
              <a:buClr>
                <a:srgbClr val="7AB849"/>
              </a:buClr>
              <a:buSzPct val="120000"/>
              <a:buFont typeface="Arial" charset="0"/>
              <a:buChar char="•"/>
            </a:pPr>
            <a:r>
              <a:rPr lang="ru-RU" dirty="0" smtClean="0"/>
              <a:t>Элементы интерьера и экстерьера.</a:t>
            </a:r>
            <a:endParaRPr lang="ru-RU" dirty="0"/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0" y="1247607"/>
            <a:ext cx="82296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cap="none" dirty="0" smtClean="0">
                <a:solidFill>
                  <a:schemeClr val="tx1"/>
                </a:solidFill>
              </a:rPr>
              <a:t>Упрочненные композиты</a:t>
            </a:r>
            <a:endParaRPr lang="en-US" sz="3600" cap="none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340" y="2256459"/>
            <a:ext cx="3250560" cy="23745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35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33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5752" y="1297535"/>
            <a:ext cx="43111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Преимущества</a:t>
            </a:r>
            <a:endParaRPr lang="en-US" b="1" dirty="0" smtClean="0"/>
          </a:p>
          <a:p>
            <a:pPr marL="285750" indent="-285750">
              <a:buClr>
                <a:srgbClr val="7AB849"/>
              </a:buClr>
              <a:buSzPct val="120000"/>
              <a:buFont typeface="Arial" charset="0"/>
              <a:buChar char="•"/>
            </a:pPr>
            <a:r>
              <a:rPr lang="ru-RU" dirty="0" err="1" smtClean="0"/>
              <a:t>Термостабильность</a:t>
            </a:r>
            <a:r>
              <a:rPr lang="ru-RU" dirty="0" smtClean="0"/>
              <a:t> – стойкость присадки к старению в условиях работы АБЗ;</a:t>
            </a:r>
          </a:p>
          <a:p>
            <a:pPr marL="285750" indent="-285750">
              <a:buClr>
                <a:srgbClr val="7AB849"/>
              </a:buClr>
              <a:buSzPct val="120000"/>
              <a:buFont typeface="Arial" charset="0"/>
              <a:buChar char="•"/>
            </a:pPr>
            <a:r>
              <a:rPr lang="ru-RU" dirty="0" smtClean="0"/>
              <a:t>Подтвержденные низкие пределы дозировок к вяжущему: 0,15 – 0,4%;</a:t>
            </a:r>
          </a:p>
          <a:p>
            <a:pPr marL="285750" indent="-285750">
              <a:buClr>
                <a:srgbClr val="7AB849"/>
              </a:buClr>
              <a:buSzPct val="120000"/>
              <a:buFont typeface="Arial" charset="0"/>
              <a:buChar char="•"/>
            </a:pPr>
            <a:r>
              <a:rPr lang="ru-RU" dirty="0" smtClean="0"/>
              <a:t>Низкие дозировки и термостойкость.</a:t>
            </a:r>
            <a:endParaRPr lang="ru-RU" dirty="0"/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85752" y="438393"/>
            <a:ext cx="8229600" cy="369332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Адгезионные </a:t>
            </a:r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присадки</a:t>
            </a:r>
            <a:endParaRPr lang="en-US" sz="2000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52" y="3650173"/>
            <a:ext cx="4311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Эффективность</a:t>
            </a:r>
          </a:p>
          <a:p>
            <a:pPr marL="285750" indent="-285750">
              <a:buClr>
                <a:srgbClr val="7AB849"/>
              </a:buClr>
              <a:buSzPct val="120000"/>
              <a:buFont typeface="Arial" charset="0"/>
              <a:buChar char="•"/>
            </a:pPr>
            <a:r>
              <a:rPr lang="ru-RU" dirty="0" smtClean="0"/>
              <a:t>В 1,5 раза выше, чем для импортного аналога </a:t>
            </a:r>
            <a:r>
              <a:rPr lang="ru-RU" dirty="0" err="1" smtClean="0"/>
              <a:t>Ветфикс</a:t>
            </a:r>
            <a:r>
              <a:rPr lang="ru-RU" dirty="0" smtClean="0"/>
              <a:t> ВЕ (</a:t>
            </a:r>
            <a:r>
              <a:rPr lang="en-US" dirty="0" err="1" smtClean="0"/>
              <a:t>Wetfix</a:t>
            </a:r>
            <a:r>
              <a:rPr lang="en-US" dirty="0" smtClean="0"/>
              <a:t> BE)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752" y="4894816"/>
            <a:ext cx="4311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Универсальность применения</a:t>
            </a:r>
          </a:p>
          <a:p>
            <a:pPr marL="285750" indent="-285750">
              <a:buClr>
                <a:srgbClr val="7AB849"/>
              </a:buClr>
              <a:buSzPct val="120000"/>
              <a:buFont typeface="Arial" charset="0"/>
              <a:buChar char="•"/>
            </a:pPr>
            <a:r>
              <a:rPr lang="ru-RU" dirty="0" smtClean="0"/>
              <a:t>Присадка, которая не чувствительна к типу вяжущего.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54069"/>
          <a:stretch/>
        </p:blipFill>
        <p:spPr>
          <a:xfrm>
            <a:off x="4640095" y="1310946"/>
            <a:ext cx="3431008" cy="497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76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34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3300" y="2279762"/>
            <a:ext cx="39901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Преимущества</a:t>
            </a:r>
            <a:endParaRPr lang="en-US" b="1" dirty="0" smtClean="0"/>
          </a:p>
          <a:p>
            <a:pPr marL="285750" indent="-285750">
              <a:buClr>
                <a:srgbClr val="7AB849"/>
              </a:buClr>
              <a:buSzPct val="120000"/>
              <a:buFont typeface="Arial" charset="0"/>
              <a:buChar char="•"/>
            </a:pPr>
            <a:r>
              <a:rPr lang="ru-RU" dirty="0" smtClean="0"/>
              <a:t>Собственное производство;</a:t>
            </a:r>
          </a:p>
          <a:p>
            <a:pPr marL="285750" indent="-285750">
              <a:buClr>
                <a:srgbClr val="7AB849"/>
              </a:buClr>
              <a:buSzPct val="120000"/>
              <a:buFont typeface="Arial" charset="0"/>
              <a:buChar char="•"/>
            </a:pPr>
            <a:r>
              <a:rPr lang="ru-RU" dirty="0" smtClean="0"/>
              <a:t>Ввод новой техники в эксплуатацию и техническое обслуживание;</a:t>
            </a:r>
          </a:p>
          <a:p>
            <a:pPr marL="285750" indent="-285750">
              <a:buClr>
                <a:srgbClr val="7AB849"/>
              </a:buClr>
              <a:buSzPct val="120000"/>
              <a:buFont typeface="Arial" charset="0"/>
              <a:buChar char="•"/>
            </a:pPr>
            <a:r>
              <a:rPr lang="ru-RU" dirty="0" smtClean="0"/>
              <a:t>Ремонт техники и оборудования;</a:t>
            </a:r>
          </a:p>
          <a:p>
            <a:pPr marL="285750" indent="-285750">
              <a:buClr>
                <a:srgbClr val="7AB849"/>
              </a:buClr>
              <a:buSzPct val="120000"/>
              <a:buFont typeface="Arial" charset="0"/>
              <a:buChar char="•"/>
            </a:pPr>
            <a:r>
              <a:rPr lang="ru-RU" dirty="0" smtClean="0"/>
              <a:t>21 представительство в России и странах СНГ.</a:t>
            </a:r>
            <a:endParaRPr lang="ru-RU" dirty="0"/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85752" y="438393"/>
            <a:ext cx="8229600" cy="369332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ДОРОЖНАЯ </a:t>
            </a:r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ТЕХНИКА И ОБОРУДОВАНИЕ</a:t>
            </a:r>
            <a:endParaRPr lang="en-US" sz="2000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946" y="1528601"/>
            <a:ext cx="3678585" cy="2698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99" y="4795546"/>
            <a:ext cx="3680100" cy="19259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946" y="4795546"/>
            <a:ext cx="3680100" cy="19259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3300" y="1246017"/>
            <a:ext cx="3990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Дорожная техника</a:t>
            </a:r>
          </a:p>
          <a:p>
            <a:r>
              <a:rPr lang="ru-RU" b="1" dirty="0" smtClean="0"/>
              <a:t>Коммунальная техника</a:t>
            </a:r>
          </a:p>
          <a:p>
            <a:r>
              <a:rPr lang="ru-RU" b="1" dirty="0" smtClean="0"/>
              <a:t>Навесное оборудование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43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35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2552" y="1140284"/>
            <a:ext cx="38649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Преимущества</a:t>
            </a:r>
            <a:endParaRPr lang="en-US" b="1" dirty="0" smtClean="0"/>
          </a:p>
          <a:p>
            <a:pPr marL="285750" indent="-285750">
              <a:buClr>
                <a:srgbClr val="7AB849"/>
              </a:buClr>
              <a:buSzPct val="120000"/>
              <a:buFont typeface="Arial" charset="0"/>
              <a:buChar char="•"/>
            </a:pPr>
            <a:r>
              <a:rPr lang="ru-RU" dirty="0" smtClean="0"/>
              <a:t>Простота </a:t>
            </a:r>
            <a:r>
              <a:rPr lang="ru-RU" dirty="0"/>
              <a:t>монтажных работ за счет модульной конструкции и специальных креплений</a:t>
            </a:r>
            <a:r>
              <a:rPr lang="ru-RU" dirty="0" smtClean="0"/>
              <a:t>;</a:t>
            </a:r>
          </a:p>
          <a:p>
            <a:pPr marL="285750" indent="-285750">
              <a:buClr>
                <a:srgbClr val="7AB849"/>
              </a:buClr>
              <a:buSzPct val="120000"/>
              <a:buFont typeface="Arial" charset="0"/>
              <a:buChar char="•"/>
            </a:pPr>
            <a:r>
              <a:rPr lang="ru-RU" dirty="0" smtClean="0"/>
              <a:t>Компактный </a:t>
            </a:r>
            <a:r>
              <a:rPr lang="ru-RU" dirty="0"/>
              <a:t>размер со всеми </a:t>
            </a:r>
            <a:r>
              <a:rPr lang="ru-RU" dirty="0" smtClean="0"/>
              <a:t>функциями - </a:t>
            </a:r>
            <a:r>
              <a:rPr lang="ru-RU" dirty="0"/>
              <a:t>несмотря на </a:t>
            </a:r>
            <a:r>
              <a:rPr lang="ru-RU" dirty="0" smtClean="0"/>
              <a:t>относительно </a:t>
            </a:r>
            <a:r>
              <a:rPr lang="ru-RU" dirty="0"/>
              <a:t>небольшие </a:t>
            </a:r>
            <a:r>
              <a:rPr lang="ru-RU" dirty="0" smtClean="0"/>
              <a:t>размеры, завод является таким </a:t>
            </a:r>
            <a:r>
              <a:rPr lang="ru-RU" dirty="0"/>
              <a:t>же функциональным как и стационарный асфальтовый </a:t>
            </a:r>
            <a:r>
              <a:rPr lang="ru-RU" dirty="0" smtClean="0"/>
              <a:t>завод;</a:t>
            </a:r>
            <a:endParaRPr lang="en-US" dirty="0" smtClean="0"/>
          </a:p>
          <a:p>
            <a:pPr marL="285750" indent="-285750">
              <a:buClr>
                <a:srgbClr val="7AB849"/>
              </a:buClr>
              <a:buSzPct val="120000"/>
              <a:buFont typeface="Arial" charset="0"/>
              <a:buChar char="•"/>
            </a:pPr>
            <a:r>
              <a:rPr lang="ru-RU" dirty="0" smtClean="0"/>
              <a:t>Простота </a:t>
            </a:r>
            <a:r>
              <a:rPr lang="ru-RU" dirty="0"/>
              <a:t>и экономичность </a:t>
            </a:r>
            <a:r>
              <a:rPr lang="ru-RU" dirty="0" smtClean="0"/>
              <a:t>перемещения, </a:t>
            </a:r>
            <a:r>
              <a:rPr lang="ru-RU" dirty="0"/>
              <a:t>за счет размещения модулей в контейнерах (</a:t>
            </a:r>
            <a:r>
              <a:rPr lang="ru-RU" dirty="0" smtClean="0"/>
              <a:t>все </a:t>
            </a:r>
            <a:r>
              <a:rPr lang="ru-RU" dirty="0"/>
              <a:t>модули совместимы со стандартом ISO 1496-1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85752" y="263290"/>
            <a:ext cx="8229600" cy="646331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АСФАЛЬТОБЕТОННЫЙ </a:t>
            </a:r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ЗАВОД КОНТЕЙНЕРНОГО РАЗМЕЩЕНИЯ</a:t>
            </a:r>
            <a:endParaRPr lang="en-US" sz="2000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268" y="1195525"/>
            <a:ext cx="4122084" cy="20729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552" y="3337932"/>
            <a:ext cx="3815541" cy="244136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142688" y="5987595"/>
            <a:ext cx="3873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Пример размещения </a:t>
            </a:r>
            <a:r>
              <a:rPr lang="ru-RU" dirty="0" smtClean="0"/>
              <a:t>завода на </a:t>
            </a:r>
            <a:r>
              <a:rPr lang="ru-RU" dirty="0"/>
              <a:t>15-ти габаритных контейнеровоз</a:t>
            </a:r>
          </a:p>
        </p:txBody>
      </p:sp>
    </p:spTree>
    <p:extLst>
      <p:ext uri="{BB962C8B-B14F-4D97-AF65-F5344CB8AC3E}">
        <p14:creationId xmlns:p14="http://schemas.microsoft.com/office/powerpoint/2010/main" val="4049876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565" y="239486"/>
            <a:ext cx="7600950" cy="790576"/>
          </a:xfrm>
        </p:spPr>
        <p:txBody>
          <a:bodyPr>
            <a:noAutofit/>
          </a:bodyPr>
          <a:lstStyle/>
          <a:p>
            <a:pPr lvl="0"/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Общество с ограниченной ответственностью «Научно-технический центр инновационных строительных технологий и материалов» (ООО "НТЦ  </a:t>
            </a:r>
            <a:r>
              <a:rPr lang="ru-RU" sz="2000" dirty="0" err="1">
                <a:solidFill>
                  <a:srgbClr val="144766"/>
                </a:solidFill>
                <a:latin typeface="Francker W10" panose="020B0804050704040203" pitchFamily="34" charset="0"/>
              </a:rPr>
              <a:t>ИСТиМ</a:t>
            </a:r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")</a:t>
            </a:r>
            <a:b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</a:br>
            <a:endParaRPr lang="ru-RU" sz="2000" dirty="0">
              <a:solidFill>
                <a:srgbClr val="144766"/>
              </a:solidFill>
              <a:latin typeface="Francker W10" panose="020B080405070404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24874" y="6310631"/>
            <a:ext cx="371475" cy="365125"/>
          </a:xfrm>
        </p:spPr>
        <p:txBody>
          <a:bodyPr/>
          <a:lstStyle/>
          <a:p>
            <a:fld id="{39A1AFF8-1755-40E6-A7E3-E406E906E1A9}" type="slidenum">
              <a:rPr lang="ru-RU" sz="1800" b="1" smtClean="0">
                <a:solidFill>
                  <a:schemeClr val="bg1"/>
                </a:solidFill>
                <a:latin typeface="Francker CYR Condensed Regular" panose="020B0706040704040203" pitchFamily="34" charset="-52"/>
              </a:rPr>
              <a:t>4</a:t>
            </a:fld>
            <a:endParaRPr lang="ru-RU" sz="1800" b="1" dirty="0">
              <a:solidFill>
                <a:schemeClr val="bg1"/>
              </a:solidFill>
              <a:latin typeface="Francker CYR Condensed Regular" panose="020B0706040704040203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502229"/>
            <a:ext cx="7598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Центр располагает оборудованием, квалифицированным персоналом и компетенциями, позволяющими оказывать следующие виды услуг: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2257" y="2355389"/>
            <a:ext cx="7489372" cy="812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/>
              <a:t>• Испытание </a:t>
            </a:r>
            <a:r>
              <a:rPr lang="ru-RU" sz="1400" dirty="0"/>
              <a:t>на соответствие  российским требованиям, европейским нормалям и методологии «</a:t>
            </a:r>
            <a:r>
              <a:rPr lang="ru-RU" sz="1400" dirty="0" err="1"/>
              <a:t>Superpave</a:t>
            </a:r>
            <a:r>
              <a:rPr lang="ru-RU" sz="1400" dirty="0"/>
              <a:t>», как обычных асфальтобетонных смесей, так и смесей модифицированных различными добавками (в настоящее время на рынке насчитывается более 100 различных добавок).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2257" y="3325585"/>
            <a:ext cx="7489372" cy="4245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/>
              <a:t>• Подбор </a:t>
            </a:r>
            <a:r>
              <a:rPr lang="ru-RU" sz="1400" dirty="0"/>
              <a:t>эффективного состава асфальтобетонных смесей, включая смесей модифицированных добавками.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2257" y="4033155"/>
            <a:ext cx="7489372" cy="468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/>
              <a:t>• Лабораторный </a:t>
            </a:r>
            <a:r>
              <a:rPr lang="ru-RU" sz="1400" dirty="0"/>
              <a:t>контроль при строительстве объектов дорожного хозяйства.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257" y="4735286"/>
            <a:ext cx="7489372" cy="4789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/>
              <a:t>• Обучение </a:t>
            </a:r>
            <a:r>
              <a:rPr lang="ru-RU" sz="1400" dirty="0"/>
              <a:t>специалистов подбору эффективного состава асфальтобетонных смесей с применением добавок.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2257" y="5431971"/>
            <a:ext cx="7489372" cy="555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/>
              <a:t>• Обучение </a:t>
            </a:r>
            <a:r>
              <a:rPr lang="ru-RU" sz="1400" dirty="0"/>
              <a:t>специалистов по лабораторным испытаниям и контролю работе на  современном оборудовании</a:t>
            </a:r>
            <a:r>
              <a:rPr lang="ru-RU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564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703" y="0"/>
            <a:ext cx="7753350" cy="957944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Общество с ограниченной ответственностью «Научно-технический центр инновационных строительных технологий </a:t>
            </a:r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  и    материалов</a:t>
            </a:r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» </a:t>
            </a:r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  (ООО   "</a:t>
            </a:r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НТЦ </a:t>
            </a:r>
            <a:r>
              <a:rPr lang="ru-RU" sz="2000" dirty="0" smtClean="0">
                <a:solidFill>
                  <a:srgbClr val="144766"/>
                </a:solidFill>
                <a:latin typeface="Francker W10" panose="020B0804050704040203" pitchFamily="34" charset="0"/>
              </a:rPr>
              <a:t>    </a:t>
            </a:r>
            <a:r>
              <a:rPr lang="ru-RU" sz="2000" dirty="0" err="1" smtClean="0">
                <a:solidFill>
                  <a:srgbClr val="144766"/>
                </a:solidFill>
                <a:latin typeface="Francker W10" panose="020B0804050704040203" pitchFamily="34" charset="0"/>
              </a:rPr>
              <a:t>ИСТиМ</a:t>
            </a:r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")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679" y="1520825"/>
            <a:ext cx="7886700" cy="1167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В рамках научно-исследовательских работ центр проводит работы по совершенствованию существующих на рынке материалов и разработке новых в соответствии с потребностями транспортной отрасли.</a:t>
            </a:r>
          </a:p>
          <a:p>
            <a:endParaRPr lang="ru-RU" sz="2000" dirty="0">
              <a:solidFill>
                <a:srgbClr val="144766"/>
              </a:solidFill>
              <a:latin typeface="Francker W10" panose="020B0804050704040203" pitchFamily="34" charset="0"/>
              <a:ea typeface="+mj-ea"/>
              <a:cs typeface="+mj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5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36" y="2712357"/>
            <a:ext cx="31877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378" y="2725057"/>
            <a:ext cx="31369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56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6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3400" y="483990"/>
            <a:ext cx="7761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  <a:ea typeface="+mj-ea"/>
                <a:cs typeface="+mj-cs"/>
              </a:rPr>
              <a:t>Телекоммуникационное оптическое волокно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436914"/>
            <a:ext cx="7630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Оптическое волокно может быть использовано в автодорожных телекоммуникационных сетях, в том числе в подвесных ВОЛС, в кабельных канализациях, при микротраншейной прокладке волоконно-оптических кабелей, в системах мониторинга в качестве датчиков. 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0486" y="2732315"/>
            <a:ext cx="7053943" cy="13280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/>
              <a:t>• </a:t>
            </a:r>
            <a:r>
              <a:rPr lang="ru-RU" sz="1400" dirty="0" err="1" smtClean="0"/>
              <a:t>Одномодовое</a:t>
            </a:r>
            <a:r>
              <a:rPr lang="ru-RU" sz="1400" dirty="0" smtClean="0"/>
              <a:t> оптическое волокно с низким пиком воды Е3 (</a:t>
            </a:r>
            <a:r>
              <a:rPr lang="en-US" sz="1400" dirty="0" smtClean="0"/>
              <a:t>G652d). </a:t>
            </a:r>
            <a:r>
              <a:rPr lang="ru-RU" sz="1400" dirty="0" smtClean="0"/>
              <a:t>Произведено методом осевого осаждения из паровой фазы </a:t>
            </a:r>
            <a:r>
              <a:rPr lang="en-US" sz="1400" dirty="0" smtClean="0"/>
              <a:t>(VAD). </a:t>
            </a:r>
            <a:r>
              <a:rPr lang="ru-RU" sz="1400" dirty="0" smtClean="0"/>
              <a:t>Волокно с кварцевой сердцевиной, легированной германием, и кварцевой оболочкой соответствует рекомендациям </a:t>
            </a:r>
            <a:r>
              <a:rPr lang="en-US" sz="1400" dirty="0" smtClean="0"/>
              <a:t>ITU-T G652d </a:t>
            </a:r>
            <a:r>
              <a:rPr lang="ru-RU" sz="1400" dirty="0" smtClean="0"/>
              <a:t>и является продукцией, произведенной в Российской Федерации, полностью удовлетворяющей требованиям Постановлений Правительства РФ №719 от 17.07.2015г. и №925 от 16.09.2016г. </a:t>
            </a:r>
            <a:endParaRPr lang="ru-RU" sz="1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0486" y="4332514"/>
            <a:ext cx="7053943" cy="1230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/>
              <a:t>• Двойное </a:t>
            </a:r>
            <a:r>
              <a:rPr lang="ru-RU" sz="1400" dirty="0" err="1" smtClean="0"/>
              <a:t>акрилатное</a:t>
            </a:r>
            <a:r>
              <a:rPr lang="ru-RU" sz="1400" dirty="0" smtClean="0"/>
              <a:t> покрытие волокна обеспечивает его высокую прочность и длительный срок службы. Волокно поддерживает работу в полном спектральном диапазоне в различных сетях доступа, включая </a:t>
            </a:r>
            <a:r>
              <a:rPr lang="en-US" sz="1400" dirty="0" smtClean="0"/>
              <a:t>FTTH,</a:t>
            </a:r>
            <a:r>
              <a:rPr lang="ru-RU" sz="1400" dirty="0" smtClean="0"/>
              <a:t> применимо в протяженных линиях связи.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9317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795" y="158300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Телекоммуникационное оптическое волокно</a:t>
            </a:r>
            <a:b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</a:b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7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0487" y="1317172"/>
            <a:ext cx="7151914" cy="15893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/>
              <a:t>• </a:t>
            </a:r>
            <a:r>
              <a:rPr lang="ru-RU" sz="1400" dirty="0" err="1" smtClean="0"/>
              <a:t>Одномодовое</a:t>
            </a:r>
            <a:r>
              <a:rPr lang="ru-RU" sz="1400" dirty="0" smtClean="0"/>
              <a:t> оптическое волокно с низким пиком воды, с пониженной  чувствительностью к изгибам Е3 (</a:t>
            </a:r>
            <a:r>
              <a:rPr lang="en-US" sz="1400" dirty="0" smtClean="0"/>
              <a:t>G657A1). </a:t>
            </a:r>
            <a:r>
              <a:rPr lang="ru-RU" sz="1400" dirty="0" err="1" smtClean="0"/>
              <a:t>Изгибостойкость</a:t>
            </a:r>
            <a:r>
              <a:rPr lang="ru-RU" sz="1400" dirty="0" smtClean="0"/>
              <a:t> волокна и улучшенные параметры по затуханию дают преимущество в применении для городских сетей. При использовании в кабеле отечественного производства, позволяет 15% преференцию при закупках госкомпаниями относительно импортных аналогов. </a:t>
            </a:r>
            <a:endParaRPr lang="ru-RU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94" y="3405414"/>
            <a:ext cx="53721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53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137" y="278040"/>
            <a:ext cx="7230836" cy="90850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Пеностекольный щебень в транспортной отрасли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9793" y="1477282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 smtClean="0"/>
              <a:t>Применение в автомобильных дорогах: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дорожной конструкции: </a:t>
            </a:r>
            <a:br>
              <a:rPr lang="ru-RU" sz="1400" dirty="0" smtClean="0"/>
            </a:br>
            <a:r>
              <a:rPr lang="ru-RU" sz="1400" dirty="0" smtClean="0"/>
              <a:t>• В подстилающем (морозозащитном) слое на участках с </a:t>
            </a:r>
            <a:r>
              <a:rPr lang="ru-RU" sz="1400" dirty="0" err="1" smtClean="0"/>
              <a:t>пучнистыми</a:t>
            </a:r>
            <a:r>
              <a:rPr lang="ru-RU" sz="1400" dirty="0" smtClean="0"/>
              <a:t> грунтами;</a:t>
            </a:r>
            <a:br>
              <a:rPr lang="ru-RU" sz="1400" dirty="0" smtClean="0"/>
            </a:br>
            <a:r>
              <a:rPr lang="ru-RU" sz="1400" dirty="0" smtClean="0"/>
              <a:t>• Для стабилизации основания дороги на «слабых» грунтах;</a:t>
            </a:r>
            <a:br>
              <a:rPr lang="ru-RU" sz="1400" dirty="0" smtClean="0"/>
            </a:br>
            <a:r>
              <a:rPr lang="ru-RU" sz="1400" dirty="0" smtClean="0"/>
              <a:t>• При устройстве площадок для строительства вахтового жилья и административно-производственных сооружений;</a:t>
            </a:r>
            <a:br>
              <a:rPr lang="ru-RU" sz="1400" dirty="0" smtClean="0"/>
            </a:br>
            <a:r>
              <a:rPr lang="ru-RU" sz="1400" dirty="0" smtClean="0"/>
              <a:t>• При обустройстве площадок для складского хранения и базирования различного вида техники.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тоннелях: </a:t>
            </a:r>
            <a:br>
              <a:rPr lang="ru-RU" sz="1400" dirty="0" smtClean="0"/>
            </a:br>
            <a:r>
              <a:rPr lang="ru-RU" sz="1400" dirty="0" smtClean="0"/>
              <a:t>• Устройство верхних слоев над перекрытиями тоннелей для снижения нагрузки на перекрытия, для уменьшения толщины и стоимости ЖБ-перекрытий с возможностью формирования сверху проезжей части, ландшафта любой сложности;</a:t>
            </a:r>
            <a:br>
              <a:rPr lang="ru-RU" sz="1400" dirty="0" smtClean="0"/>
            </a:br>
            <a:r>
              <a:rPr lang="ru-RU" sz="1400" dirty="0" smtClean="0"/>
              <a:t>• В качестве обратной засыпки контрфорсов и опорных стенок тоннелей для снижения нагрузки и улучшения дренажа.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габионах , </a:t>
            </a:r>
            <a:r>
              <a:rPr lang="ru-RU" sz="1400" dirty="0" err="1" smtClean="0"/>
              <a:t>шумозащитных</a:t>
            </a:r>
            <a:r>
              <a:rPr lang="ru-RU" sz="1400" dirty="0" smtClean="0"/>
              <a:t> экранах: </a:t>
            </a:r>
            <a:br>
              <a:rPr lang="ru-RU" sz="1400" dirty="0" smtClean="0"/>
            </a:br>
            <a:r>
              <a:rPr lang="ru-RU" sz="1400" dirty="0" smtClean="0"/>
              <a:t>• Звукоизоляционные свойства пеностекла снижают ударную звуковую волну на 21 </a:t>
            </a:r>
            <a:r>
              <a:rPr lang="ru-RU" sz="1400" dirty="0" err="1" smtClean="0"/>
              <a:t>Дб</a:t>
            </a:r>
            <a:r>
              <a:rPr lang="ru-RU" sz="1400" dirty="0" smtClean="0"/>
              <a:t>, при толщине засыпки всего 6 см.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26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50" y="82097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44766"/>
                </a:solidFill>
                <a:latin typeface="Francker W10" panose="020B0804050704040203" pitchFamily="34" charset="0"/>
              </a:rPr>
              <a:t>Пеностекольный щебень в транспортной отрасли 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AFF8-1755-40E6-A7E3-E406E906E1A9}" type="slidenum">
              <a:rPr lang="ru-RU" smtClean="0"/>
              <a:t>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00943" y="1567543"/>
            <a:ext cx="3864428" cy="555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Преимущества: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870857" y="2296886"/>
            <a:ext cx="1861457" cy="1665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Сокращение сроков строительства на 20%</a:t>
            </a:r>
            <a:endParaRPr lang="ru-RU" sz="1400" dirty="0"/>
          </a:p>
        </p:txBody>
      </p:sp>
      <p:cxnSp>
        <p:nvCxnSpPr>
          <p:cNvPr id="8" name="Прямая соединительная линия 7"/>
          <p:cNvCxnSpPr>
            <a:stCxn id="6" idx="6"/>
          </p:cNvCxnSpPr>
          <p:nvPr/>
        </p:nvCxnSpPr>
        <p:spPr>
          <a:xfrm flipV="1">
            <a:off x="2732314" y="3124201"/>
            <a:ext cx="783772" cy="54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3162300" y="2296886"/>
            <a:ext cx="1856014" cy="1665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Оптимизация стоимости строительства </a:t>
            </a:r>
            <a:endParaRPr lang="ru-RU" sz="1400" dirty="0"/>
          </a:p>
        </p:txBody>
      </p:sp>
      <p:sp>
        <p:nvSpPr>
          <p:cNvPr id="14" name="Овал 13"/>
          <p:cNvSpPr/>
          <p:nvPr/>
        </p:nvSpPr>
        <p:spPr>
          <a:xfrm>
            <a:off x="5480957" y="2291444"/>
            <a:ext cx="1856014" cy="1665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Существенное продление срока службы дороги</a:t>
            </a:r>
            <a:endParaRPr lang="ru-RU" sz="1400" dirty="0"/>
          </a:p>
        </p:txBody>
      </p:sp>
      <p:cxnSp>
        <p:nvCxnSpPr>
          <p:cNvPr id="16" name="Прямая соединительная линия 15"/>
          <p:cNvCxnSpPr>
            <a:stCxn id="9" idx="6"/>
            <a:endCxn id="14" idx="2"/>
          </p:cNvCxnSpPr>
          <p:nvPr/>
        </p:nvCxnSpPr>
        <p:spPr>
          <a:xfrm flipV="1">
            <a:off x="5018314" y="3124201"/>
            <a:ext cx="462643" cy="54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6" idx="4"/>
          </p:cNvCxnSpPr>
          <p:nvPr/>
        </p:nvCxnSpPr>
        <p:spPr>
          <a:xfrm flipH="1">
            <a:off x="1801585" y="3962399"/>
            <a:ext cx="1" cy="39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870856" y="4354286"/>
            <a:ext cx="1861457" cy="1665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Возможность круглогодичного производства работ с пеностеклом</a:t>
            </a:r>
            <a:endParaRPr lang="ru-RU" sz="1400" dirty="0"/>
          </a:p>
        </p:txBody>
      </p:sp>
      <p:cxnSp>
        <p:nvCxnSpPr>
          <p:cNvPr id="22" name="Прямая соединительная линия 21"/>
          <p:cNvCxnSpPr>
            <a:stCxn id="20" idx="6"/>
          </p:cNvCxnSpPr>
          <p:nvPr/>
        </p:nvCxnSpPr>
        <p:spPr>
          <a:xfrm flipV="1">
            <a:off x="2732313" y="5187042"/>
            <a:ext cx="42998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3156856" y="4354285"/>
            <a:ext cx="1861457" cy="1665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Возможно повторное использование после демонтажа объекта</a:t>
            </a:r>
            <a:endParaRPr lang="ru-RU" sz="1400" dirty="0"/>
          </a:p>
        </p:txBody>
      </p:sp>
      <p:sp>
        <p:nvSpPr>
          <p:cNvPr id="24" name="Овал 23"/>
          <p:cNvSpPr/>
          <p:nvPr/>
        </p:nvSpPr>
        <p:spPr>
          <a:xfrm>
            <a:off x="5480957" y="4354284"/>
            <a:ext cx="1861457" cy="1665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Одновременно выполняет функцию дренажа, теплоизоляции и несущую функцию</a:t>
            </a:r>
            <a:endParaRPr lang="ru-RU" sz="1400" dirty="0"/>
          </a:p>
        </p:txBody>
      </p:sp>
      <p:cxnSp>
        <p:nvCxnSpPr>
          <p:cNvPr id="26" name="Прямая соединительная линия 25"/>
          <p:cNvCxnSpPr>
            <a:stCxn id="23" idx="6"/>
            <a:endCxn id="24" idx="2"/>
          </p:cNvCxnSpPr>
          <p:nvPr/>
        </p:nvCxnSpPr>
        <p:spPr>
          <a:xfrm flipV="1">
            <a:off x="5018313" y="5187041"/>
            <a:ext cx="46264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14" idx="4"/>
            <a:endCxn id="24" idx="0"/>
          </p:cNvCxnSpPr>
          <p:nvPr/>
        </p:nvCxnSpPr>
        <p:spPr>
          <a:xfrm>
            <a:off x="6408964" y="3956957"/>
            <a:ext cx="2722" cy="3973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08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.potx" id="{352386F6-D367-4879-8C01-90DA4B90C0F9}" vid="{D0398780-1CA2-4838-8699-5E5A1756634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1967</Words>
  <Application>Microsoft Office PowerPoint</Application>
  <PresentationFormat>Экран (4:3)</PresentationFormat>
  <Paragraphs>248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7" baseType="lpstr">
      <vt:lpstr>Microsoft YaHei</vt:lpstr>
      <vt:lpstr>Arial</vt:lpstr>
      <vt:lpstr>Calibri</vt:lpstr>
      <vt:lpstr>Calibri Light</vt:lpstr>
      <vt:lpstr>Francker CYR Condensed Regular</vt:lpstr>
      <vt:lpstr>Francker W10</vt:lpstr>
      <vt:lpstr>Mangal</vt:lpstr>
      <vt:lpstr>Segoe UI</vt:lpstr>
      <vt:lpstr>StarSymbol</vt:lpstr>
      <vt:lpstr>Times New Roman</vt:lpstr>
      <vt:lpstr>Wingdings</vt:lpstr>
      <vt:lpstr>Тема Office</vt:lpstr>
      <vt:lpstr>Презентация</vt:lpstr>
      <vt:lpstr>ООО «Новые технологии строительства» </vt:lpstr>
      <vt:lpstr>ООО «Новые технологии строительства» </vt:lpstr>
      <vt:lpstr>Общество с ограниченной ответственностью «Научно-технический центр инновационных строительных технологий и материалов» (ООО "НТЦ  ИСТиМ") </vt:lpstr>
      <vt:lpstr>Общество с ограниченной ответственностью «Научно-технический центр инновационных строительных технологий   и    материалов»   (ООО   "НТЦ     ИСТиМ")</vt:lpstr>
      <vt:lpstr>Презентация PowerPoint</vt:lpstr>
      <vt:lpstr>Телекоммуникационное оптическое волокно </vt:lpstr>
      <vt:lpstr>Пеностекольный щебень в транспортной отрасли </vt:lpstr>
      <vt:lpstr>Пеностекольный щебень в транспортной отрасли </vt:lpstr>
      <vt:lpstr>Наноструктурные покрытия для защиты строительных металлоконструкций от коррозии «Спармет» </vt:lpstr>
      <vt:lpstr>Наноструктурные покрытия для защиты строительных металлоконструкций от коррозии «Спармет»</vt:lpstr>
      <vt:lpstr>Распределенная волоконно-оптическая система сигнализации состояния объектов инфраструктуры (ВООС СОИ)</vt:lpstr>
      <vt:lpstr>Презентация PowerPoint</vt:lpstr>
      <vt:lpstr>Система внешнего армирования Fib Arm</vt:lpstr>
      <vt:lpstr>Система внешнего армирования Fib Arm</vt:lpstr>
      <vt:lpstr>Интеллектуальная техническая система на транспорте «Эридан» </vt:lpstr>
      <vt:lpstr>Интеллектуальная техническая система на транспорте «Эридан» </vt:lpstr>
      <vt:lpstr>ТЕРМОПЛАСТИК HIGHWAY TERMOPLAST</vt:lpstr>
      <vt:lpstr>ТЕРМОПЛАСТИК HIGHWAY TERMOPLAST</vt:lpstr>
      <vt:lpstr>Система автоматической бесконтактной регистрации автотранспорта (САБРА) </vt:lpstr>
      <vt:lpstr>Система автоматической бесконтактной регистрации автотранспорта (САБРА)</vt:lpstr>
      <vt:lpstr>Светодиоды, светодиодные модули, линзы, осветительные приборы на их основе </vt:lpstr>
      <vt:lpstr>Презентация PowerPoint</vt:lpstr>
      <vt:lpstr>Современные литий-ионные аккумуляторы </vt:lpstr>
      <vt:lpstr>Современные литий-ионные аккумуляторы </vt:lpstr>
      <vt:lpstr>Солнечные модули </vt:lpstr>
      <vt:lpstr>Солнечные модули </vt:lpstr>
      <vt:lpstr>Инновационные геосоты НЭОВЭБ</vt:lpstr>
      <vt:lpstr>Инновационные геосоты НЭОВЭБ</vt:lpstr>
      <vt:lpstr>Системы безопасности для обеспечения безопасности объектов транспортной инфраструктуры в сфере дорожного хозяйства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2018-02-24T08:27:56Z</dcterms:created>
  <dcterms:modified xsi:type="dcterms:W3CDTF">2018-02-24T09:37:31Z</dcterms:modified>
</cp:coreProperties>
</file>