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CC66FF"/>
    <a:srgbClr val="CC99FF"/>
    <a:srgbClr val="CCCCFF"/>
    <a:srgbClr val="FFCCFF"/>
    <a:srgbClr val="BA9BCB"/>
    <a:srgbClr val="FC9388"/>
    <a:srgbClr val="FEBB00"/>
    <a:srgbClr val="FBFBFB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2" autoAdjust="0"/>
    <p:restoredTop sz="94249" autoAdjust="0"/>
  </p:normalViewPr>
  <p:slideViewPr>
    <p:cSldViewPr snapToGrid="0">
      <p:cViewPr varScale="1">
        <p:scale>
          <a:sx n="81" d="100"/>
          <a:sy n="81" d="100"/>
        </p:scale>
        <p:origin x="-96" y="-6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14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95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693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1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63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53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788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87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84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494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63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EA894-B754-4DE2-BFAA-1A62EE2D8B0C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5CDA7-B7F6-41ED-81AA-BC044B283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40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2565" y="31149"/>
            <a:ext cx="7323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ОРГАНИЗАЦИЯ ПРИЕМА ДЕТЕЙ В ПЕРВЫЕ КЛАССЫ </a:t>
            </a: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ОБЩЕОБРАЗОВАТЕЛЬНЫХ УЧРЕЖДЕНИЙ (ОУ) КАЛИНИНГРАДА В 2023 ГОДУ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5C1A0CFE-8076-438B-AA90-1977763B075F}"/>
              </a:ext>
            </a:extLst>
          </p:cNvPr>
          <p:cNvSpPr/>
          <p:nvPr/>
        </p:nvSpPr>
        <p:spPr>
          <a:xfrm rot="5400000">
            <a:off x="3543150" y="-3103951"/>
            <a:ext cx="2043371" cy="914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CCCFF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5C1A0CFE-8076-438B-AA90-1977763B075F}"/>
              </a:ext>
            </a:extLst>
          </p:cNvPr>
          <p:cNvSpPr/>
          <p:nvPr/>
        </p:nvSpPr>
        <p:spPr>
          <a:xfrm rot="5400000">
            <a:off x="3589479" y="-1097582"/>
            <a:ext cx="1970124" cy="9163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5C1A0CFE-8076-438B-AA90-1977763B075F}"/>
              </a:ext>
            </a:extLst>
          </p:cNvPr>
          <p:cNvSpPr/>
          <p:nvPr/>
        </p:nvSpPr>
        <p:spPr>
          <a:xfrm rot="5400000">
            <a:off x="3732571" y="727979"/>
            <a:ext cx="1679548" cy="91433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76209" y="431457"/>
            <a:ext cx="751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ea typeface="Yu Gothic UI Semibold" panose="020B0700000000000000" pitchFamily="34" charset="-128"/>
                <a:cs typeface="Times New Roman" pitchFamily="18" charset="0"/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9106" y="1129625"/>
            <a:ext cx="142174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125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ЗАПОЛНЕНИЕ </a:t>
            </a:r>
            <a:r>
              <a:rPr lang="ru-RU" sz="1125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ФОРМЫ ЗАЯВЛЕНИЯ</a:t>
            </a:r>
            <a:endParaRPr lang="ru-RU" sz="1125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98647" y="3175399"/>
            <a:ext cx="145795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ПРЕДОСТАВЛЕНИЕ </a:t>
            </a:r>
          </a:p>
          <a:p>
            <a:pPr algn="ctr">
              <a:lnSpc>
                <a:spcPct val="120000"/>
              </a:lnSpc>
            </a:pPr>
            <a:r>
              <a:rPr lang="ru-RU" sz="1125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ОРИГИНАЛОВ ДОКУМЕНТОВ В ОУ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6209" y="2396329"/>
            <a:ext cx="751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ea typeface="Yu Gothic UI Semibold" panose="020B0700000000000000" pitchFamily="34" charset="-128"/>
                <a:cs typeface="Times New Roman" pitchFamily="18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6209" y="4265882"/>
            <a:ext cx="751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ea typeface="Yu Gothic UI Semibold" panose="020B0700000000000000" pitchFamily="34" charset="-128"/>
                <a:cs typeface="Times New Roman" pitchFamily="18" charset="0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2" y="5030385"/>
            <a:ext cx="1361948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125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ПРИНЯТИЕ РЕШЕНИЯ</a:t>
            </a:r>
          </a:p>
          <a:p>
            <a:pPr algn="ctr">
              <a:lnSpc>
                <a:spcPct val="120000"/>
              </a:lnSpc>
            </a:pPr>
            <a:r>
              <a:rPr lang="ru-RU" sz="1125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ЗАЧИСЛЕНИИ РЕБЕНКА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287832" y="567117"/>
            <a:ext cx="0" cy="197502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87832" y="2416628"/>
            <a:ext cx="0" cy="204323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287832" y="4278018"/>
            <a:ext cx="0" cy="1829752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22565" y="32021"/>
            <a:ext cx="7323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ОРГАНИЗАЦИЯ ПРИЕМА ДЕТЕЙ В ПЕРВЫЕ КЛАССЫ </a:t>
            </a: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ОБЩЕОБРАЗОВАТЕЛЬНЫХ УЧРЕЖДЕНИЙ (ОУ) КАЛИНИНГРАДА В 2023 ГОДУ</a:t>
            </a:r>
          </a:p>
        </p:txBody>
      </p:sp>
      <p:sp>
        <p:nvSpPr>
          <p:cNvPr id="34" name="TextBox 33"/>
          <p:cNvSpPr txBox="1"/>
          <p:nvPr/>
        </p:nvSpPr>
        <p:spPr>
          <a:xfrm rot="16200000">
            <a:off x="1053034" y="847604"/>
            <a:ext cx="1142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 </a:t>
            </a:r>
          </a:p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1.04 – 30.06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1053035" y="1808434"/>
            <a:ext cx="114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 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03070" y="526065"/>
            <a:ext cx="38396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детей:</a:t>
            </a:r>
          </a:p>
          <a:p>
            <a:r>
              <a:rPr lang="ru-RU" sz="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проживающих на закрепленной территории имеющих преимущественное право (брат и (или) сестра (полнородные и не полнородные), усыновленные (удочеренные), дети, опекунами (попечителями) которых являются родители (законные представители) этого ребенка, или дети, родителями (законными представителями) которых являются опекуны (попечители) этого ребенка, которые обучаются в выбранной школе)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33148" y="1818480"/>
            <a:ext cx="393830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детей:</a:t>
            </a:r>
          </a:p>
          <a:p>
            <a:r>
              <a:rPr lang="ru-RU" sz="12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проживающих на закрепленной </a:t>
            </a:r>
            <a:r>
              <a:rPr lang="ru-RU" sz="125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территории  </a:t>
            </a:r>
            <a:endParaRPr lang="ru-RU" sz="12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07980" y="507219"/>
            <a:ext cx="35612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 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подачи заявлений: 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1.Посредством портала госуслуг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Регистрация/авторизация </a:t>
            </a:r>
            <a:r>
              <a:rPr lang="ru-RU" sz="1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портале «Госуслуги</a:t>
            </a: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Заполнение </a:t>
            </a:r>
            <a:r>
              <a:rPr lang="ru-RU" sz="1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 электронного </a:t>
            </a: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заявления.</a:t>
            </a:r>
            <a:endParaRPr lang="ru-RU" sz="1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sz="1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уведомления о принятии на обработку </a:t>
            </a: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заявления.</a:t>
            </a:r>
            <a:endParaRPr lang="ru-RU" sz="1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информации о результатах </a:t>
            </a:r>
            <a:endParaRPr lang="ru-RU" sz="1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SzPct val="115000"/>
            </a:pPr>
            <a:r>
              <a:rPr lang="ru-RU" sz="1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рассмотрения заявления </a:t>
            </a:r>
          </a:p>
          <a:p>
            <a:pPr algn="just">
              <a:buClr>
                <a:schemeClr val="accent6">
                  <a:lumMod val="75000"/>
                </a:schemeClr>
              </a:buClr>
              <a:buSzPct val="115000"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          2. Лично</a:t>
            </a: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3. Через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операторов почтовой связи (заказным письмом с уведомлением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вручении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1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5652457" y="601294"/>
            <a:ext cx="0" cy="212666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652457" y="2489735"/>
            <a:ext cx="0" cy="186138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5642753" y="4265882"/>
            <a:ext cx="9704" cy="18418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с двумя скругленными соседними углами 7"/>
          <p:cNvSpPr/>
          <p:nvPr/>
        </p:nvSpPr>
        <p:spPr>
          <a:xfrm rot="10800000">
            <a:off x="692" y="6135413"/>
            <a:ext cx="9144001" cy="714103"/>
          </a:xfrm>
          <a:prstGeom prst="round2SameRect">
            <a:avLst/>
          </a:prstGeom>
          <a:solidFill>
            <a:srgbClr val="0070C0"/>
          </a:solidFill>
          <a:ln w="3810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1342276" y="2600444"/>
            <a:ext cx="30188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Родитель (законный представитель) получает приглашение в ОУ с указанием даты и времени приема оригиналов документов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87832" y="3535174"/>
            <a:ext cx="4399985" cy="851297"/>
          </a:xfrm>
          <a:prstGeom prst="flowChartAlternateProcess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ОРИГИНАЛЫ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документов предоставляются лично родителем (законным представителем) в ОУ! </a:t>
            </a:r>
          </a:p>
          <a:p>
            <a:pPr algn="just">
              <a:lnSpc>
                <a:spcPct val="80000"/>
              </a:lnSpc>
            </a:pPr>
            <a: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подаче заявления </a:t>
            </a:r>
            <a:r>
              <a:rPr lang="ru-RU" sz="1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посредством портала госуслуг </a:t>
            </a:r>
            <a: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предоставляются документы</a:t>
            </a:r>
            <a:r>
              <a:rPr lang="ru-RU" sz="1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подтверждающие льготу или </a:t>
            </a:r>
            <a: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подтверждение которых в электронном виде невозможно.</a:t>
            </a:r>
            <a:endParaRPr lang="ru-RU" sz="11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4437858" y="2607138"/>
            <a:ext cx="886706" cy="886706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accent6">
                <a:lumMod val="50000"/>
              </a:schemeClr>
            </a:solidFill>
          </a:ln>
          <a:effectLst>
            <a:outerShdw blurRad="190500" dist="76200" dir="2700000" algn="tl" rotWithShape="0">
              <a:prstClr val="black">
                <a:alpha val="7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EBB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391105" y="2597509"/>
            <a:ext cx="109369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позднее 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дней </a:t>
            </a:r>
          </a:p>
          <a:p>
            <a:pPr algn="ctr"/>
            <a:r>
              <a:rPr 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 дня подачи заявления</a:t>
            </a:r>
          </a:p>
        </p:txBody>
      </p:sp>
      <p:pic>
        <p:nvPicPr>
          <p:cNvPr id="46" name="Picture 2" descr="Портал государственных услуг Российской Федераци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5" y="601294"/>
            <a:ext cx="354941" cy="354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:\Users\admin\Downloads\qr-code (3)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4905" y="1433028"/>
            <a:ext cx="531330" cy="53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5992312" y="2682147"/>
            <a:ext cx="2651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Предоставляемые документы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725298" y="2989924"/>
            <a:ext cx="3372544" cy="10746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10000"/>
              </a:lnSpc>
              <a:spcAft>
                <a:spcPts val="200"/>
              </a:spcAft>
              <a:buSzPct val="115000"/>
              <a:buFont typeface="+mj-lt"/>
              <a:buAutoNum type="arabicPeriod"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Свидетельство о рождении ребенка</a:t>
            </a:r>
          </a:p>
          <a:p>
            <a:pPr marL="228600" indent="-228600">
              <a:lnSpc>
                <a:spcPct val="110000"/>
              </a:lnSpc>
              <a:spcAft>
                <a:spcPts val="200"/>
              </a:spcAft>
              <a:buSzPct val="115000"/>
              <a:buFont typeface="+mj-lt"/>
              <a:buAutoNum type="arabicPeriod"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Документы, подтверждающие проживание ребенка на закрепленной территории (на 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этапе)</a:t>
            </a:r>
          </a:p>
          <a:p>
            <a:pPr marL="228600" indent="-228600">
              <a:lnSpc>
                <a:spcPct val="110000"/>
              </a:lnSpc>
              <a:spcAft>
                <a:spcPts val="200"/>
              </a:spcAft>
              <a:buSzPct val="115000"/>
              <a:buFont typeface="+mj-lt"/>
              <a:buAutoNum type="arabicPeriod"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Документы, подтверждающие первоочередное или преимущественное право (при наличии)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796657" y="3932057"/>
            <a:ext cx="3372544" cy="5278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Заявитель обязан предъявить документ, удостоверяющий личность</a:t>
            </a:r>
          </a:p>
        </p:txBody>
      </p:sp>
      <p:pic>
        <p:nvPicPr>
          <p:cNvPr id="51" name="Рисунок 50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F0D18ACE-F676-49EB-8455-2EC50D8DCA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3405">
            <a:off x="8566933" y="2628621"/>
            <a:ext cx="541954" cy="72260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52" name="TextBox 51"/>
          <p:cNvSpPr txBox="1"/>
          <p:nvPr/>
        </p:nvSpPr>
        <p:spPr>
          <a:xfrm rot="16200000">
            <a:off x="1090531" y="4650632"/>
            <a:ext cx="107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ЭТАП </a:t>
            </a:r>
          </a:p>
          <a:p>
            <a:pPr algn="ctr"/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1.07 – 5.07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16200000">
            <a:off x="984872" y="5578191"/>
            <a:ext cx="1066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ЭТАП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421372" y="4459861"/>
            <a:ext cx="2672445" cy="804476"/>
          </a:xfrm>
          <a:prstGeom prst="flowChartAlternateProcess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1250" dirty="0"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sz="12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рабочих дней </a:t>
            </a:r>
            <a:r>
              <a:rPr lang="ru-RU" sz="1250" dirty="0">
                <a:latin typeface="Times New Roman" pitchFamily="18" charset="0"/>
                <a:cs typeface="Times New Roman" pitchFamily="18" charset="0"/>
              </a:rPr>
              <a:t>после завершения приема заявлений </a:t>
            </a:r>
            <a:r>
              <a:rPr lang="ru-RU" sz="12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(01.07-05.07)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491460" y="5403598"/>
            <a:ext cx="2621681" cy="570369"/>
          </a:xfrm>
          <a:prstGeom prst="flowChartAlternateProcess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1250" dirty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125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 рабочих дней </a:t>
            </a:r>
            <a:r>
              <a:rPr lang="ru-RU" sz="1250" dirty="0">
                <a:latin typeface="Times New Roman" pitchFamily="18" charset="0"/>
                <a:cs typeface="Times New Roman" pitchFamily="18" charset="0"/>
              </a:rPr>
              <a:t>после приема заявлений и документов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747642" y="4386471"/>
            <a:ext cx="3420167" cy="776383"/>
          </a:xfrm>
          <a:prstGeom prst="flowChartAlternateProcess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Уведомление об отказе направляется в течение </a:t>
            </a:r>
          </a:p>
          <a:p>
            <a:pPr>
              <a:lnSpc>
                <a:spcPct val="110000"/>
              </a:lnSpc>
            </a:pPr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рабочих дней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после принятия решения об отказе </a:t>
            </a:r>
            <a:r>
              <a:rPr lang="ru-RU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(01.07-05.07)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725993" y="5099686"/>
            <a:ext cx="3371849" cy="429054"/>
          </a:xfrm>
          <a:prstGeom prst="flowChartAlternateProcess">
            <a:avLst/>
          </a:prstGeom>
          <a:solidFill>
            <a:schemeClr val="tx2"/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800" b="1" dirty="0">
                <a:solidFill>
                  <a:srgbClr val="FBFBFB"/>
                </a:solidFill>
                <a:latin typeface="Times New Roman" pitchFamily="18" charset="0"/>
                <a:cs typeface="Times New Roman" pitchFamily="18" charset="0"/>
              </a:rPr>
              <a:t>ПРИ ОТКАЗЕ РОДИТЕЛЬ (ЗАКОННЫЙ ПРЕДСТАВИТЕЛЬ) МОЖЕТ ОБРАТИТЬСЯ В КОМИТЕТ ПО ОБРАЗОВАНИЮ</a:t>
            </a:r>
            <a:endParaRPr lang="ru-RU" sz="1000" b="1" dirty="0">
              <a:solidFill>
                <a:srgbClr val="FBFBF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791067" y="5508577"/>
            <a:ext cx="2170892" cy="487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Телефоны горячей линии:</a:t>
            </a:r>
          </a:p>
          <a:p>
            <a:pPr algn="ctr">
              <a:spcAft>
                <a:spcPts val="200"/>
              </a:spcAft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92-40-28,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92-40-48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992312" y="5283191"/>
            <a:ext cx="7704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>
                <a:solidFill>
                  <a:schemeClr val="tx2"/>
                </a:solidFill>
                <a:latin typeface="Times New Roman" pitchFamily="18" charset="0"/>
                <a:ea typeface="Yu Gothic UI Semibold" panose="020B0700000000000000" pitchFamily="34" charset="-128"/>
                <a:cs typeface="Times New Roman" pitchFamily="18" charset="0"/>
                <a:sym typeface="Wingdings" panose="05000000000000000000" pitchFamily="2" charset="2"/>
              </a:rPr>
              <a:t></a:t>
            </a:r>
            <a:endParaRPr lang="ru-RU" sz="6600" dirty="0">
              <a:solidFill>
                <a:schemeClr val="tx2"/>
              </a:solidFill>
              <a:latin typeface="Times New Roman" pitchFamily="18" charset="0"/>
              <a:ea typeface="Yu Gothic UI Semibold" panose="020B0700000000000000" pitchFamily="34" charset="-128"/>
              <a:cs typeface="Times New Roman" pitchFamily="18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H="1">
            <a:off x="1287832" y="1634061"/>
            <a:ext cx="4354921" cy="1559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>
            <a:off x="1287832" y="5358189"/>
            <a:ext cx="4354921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-1" y="-7850"/>
            <a:ext cx="9136837" cy="574966"/>
          </a:xfrm>
          <a:prstGeom prst="round2Same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903153" y="31149"/>
            <a:ext cx="7323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ОРГАНИЗАЦИЯ ПРИЕМА ДЕТЕЙ В ПЕРВЫЕ КЛАССЫ </a:t>
            </a: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ОБЩЕОБРАЗОВАТЕЛЬНЫХ УЧРЕЖДЕНИЙ (ОУ) КАЛИНИНГРАДА </a:t>
            </a: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flipH="1" flipV="1">
            <a:off x="0" y="2499062"/>
            <a:ext cx="9167116" cy="335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H="1">
            <a:off x="693" y="4459858"/>
            <a:ext cx="9129861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25048" y="6086490"/>
            <a:ext cx="2635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ПОСЕЩЕНИЕ  ДЕТЬМИ  ЗАНЯТИЙ ПО ПОДГОТОВКЕ  К  ШКОЛЕ  НЕ  ЯВЛЯЕТСЯ ПРЕИМУЩЕСТВОМ  ПРИ  ЗАЧИСЛЕНИИ  В  ОУ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311197" y="6095856"/>
            <a:ext cx="2534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РОДИТЕЛИ НЕ ПОЛУЧИЛИ ПРИГЛАШЕНИЕ, ОНИ ВПРАВЕ ОБРАТИТЬСЯ В ОУ ДЛЯ ПОЛУЧЕНИЯ ИНФОРМАЦИИ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6733513" y="6095856"/>
            <a:ext cx="228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БОЛЕЕ ПОДРОБНАЯ ИНФОРМАЦИЯ –  НА САЙТЕ АДМИНИСТРАЦИИ ГОРОДА</a:t>
            </a:r>
          </a:p>
          <a:p>
            <a:pPr algn="ctr">
              <a:lnSpc>
                <a:spcPct val="120000"/>
              </a:lnSpc>
            </a:pPr>
            <a:r>
              <a:rPr lang="en-US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KLGD.RU</a:t>
            </a:r>
            <a:endParaRPr lang="ru-RU" sz="1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-13446" y="5973967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latin typeface="Times New Roman" pitchFamily="18" charset="0"/>
                <a:ea typeface="Yu Gothic UI Semibold" panose="020B0700000000000000" pitchFamily="34" charset="-128"/>
                <a:cs typeface="Times New Roman" pitchFamily="18" charset="0"/>
              </a:rPr>
              <a:t>!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039289" y="5973967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latin typeface="Times New Roman" pitchFamily="18" charset="0"/>
                <a:ea typeface="Yu Gothic UI Semibold" panose="020B0700000000000000" pitchFamily="34" charset="-128"/>
                <a:cs typeface="Times New Roman" pitchFamily="18" charset="0"/>
              </a:rPr>
              <a:t>!</a:t>
            </a:r>
          </a:p>
        </p:txBody>
      </p:sp>
      <p:pic>
        <p:nvPicPr>
          <p:cNvPr id="94" name="Рисунок 9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110047" y="6199621"/>
            <a:ext cx="623466" cy="6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209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</TotalTime>
  <Words>395</Words>
  <Application>Microsoft Office PowerPoint</Application>
  <PresentationFormat>Экран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Исмаил Чингизович Нигматуллин (МАОУ СОШ № 36)</dc:creator>
  <cp:lastModifiedBy>Алексейчук Юлия Яновна</cp:lastModifiedBy>
  <cp:revision>68</cp:revision>
  <dcterms:created xsi:type="dcterms:W3CDTF">2021-03-26T09:24:25Z</dcterms:created>
  <dcterms:modified xsi:type="dcterms:W3CDTF">2023-03-16T14:28:01Z</dcterms:modified>
</cp:coreProperties>
</file>