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CC66FF"/>
    <a:srgbClr val="CC99FF"/>
    <a:srgbClr val="CCCCFF"/>
    <a:srgbClr val="FFCCFF"/>
    <a:srgbClr val="BA9BCB"/>
    <a:srgbClr val="FC9388"/>
    <a:srgbClr val="FEBB00"/>
    <a:srgbClr val="FBFBFB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-96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4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9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1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3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8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7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4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3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A894-B754-4DE2-BFAA-1A62EE2D8B0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CDA7-B7F6-41ED-81AA-BC044B283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2565" y="31149"/>
            <a:ext cx="732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ОРГАНИЗАЦИЯ ПРИЕМА ДЕТЕЙ В ПЕРВЫЕ КЛАССЫ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ОБЩЕОБРАЗОВАТЕЛЬНЫХ УЧРЕЖДЕНИЙ (ОУ) КАЛИНИНГРАДА В 2023 ГОДУ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C1A0CFE-8076-438B-AA90-1977763B075F}"/>
              </a:ext>
            </a:extLst>
          </p:cNvPr>
          <p:cNvSpPr/>
          <p:nvPr/>
        </p:nvSpPr>
        <p:spPr>
          <a:xfrm rot="5400000">
            <a:off x="3543150" y="-3103951"/>
            <a:ext cx="2043371" cy="9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CCCFF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C1A0CFE-8076-438B-AA90-1977763B075F}"/>
              </a:ext>
            </a:extLst>
          </p:cNvPr>
          <p:cNvSpPr/>
          <p:nvPr/>
        </p:nvSpPr>
        <p:spPr>
          <a:xfrm rot="5400000">
            <a:off x="3589479" y="-1097582"/>
            <a:ext cx="1970124" cy="9163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C1A0CFE-8076-438B-AA90-1977763B075F}"/>
              </a:ext>
            </a:extLst>
          </p:cNvPr>
          <p:cNvSpPr/>
          <p:nvPr/>
        </p:nvSpPr>
        <p:spPr>
          <a:xfrm rot="5400000">
            <a:off x="3732571" y="727979"/>
            <a:ext cx="1679548" cy="91433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6209" y="431457"/>
            <a:ext cx="75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59106" y="1129625"/>
            <a:ext cx="142174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125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ЗАПОЛНЕНИЕ </a:t>
            </a:r>
            <a:r>
              <a:rPr lang="ru-RU" sz="1125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ФОРМЫ ЗАЯВЛЕНИЯ</a:t>
            </a:r>
            <a:endParaRPr lang="ru-RU" sz="1125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98647" y="3175399"/>
            <a:ext cx="145795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</a:p>
          <a:p>
            <a:pPr algn="ctr">
              <a:lnSpc>
                <a:spcPct val="120000"/>
              </a:lnSpc>
            </a:pPr>
            <a:r>
              <a:rPr lang="ru-RU" sz="1125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ОРИГИНАЛОВ ДОКУМЕНТОВ В ОУ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6209" y="2396329"/>
            <a:ext cx="75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6209" y="4265882"/>
            <a:ext cx="75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2" y="5030385"/>
            <a:ext cx="13619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125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РЕШЕНИЯ</a:t>
            </a:r>
          </a:p>
          <a:p>
            <a:pPr algn="ctr">
              <a:lnSpc>
                <a:spcPct val="120000"/>
              </a:lnSpc>
            </a:pPr>
            <a:r>
              <a:rPr lang="ru-RU" sz="1125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ЗАЧИСЛЕНИИ РЕБЕНКА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287832" y="567117"/>
            <a:ext cx="0" cy="197502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7832" y="2416628"/>
            <a:ext cx="0" cy="204323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287832" y="4278018"/>
            <a:ext cx="0" cy="182975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22565" y="32021"/>
            <a:ext cx="732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ОРГАНИЗАЦИЯ ПРИЕМА ДЕТЕЙ В ПЕРВЫЕ КЛАССЫ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ОБЩЕОБРАЗОВАТЕЛЬНЫХ УЧРЕЖДЕНИЙ (ОУ) КАЛИНИНГРАДА В 2023 ГОДУ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53034" y="847604"/>
            <a:ext cx="114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1.04 – 30.06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053035" y="1808434"/>
            <a:ext cx="114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03070" y="526065"/>
            <a:ext cx="38396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детей:</a:t>
            </a:r>
          </a:p>
          <a:p>
            <a:r>
              <a:rPr lang="ru-RU" sz="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проживающих на закрепленной территории имеющих преимущественное право (брат и (или) сестра (полнородные и не полнородные),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ребенка, которые обучаются в выбранной школе)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33148" y="1818480"/>
            <a:ext cx="39383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детей:</a:t>
            </a:r>
          </a:p>
          <a:p>
            <a:r>
              <a:rPr lang="ru-RU" sz="1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проживающих на закрепленной </a:t>
            </a:r>
            <a:r>
              <a:rPr lang="ru-RU" sz="12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 </a:t>
            </a:r>
            <a:endParaRPr lang="ru-RU" sz="12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07980" y="507219"/>
            <a:ext cx="35612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подачи заявлений: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1.Посредством портала госуслуг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Регистрация/авторизация </a:t>
            </a:r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портале «Госуслуги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Заполнение </a:t>
            </a:r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электронного 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заявления.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уведомления о принятии на обработку 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заявления.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информации о результатах 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SzPct val="115000"/>
            </a:pP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рассмотрения заявления 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15000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       2. Лично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3. Через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операторов почтовой связи (заказным письмом с уведомлением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652457" y="601294"/>
            <a:ext cx="0" cy="212666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652457" y="2489735"/>
            <a:ext cx="0" cy="186138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642753" y="4265882"/>
            <a:ext cx="9704" cy="18418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с двумя скругленными соседними углами 7"/>
          <p:cNvSpPr/>
          <p:nvPr/>
        </p:nvSpPr>
        <p:spPr>
          <a:xfrm rot="10800000">
            <a:off x="692" y="6135413"/>
            <a:ext cx="9144001" cy="714103"/>
          </a:xfrm>
          <a:prstGeom prst="round2SameRect">
            <a:avLst/>
          </a:prstGeom>
          <a:solidFill>
            <a:srgbClr val="0070C0"/>
          </a:solidFill>
          <a:ln w="381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342276" y="2600444"/>
            <a:ext cx="3018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Родитель (законный представитель) получает приглашение в ОУ с указанием даты и времени приема оригиналов документов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87832" y="3535174"/>
            <a:ext cx="4399985" cy="851297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ОРИГИНАЛЫ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документов предоставляются лично родителем (законным представителем) в ОУ! </a:t>
            </a:r>
          </a:p>
          <a:p>
            <a:pPr algn="just">
              <a:lnSpc>
                <a:spcPct val="80000"/>
              </a:lnSpc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подаче заявления 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посредством портала госуслуг </a:t>
            </a: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предоставляются документы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подтверждающие льготу или </a:t>
            </a: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подтверждение которых в электронном виде невозможно.</a:t>
            </a:r>
            <a:endParaRPr lang="ru-RU" sz="11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4437858" y="2607138"/>
            <a:ext cx="886706" cy="886706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190500" dist="76200" dir="2700000" algn="tl" rotWithShape="0">
              <a:prstClr val="black">
                <a:alpha val="7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EBB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1105" y="2597509"/>
            <a:ext cx="10936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позднее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дней 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 дня подачи заявления</a:t>
            </a:r>
          </a:p>
        </p:txBody>
      </p:sp>
      <p:pic>
        <p:nvPicPr>
          <p:cNvPr id="46" name="Picture 2" descr="Портал государственных услуг Российской Федер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601294"/>
            <a:ext cx="354941" cy="35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admin\Downloads\qr-code (3)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905" y="1433028"/>
            <a:ext cx="531330" cy="53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992312" y="2682147"/>
            <a:ext cx="26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Предоставляемые документы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25298" y="2989924"/>
            <a:ext cx="3372544" cy="1074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0000"/>
              </a:lnSpc>
              <a:spcAft>
                <a:spcPts val="200"/>
              </a:spcAft>
              <a:buSzPct val="115000"/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Свидетельство о рождении ребенка</a:t>
            </a:r>
          </a:p>
          <a:p>
            <a:pPr marL="228600" indent="-228600">
              <a:lnSpc>
                <a:spcPct val="110000"/>
              </a:lnSpc>
              <a:spcAft>
                <a:spcPts val="200"/>
              </a:spcAft>
              <a:buSzPct val="115000"/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Документы, подтверждающие проживание ребенка на закрепленной территории (на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этапе)</a:t>
            </a:r>
          </a:p>
          <a:p>
            <a:pPr marL="228600" indent="-228600">
              <a:lnSpc>
                <a:spcPct val="110000"/>
              </a:lnSpc>
              <a:spcAft>
                <a:spcPts val="200"/>
              </a:spcAft>
              <a:buSzPct val="115000"/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Документы, подтверждающие первоочередное или преимущественное право (при наличии)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96657" y="3932057"/>
            <a:ext cx="3372544" cy="5278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обязан предъявить документ, удостоверяющий личность</a:t>
            </a:r>
          </a:p>
        </p:txBody>
      </p:sp>
      <p:pic>
        <p:nvPicPr>
          <p:cNvPr id="51" name="Рисунок 5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D18ACE-F676-49EB-8455-2EC50D8DCA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3405">
            <a:off x="8566933" y="2628621"/>
            <a:ext cx="541954" cy="722607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2" name="TextBox 51"/>
          <p:cNvSpPr txBox="1"/>
          <p:nvPr/>
        </p:nvSpPr>
        <p:spPr>
          <a:xfrm rot="16200000">
            <a:off x="1090531" y="4650632"/>
            <a:ext cx="107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1.07 – 5.07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984872" y="5578191"/>
            <a:ext cx="1066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21372" y="4459861"/>
            <a:ext cx="2672445" cy="804476"/>
          </a:xfrm>
          <a:prstGeom prst="flowChartAlternateProcess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2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после завершения приема заявлений </a:t>
            </a:r>
            <a:r>
              <a:rPr lang="ru-RU" sz="12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(01.07-05.07)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91460" y="5403598"/>
            <a:ext cx="2621681" cy="570369"/>
          </a:xfrm>
          <a:prstGeom prst="flowChartAlternateProcess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2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рабочих дней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после приема заявлений и документов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747642" y="4386471"/>
            <a:ext cx="3420167" cy="776383"/>
          </a:xfrm>
          <a:prstGeom prst="flowChartAlternateProcess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Уведомление об отказе направляется в течение </a:t>
            </a:r>
          </a:p>
          <a:p>
            <a:pPr>
              <a:lnSpc>
                <a:spcPct val="110000"/>
              </a:lnSpc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после принятия решения об отказе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(01.07-05.07)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25993" y="5099686"/>
            <a:ext cx="3371849" cy="429054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800" b="1" dirty="0">
                <a:solidFill>
                  <a:srgbClr val="FBFBFB"/>
                </a:solidFill>
                <a:latin typeface="Times New Roman" pitchFamily="18" charset="0"/>
                <a:cs typeface="Times New Roman" pitchFamily="18" charset="0"/>
              </a:rPr>
              <a:t>ПРИ ОТКАЗЕ РОДИТЕЛЬ (ЗАКОННЫЙ ПРЕДСТАВИТЕЛЬ) МОЖЕТ ОБРАТИТЬСЯ В КОМИТЕТ ПО ОБРАЗОВАНИЮ</a:t>
            </a:r>
            <a:endParaRPr lang="ru-RU" sz="1000" b="1" dirty="0">
              <a:solidFill>
                <a:srgbClr val="FBFB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791067" y="5508577"/>
            <a:ext cx="2170892" cy="48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Телефоны горячей линии:</a:t>
            </a:r>
          </a:p>
          <a:p>
            <a:pPr algn="ctr">
              <a:spcAft>
                <a:spcPts val="200"/>
              </a:spcAf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92-40-28,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92-40-48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92312" y="5283191"/>
            <a:ext cx="7704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2"/>
                </a:solidFill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  <a:sym typeface="Wingdings" panose="05000000000000000000" pitchFamily="2" charset="2"/>
              </a:rPr>
              <a:t></a:t>
            </a:r>
            <a:endParaRPr lang="ru-RU" sz="6600" dirty="0">
              <a:solidFill>
                <a:schemeClr val="tx2"/>
              </a:solidFill>
              <a:latin typeface="Times New Roman" pitchFamily="18" charset="0"/>
              <a:ea typeface="Yu Gothic UI Semibold" panose="020B0700000000000000" pitchFamily="34" charset="-128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287832" y="1634061"/>
            <a:ext cx="4354921" cy="1559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1287832" y="5358189"/>
            <a:ext cx="435492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-1" y="-7850"/>
            <a:ext cx="9136837" cy="574966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903153" y="31149"/>
            <a:ext cx="732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ОРГАНИЗАЦИЯ ПРИЕМА ДЕТЕЙ В ПЕРВЫЕ КЛАССЫ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ОБЩЕОБРАЗОВАТЕЛЬНЫХ УЧРЕЖДЕНИЙ (ОУ) КАЛИНИНГРАДА 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H="1" flipV="1">
            <a:off x="0" y="2499062"/>
            <a:ext cx="9167116" cy="335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693" y="4459858"/>
            <a:ext cx="912986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5048" y="6086490"/>
            <a:ext cx="2635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ПОСЕЩЕНИЕ  ДЕТЬМИ  ЗАНЯТИЙ ПО ПОДГОТОВКЕ  К  ШКОЛЕ  НЕ  ЯВЛЯЕТСЯ ПРЕИМУЩЕСТВОМ  ПРИ  ЗАЧИСЛЕНИИ  В  ОУ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11197" y="6095856"/>
            <a:ext cx="2534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РОДИТЕЛИ НЕ ПОЛУЧИЛИ ПРИГЛАШЕНИЕ, ОНИ ВПРАВЕ ОБРАТИТЬСЯ В ОУ ДЛЯ ПОЛУЧЕНИЯ ИНФОРМАЦИИ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733513" y="6095856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БОЛЕЕ ПОДРОБНАЯ ИНФОРМАЦИЯ –  НА САЙТЕ АДМИНИСТРАЦИИ ГОРОДА</a:t>
            </a:r>
          </a:p>
          <a:p>
            <a:pPr algn="ctr">
              <a:lnSpc>
                <a:spcPct val="120000"/>
              </a:lnSpc>
            </a:pPr>
            <a:r>
              <a:rPr lang="en-US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KLGD.RU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-13446" y="597396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</a:rPr>
              <a:t>!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39289" y="597396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latin typeface="Times New Roman" pitchFamily="18" charset="0"/>
                <a:ea typeface="Yu Gothic UI Semibold" panose="020B0700000000000000" pitchFamily="34" charset="-128"/>
                <a:cs typeface="Times New Roman" pitchFamily="18" charset="0"/>
              </a:rPr>
              <a:t>!</a:t>
            </a: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110047" y="6199621"/>
            <a:ext cx="623466" cy="6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0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395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Исмаил Чингизович Нигматуллин (МАОУ СОШ № 36)</dc:creator>
  <cp:lastModifiedBy>Алексейчук Юлия Яновна</cp:lastModifiedBy>
  <cp:revision>68</cp:revision>
  <dcterms:created xsi:type="dcterms:W3CDTF">2021-03-26T09:24:25Z</dcterms:created>
  <dcterms:modified xsi:type="dcterms:W3CDTF">2023-03-16T14:28:01Z</dcterms:modified>
</cp:coreProperties>
</file>